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400" b="1" dirty="0"/>
              <a:t>If you could start</a:t>
            </a:r>
            <a:r>
              <a:rPr lang="en-US" sz="1400" b="1" baseline="0" dirty="0"/>
              <a:t> over again, would you go to the same institution you are now attending? (Senior students</a:t>
            </a:r>
            <a:r>
              <a:rPr lang="en-US" sz="1400" b="1" baseline="0" dirty="0" smtClean="0"/>
              <a:t>) (</a:t>
            </a:r>
            <a:r>
              <a:rPr lang="en-US" sz="1400" b="1" baseline="0" dirty="0" smtClean="0"/>
              <a:t>2014 </a:t>
            </a:r>
            <a:r>
              <a:rPr lang="en-US" sz="1400" b="1" baseline="0" dirty="0" smtClean="0"/>
              <a:t>NSSE administration)</a:t>
            </a:r>
            <a:endParaRPr lang="en-US" sz="1400" b="1" dirty="0"/>
          </a:p>
        </c:rich>
      </c:tx>
      <c:layout>
        <c:manualLayout>
          <c:xMode val="edge"/>
          <c:yMode val="edge"/>
          <c:x val="0.10498728191698746"/>
          <c:y val="1.413762251943565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2536483221727303E-2"/>
          <c:y val="9.9625482854917999E-2"/>
          <c:w val="0.93486464420844395"/>
          <c:h val="0.814653604449202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Sheet1!$D$12</c:f>
              <c:strCache>
                <c:ptCount val="1"/>
                <c:pt idx="0">
                  <c:v>Nicholls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Sheet1!$A$13:$A$16</c:f>
              <c:strCache>
                <c:ptCount val="4"/>
                <c:pt idx="0">
                  <c:v>Definitely No</c:v>
                </c:pt>
                <c:pt idx="1">
                  <c:v>Probably No</c:v>
                </c:pt>
                <c:pt idx="2">
                  <c:v>Probably Yes</c:v>
                </c:pt>
                <c:pt idx="3">
                  <c:v>Definitely Yes</c:v>
                </c:pt>
              </c:strCache>
            </c:strRef>
          </c:cat>
          <c:val>
            <c:numRef>
              <c:f>Sheet1!$D$13:$D$16</c:f>
              <c:numCache>
                <c:formatCode>0%</c:formatCode>
                <c:ptCount val="4"/>
                <c:pt idx="0">
                  <c:v>0.04</c:v>
                </c:pt>
                <c:pt idx="1">
                  <c:v>0.15</c:v>
                </c:pt>
                <c:pt idx="2">
                  <c:v>0.35</c:v>
                </c:pt>
                <c:pt idx="3">
                  <c:v>0.48</c:v>
                </c:pt>
              </c:numCache>
            </c:numRef>
          </c:val>
        </c:ser>
        <c:ser>
          <c:idx val="1"/>
          <c:order val="1"/>
          <c:tx>
            <c:strRef>
              <c:f>Sheet1!$E$12</c:f>
              <c:strCache>
                <c:ptCount val="1"/>
                <c:pt idx="0">
                  <c:v>UL system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Sheet1!$A$13:$A$16</c:f>
              <c:strCache>
                <c:ptCount val="4"/>
                <c:pt idx="0">
                  <c:v>Definitely No</c:v>
                </c:pt>
                <c:pt idx="1">
                  <c:v>Probably No</c:v>
                </c:pt>
                <c:pt idx="2">
                  <c:v>Probably Yes</c:v>
                </c:pt>
                <c:pt idx="3">
                  <c:v>Definitely Yes</c:v>
                </c:pt>
              </c:strCache>
            </c:strRef>
          </c:cat>
          <c:val>
            <c:numRef>
              <c:f>Sheet1!$E$13:$E$16</c:f>
              <c:numCache>
                <c:formatCode>0%</c:formatCode>
                <c:ptCount val="4"/>
                <c:pt idx="0">
                  <c:v>0.05</c:v>
                </c:pt>
                <c:pt idx="1">
                  <c:v>0.12</c:v>
                </c:pt>
                <c:pt idx="2">
                  <c:v>0.38</c:v>
                </c:pt>
                <c:pt idx="3">
                  <c:v>0.45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258944"/>
        <c:axId val="80260480"/>
      </c:barChart>
      <c:catAx>
        <c:axId val="80258944"/>
        <c:scaling>
          <c:orientation val="minMax"/>
        </c:scaling>
        <c:delete val="0"/>
        <c:axPos val="b"/>
        <c:majorTickMark val="out"/>
        <c:minorTickMark val="none"/>
        <c:tickLblPos val="nextTo"/>
        <c:crossAx val="80260480"/>
        <c:crosses val="autoZero"/>
        <c:auto val="1"/>
        <c:lblAlgn val="ctr"/>
        <c:lblOffset val="100"/>
        <c:noMultiLvlLbl val="0"/>
      </c:catAx>
      <c:valAx>
        <c:axId val="80260480"/>
        <c:scaling>
          <c:orientation val="minMax"/>
          <c:max val="0.5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025894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7836-9F64-4DCA-89DE-01B01371A99C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BD5A-8267-4206-B1C1-130882CDC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343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7836-9F64-4DCA-89DE-01B01371A99C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BD5A-8267-4206-B1C1-130882CDC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2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7836-9F64-4DCA-89DE-01B01371A99C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BD5A-8267-4206-B1C1-130882CDC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46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7836-9F64-4DCA-89DE-01B01371A99C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BD5A-8267-4206-B1C1-130882CDC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13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7836-9F64-4DCA-89DE-01B01371A99C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BD5A-8267-4206-B1C1-130882CDC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73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7836-9F64-4DCA-89DE-01B01371A99C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BD5A-8267-4206-B1C1-130882CDC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12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7836-9F64-4DCA-89DE-01B01371A99C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BD5A-8267-4206-B1C1-130882CDC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6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7836-9F64-4DCA-89DE-01B01371A99C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BD5A-8267-4206-B1C1-130882CDC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32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7836-9F64-4DCA-89DE-01B01371A99C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BD5A-8267-4206-B1C1-130882CDC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45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7836-9F64-4DCA-89DE-01B01371A99C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BD5A-8267-4206-B1C1-130882CDC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34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7836-9F64-4DCA-89DE-01B01371A99C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BD5A-8267-4206-B1C1-130882CDC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602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D7836-9F64-4DCA-89DE-01B01371A99C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BBD5A-8267-4206-B1C1-130882CDC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60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063779"/>
              </p:ext>
            </p:extLst>
          </p:nvPr>
        </p:nvGraphicFramePr>
        <p:xfrm>
          <a:off x="76200" y="0"/>
          <a:ext cx="8991599" cy="6781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778847"/>
      </p:ext>
    </p:extLst>
  </p:cSld>
  <p:clrMapOvr>
    <a:masterClrMapping/>
  </p:clrMapOvr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Clarity">
    <a:fillStyleLst>
      <a:solidFill>
        <a:schemeClr val="phClr"/>
      </a:solidFill>
      <a:gradFill rotWithShape="1">
        <a:gsLst>
          <a:gs pos="0">
            <a:schemeClr val="phClr">
              <a:tint val="50000"/>
              <a:shade val="86000"/>
              <a:satMod val="140000"/>
            </a:schemeClr>
          </a:gs>
          <a:gs pos="45000">
            <a:schemeClr val="phClr">
              <a:tint val="48000"/>
              <a:satMod val="150000"/>
            </a:schemeClr>
          </a:gs>
          <a:gs pos="100000">
            <a:schemeClr val="phClr">
              <a:tint val="28000"/>
              <a:satMod val="16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70000"/>
              <a:satMod val="150000"/>
            </a:schemeClr>
          </a:gs>
          <a:gs pos="34000">
            <a:schemeClr val="phClr">
              <a:shade val="70000"/>
              <a:satMod val="140000"/>
            </a:schemeClr>
          </a:gs>
          <a:gs pos="70000">
            <a:schemeClr val="phClr">
              <a:tint val="100000"/>
              <a:shade val="90000"/>
              <a:satMod val="140000"/>
            </a:schemeClr>
          </a:gs>
          <a:gs pos="100000">
            <a:schemeClr val="phClr">
              <a:tint val="100000"/>
              <a:shade val="100000"/>
              <a:satMod val="100000"/>
            </a:schemeClr>
          </a:gs>
        </a:gsLst>
        <a:path path="circle">
          <a:fillToRect l="100000" t="100000" r="100000" b="10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6425" cap="flat" cmpd="sng" algn="ctr">
        <a:solidFill>
          <a:schemeClr val="phClr"/>
        </a:solidFill>
        <a:prstDash val="solid"/>
      </a:ln>
      <a:ln w="444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phClr">
              <a:shade val="3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5000"/>
              <a:satMod val="180000"/>
            </a:schemeClr>
          </a:gs>
          <a:gs pos="40000">
            <a:schemeClr val="phClr">
              <a:tint val="95000"/>
              <a:shade val="85000"/>
              <a:satMod val="150000"/>
            </a:schemeClr>
          </a:gs>
          <a:gs pos="100000">
            <a:schemeClr val="phClr">
              <a:shade val="45000"/>
              <a:satMod val="200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shade val="55000"/>
            </a:schemeClr>
            <a:schemeClr val="phClr">
              <a:tint val="97000"/>
              <a:satMod val="95000"/>
            </a:schemeClr>
          </a:duotone>
        </a:blip>
        <a:tile tx="0" ty="0" sx="70000" sy="7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NSUSER</dc:creator>
  <cp:lastModifiedBy>NSUSER</cp:lastModifiedBy>
  <cp:revision>4</cp:revision>
  <dcterms:created xsi:type="dcterms:W3CDTF">2013-01-14T17:52:35Z</dcterms:created>
  <dcterms:modified xsi:type="dcterms:W3CDTF">2015-07-31T19:39:01Z</dcterms:modified>
</cp:coreProperties>
</file>