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Lst>
  <p:sldSz cx="43891200" cy="329184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516E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08" autoAdjust="0"/>
    <p:restoredTop sz="94676" autoAdjust="0"/>
  </p:normalViewPr>
  <p:slideViewPr>
    <p:cSldViewPr>
      <p:cViewPr varScale="1">
        <p:scale>
          <a:sx n="22" d="100"/>
          <a:sy n="22" d="100"/>
        </p:scale>
        <p:origin x="900" y="90"/>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a:t>Florida</a:t>
            </a:r>
            <a:r>
              <a:rPr lang="en-US" sz="3200" baseline="0"/>
              <a:t> MPA </a:t>
            </a:r>
            <a:r>
              <a:rPr lang="en-US" sz="3200"/>
              <a:t>14</a:t>
            </a:r>
            <a:r>
              <a:rPr lang="en-US" sz="3200" baseline="0"/>
              <a:t> Most Programmed Composers (44.63%)</a:t>
            </a:r>
            <a:endParaRPr lang="en-US" sz="3200"/>
          </a:p>
        </c:rich>
      </c:tx>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09-3044-8FD7-6015CE6D33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09-3044-8FD7-6015CE6D3308}"/>
              </c:ext>
            </c:extLst>
          </c:dPt>
          <c:val>
            <c:numRef>
              <c:f>Sheet1!$A$1:$B$1</c:f>
              <c:numCache>
                <c:formatCode>0.00%</c:formatCode>
                <c:ptCount val="2"/>
                <c:pt idx="0">
                  <c:v>0.44629999999999997</c:v>
                </c:pt>
                <c:pt idx="1">
                  <c:v>0.55369999999999997</c:v>
                </c:pt>
              </c:numCache>
            </c:numRef>
          </c:val>
          <c:extLst>
            <c:ext xmlns:c16="http://schemas.microsoft.com/office/drawing/2014/chart" uri="{C3380CC4-5D6E-409C-BE32-E72D297353CC}">
              <c16:uniqueId val="{00000004-5809-3044-8FD7-6015CE6D330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952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2/26/2021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1A6B75E9-20AF-4508-B0B1-37EB62C7573F}"/>
              </a:ext>
            </a:extLst>
          </p:cNvPr>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8" name="Rectangle 7">
            <a:extLst>
              <a:ext uri="{FF2B5EF4-FFF2-40B4-BE49-F238E27FC236}">
                <a16:creationId xmlns:a16="http://schemas.microsoft.com/office/drawing/2014/main" id="{1908E2B7-FD7C-4917-9116-BC481670380D}"/>
              </a:ext>
            </a:extLst>
          </p:cNvPr>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9" name="Rectangle 8">
            <a:extLst>
              <a:ext uri="{FF2B5EF4-FFF2-40B4-BE49-F238E27FC236}">
                <a16:creationId xmlns:a16="http://schemas.microsoft.com/office/drawing/2014/main" id="{4E459857-EC20-4725-9729-C46C2B82E67B}"/>
              </a:ext>
            </a:extLst>
          </p:cNvPr>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0" name="Rectangle 9">
            <a:extLst>
              <a:ext uri="{FF2B5EF4-FFF2-40B4-BE49-F238E27FC236}">
                <a16:creationId xmlns:a16="http://schemas.microsoft.com/office/drawing/2014/main" id="{53D01061-EB55-4BDA-9715-6B258A79D235}"/>
              </a:ext>
            </a:extLst>
          </p:cNvPr>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a:extLst>
              <a:ext uri="{FF2B5EF4-FFF2-40B4-BE49-F238E27FC236}">
                <a16:creationId xmlns:a16="http://schemas.microsoft.com/office/drawing/2014/main" id="{2635A212-2F14-4E54-B188-2E68FF297809}"/>
              </a:ext>
            </a:extLst>
          </p:cNvPr>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a:solidFill>
                  <a:srgbClr val="7F7F7F"/>
                </a:solidFill>
                <a:latin typeface="Calibri" pitchFamily="34" charset="0"/>
                <a:cs typeface="Calibri" panose="020F0502020204030204" pitchFamily="34" charset="0"/>
              </a:rPr>
              <a:t/>
            </a: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8C03A960-1683-409E-A55D-F51A19859FC5}"/>
              </a:ext>
            </a:extLst>
          </p:cNvPr>
          <p:cNvGrpSpPr/>
          <p:nvPr userDrawn="1"/>
        </p:nvGrpSpPr>
        <p:grpSpPr>
          <a:xfrm>
            <a:off x="44805600" y="0"/>
            <a:ext cx="9601200" cy="32918400"/>
            <a:chOff x="33832800" y="0"/>
            <a:chExt cx="12801600" cy="43891200"/>
          </a:xfrm>
        </p:grpSpPr>
        <p:sp>
          <p:nvSpPr>
            <p:cNvPr id="13" name="Instructions">
              <a:extLst>
                <a:ext uri="{FF2B5EF4-FFF2-40B4-BE49-F238E27FC236}">
                  <a16:creationId xmlns:a16="http://schemas.microsoft.com/office/drawing/2014/main" id="{AB929665-0AA8-4244-A1ED-F55D3543CCB6}"/>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a:solidFill>
                    <a:schemeClr val="bg1">
                      <a:lumMod val="50000"/>
                    </a:schemeClr>
                  </a:solidFill>
                  <a:latin typeface="Calibri" pitchFamily="34" charset="0"/>
                  <a:cs typeface="Calibri" panose="020F0502020204030204" pitchFamily="34" charset="0"/>
                </a:rPr>
                <a:t/>
              </a: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7BC9F82D-95DA-49DA-BE65-A0623C7DA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15" name="Picture 14">
            <a:extLst>
              <a:ext uri="{FF2B5EF4-FFF2-40B4-BE49-F238E27FC236}">
                <a16:creationId xmlns:a16="http://schemas.microsoft.com/office/drawing/2014/main" id="{C3E37D2B-E2A9-420A-AA43-8831BDD464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690493784"/>
      </p:ext>
    </p:extLst>
  </p:cSld>
  <p:clrMap bg1="lt1" tx1="dk1" bg2="lt2" tx2="dk2" accent1="accent1" accent2="accent2" accent3="accent3" accent4="accent4" accent5="accent5" accent6="accent6" hlink="hlink" folHlink="folHlink"/>
  <p:sldLayoutIdLst>
    <p:sldLayoutId id="2147483715" r:id="rId1"/>
  </p:sldLayoutIdLst>
  <p:txStyles>
    <p:titleStyle>
      <a:lvl1pPr algn="l" defTabSz="3291840" rtl="0" eaLnBrk="1" latinLnBrk="0" hangingPunct="1">
        <a:lnSpc>
          <a:spcPct val="90000"/>
        </a:lnSpc>
        <a:spcBef>
          <a:spcPct val="0"/>
        </a:spcBef>
        <a:buNone/>
        <a:defRPr sz="8000" b="0" kern="1200">
          <a:solidFill>
            <a:schemeClr val="tx1"/>
          </a:solidFill>
          <a:latin typeface="Calibri" panose="020F0502020204030204" pitchFamily="34" charset="0"/>
          <a:ea typeface="+mj-ea"/>
          <a:cs typeface="Calibri" panose="020F0502020204030204"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8229600" y="723233"/>
            <a:ext cx="27432000" cy="18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mn-lt"/>
              </a:rPr>
              <a:t>Florida MPA and College Band Programming in 2016-2017</a:t>
            </a:r>
          </a:p>
        </p:txBody>
      </p:sp>
      <p:sp>
        <p:nvSpPr>
          <p:cNvPr id="5" name="Text Box 123"/>
          <p:cNvSpPr txBox="1">
            <a:spLocks noChangeArrowheads="1"/>
          </p:cNvSpPr>
          <p:nvPr/>
        </p:nvSpPr>
        <p:spPr bwMode="auto">
          <a:xfrm>
            <a:off x="8229600" y="2400300"/>
            <a:ext cx="27432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bg1"/>
                </a:solidFill>
                <a:latin typeface="+mn-lt"/>
              </a:rPr>
              <a:t>Jason S. Ladd, Ph.D.</a:t>
            </a:r>
            <a:endParaRPr lang="en-US" sz="4000" baseline="30000" dirty="0">
              <a:solidFill>
                <a:schemeClr val="bg1"/>
              </a:solidFill>
              <a:latin typeface="+mn-lt"/>
            </a:endParaRPr>
          </a:p>
          <a:p>
            <a:pPr algn="ctr" eaLnBrk="1" hangingPunct="1"/>
            <a:r>
              <a:rPr lang="en-US" sz="4000" dirty="0">
                <a:solidFill>
                  <a:schemeClr val="bg1"/>
                </a:solidFill>
                <a:latin typeface="+mn-lt"/>
              </a:rPr>
              <a:t>Music Department, College of Liberal Arts, Nicholls State University</a:t>
            </a:r>
          </a:p>
        </p:txBody>
      </p:sp>
      <p:sp>
        <p:nvSpPr>
          <p:cNvPr id="24" name="TextBox 23"/>
          <p:cNvSpPr txBox="1"/>
          <p:nvPr/>
        </p:nvSpPr>
        <p:spPr>
          <a:xfrm>
            <a:off x="1706881" y="30038039"/>
            <a:ext cx="12923519" cy="2223674"/>
          </a:xfrm>
          <a:prstGeom prst="rect">
            <a:avLst/>
          </a:prstGeom>
          <a:noFill/>
        </p:spPr>
        <p:txBody>
          <a:bodyPr wrap="square" lIns="68568" tIns="34284" rIns="68568" bIns="34284" rtlCol="0">
            <a:spAutoFit/>
          </a:bodyPr>
          <a:lstStyle/>
          <a:p>
            <a:r>
              <a:rPr lang="en-US" sz="2800" dirty="0"/>
              <a:t>Jason S. Ladd, Ph.D.</a:t>
            </a:r>
          </a:p>
          <a:p>
            <a:r>
              <a:rPr lang="en-US" sz="2800" dirty="0"/>
              <a:t>Department of Music, Nicholls State University</a:t>
            </a:r>
          </a:p>
          <a:p>
            <a:r>
              <a:rPr lang="en-US" sz="2800" dirty="0"/>
              <a:t>P.O. Box 2017, Thibodaux, LA 70310</a:t>
            </a:r>
          </a:p>
          <a:p>
            <a:r>
              <a:rPr lang="en-US" sz="2800" dirty="0" err="1"/>
              <a:t>jason.ladd@nicholls.edu</a:t>
            </a:r>
            <a:endParaRPr lang="en-US" sz="2800" dirty="0"/>
          </a:p>
          <a:p>
            <a:r>
              <a:rPr lang="en-US" sz="2800" dirty="0"/>
              <a:t>(985) 448-4257</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p:cNvSpPr txBox="1"/>
          <p:nvPr/>
        </p:nvSpPr>
        <p:spPr>
          <a:xfrm>
            <a:off x="21945603" y="29867450"/>
            <a:ext cx="19430998" cy="2569910"/>
          </a:xfrm>
          <a:prstGeom prst="rect">
            <a:avLst/>
          </a:prstGeom>
          <a:noFill/>
        </p:spPr>
        <p:txBody>
          <a:bodyPr wrap="square" lIns="68568" tIns="68568" rIns="68568" bIns="68568" numCol="1" spcCol="342842" rtlCol="0">
            <a:spAutoFit/>
          </a:bodyPr>
          <a:lstStyle/>
          <a:p>
            <a:r>
              <a:rPr lang="en-US" dirty="0"/>
              <a:t>Carney, P.K. (2005). Rankings and ratings of literature selection criteria among Florida public school wind band conductors. (Publication No. 3216579) (Doctoral Dissertation, Florida State University).</a:t>
            </a:r>
          </a:p>
          <a:p>
            <a:r>
              <a:rPr lang="en-US" dirty="0"/>
              <a:t>Casey, P.F. (1993). A status study of nonselective concert bands at selected colleges and universities. (Publication No. 9401225) (Doctoral Dissertation, Ohio State University).</a:t>
            </a:r>
          </a:p>
          <a:p>
            <a:r>
              <a:rPr lang="en-US" dirty="0"/>
              <a:t>Howard, R.L. (2001). Repertoire selection practices and the development of a core repertoire for the middle school concert band. (Publication No. 3039773) (Doctoral Dissertation, University of Florida).</a:t>
            </a:r>
          </a:p>
          <a:p>
            <a:r>
              <a:rPr lang="en-US" dirty="0"/>
              <a:t>Kish, D. (2005) A band repertoire has emerged. The Journal of Band Research, 41(1), 1-12.</a:t>
            </a:r>
          </a:p>
          <a:p>
            <a:r>
              <a:rPr lang="en-US" dirty="0"/>
              <a:t>Miller, J.L. (2013). An evaluation of quality in compositions for school band (Grades III and IV): A regional study. (Publication No. 3596545) (Doctoral Dissertation, Florida State University).</a:t>
            </a:r>
          </a:p>
          <a:p>
            <a:r>
              <a:rPr lang="en-US" dirty="0" err="1"/>
              <a:t>Norona</a:t>
            </a:r>
            <a:r>
              <a:rPr lang="en-US" dirty="0"/>
              <a:t>, D. (2007). Florida Bandmasters Association’s “significant literature” selected for music performances assessments. (Masters Thesis, Florida State University). </a:t>
            </a:r>
          </a:p>
          <a:p>
            <a:r>
              <a:rPr lang="en-US" dirty="0"/>
              <a:t>Williams, K.E. (1998). Rationale for selecting wind band literature: A decade of performance frequency and festival adjudication. (Publication No. 9839779) (Doctoral Dissertation, Florida State University).</a:t>
            </a:r>
          </a:p>
          <a:p>
            <a:r>
              <a:rPr lang="en-US" sz="1600" dirty="0"/>
              <a:t/>
            </a:r>
            <a:br>
              <a:rPr lang="en-US" sz="1600" dirty="0"/>
            </a:br>
            <a:endParaRPr lang="en-US" sz="1600" dirty="0"/>
          </a:p>
        </p:txBody>
      </p:sp>
      <p:sp>
        <p:nvSpPr>
          <p:cNvPr id="27" name="TextBox 26"/>
          <p:cNvSpPr txBox="1"/>
          <p:nvPr/>
        </p:nvSpPr>
        <p:spPr>
          <a:xfrm>
            <a:off x="21945603"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463040" y="5486400"/>
            <a:ext cx="13167360" cy="1997465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t>Over the past 60 years the repertoires of high school and college bands have diverged over the course of time. This research evaluates current trends in wind band programming by looking at these two groups. Both groups typically programmed transcriptions and marches during the 1920s through the 1940s. They did not just perform concerts but also provided music for various functions such as athletic competitions. The founding of the Eastman Wind Ensemble in 1952 led to an increase of original works for wind band in the United States. CBDNA and its members has stressed the development of new compositions throughout most of its existence and has commissioned works from some of the best composers in the country. Contrary to this, many high school bands perform music published by companies focused on playing ability. The contest model, starting in the 1920s, still continues regionally for high school bands in the United States, often times requiring each group to perform a march and at least one selection from an approved list. The philosophical differences between the two groups have led to different repertoire choices.</a:t>
            </a:r>
          </a:p>
          <a:p>
            <a:r>
              <a:rPr lang="en-US" sz="3200" dirty="0"/>
              <a:t>	Kish (2005) discovered there were 53 core repertoire pieces based on a replication of </a:t>
            </a:r>
            <a:r>
              <a:rPr lang="en-US" sz="3200" dirty="0" err="1"/>
              <a:t>Holvik’s</a:t>
            </a:r>
            <a:r>
              <a:rPr lang="en-US" sz="3200" dirty="0"/>
              <a:t> (1970) study. The most performed works from this group of pieces include </a:t>
            </a:r>
            <a:r>
              <a:rPr lang="en-US" sz="3200" i="1" dirty="0"/>
              <a:t>First Suite in </a:t>
            </a:r>
            <a:r>
              <a:rPr lang="en-US" sz="3200" i="1" dirty="0" err="1"/>
              <a:t>Eb</a:t>
            </a:r>
            <a:r>
              <a:rPr lang="en-US" sz="3200" dirty="0"/>
              <a:t> by Holst (116), </a:t>
            </a:r>
            <a:r>
              <a:rPr lang="en-US" sz="3200" i="1" dirty="0"/>
              <a:t>Second Suite in F</a:t>
            </a:r>
            <a:r>
              <a:rPr lang="en-US" sz="3200" dirty="0"/>
              <a:t> by Holst (109), and </a:t>
            </a:r>
            <a:r>
              <a:rPr lang="en-US" sz="3200" i="1" dirty="0"/>
              <a:t>Chester Overture</a:t>
            </a:r>
            <a:r>
              <a:rPr lang="en-US" sz="3200" dirty="0"/>
              <a:t> by Schuman (113). Miller (2013), researching Grade III and IV pieces, found only one piece out of 32 were found to be known by all middle school band directors (n=189) but 19 of the 32 pieces were known by all of the college band directors in the study. The Florida MPA List has grown from 1274 pieces in 1998 to 1567 for the 2019-2020 school year. This research looks at works performed at Florida MPA in 2016-2017 and works performed by college bands, as submitted to the CBDNA Report for the same academic year.</a:t>
            </a:r>
          </a:p>
          <a:p>
            <a:r>
              <a:rPr lang="en-US" sz="3200" dirty="0"/>
              <a:t>For the 2016-2017 school year the most performed pieces at Florida MPA included </a:t>
            </a:r>
            <a:r>
              <a:rPr lang="en-US" sz="3200" i="1" dirty="0"/>
              <a:t>Cumberland Cross</a:t>
            </a:r>
            <a:r>
              <a:rPr lang="en-US" sz="3200" dirty="0"/>
              <a:t> by Strommen, </a:t>
            </a:r>
            <a:r>
              <a:rPr lang="en-US" sz="3200" i="1" dirty="0"/>
              <a:t>Nettleton</a:t>
            </a:r>
            <a:r>
              <a:rPr lang="en-US" sz="3200" dirty="0"/>
              <a:t> by Vinson, and </a:t>
            </a:r>
            <a:r>
              <a:rPr lang="en-US" sz="3200" i="1" dirty="0"/>
              <a:t>Nathan Hale Trilogy</a:t>
            </a:r>
            <a:r>
              <a:rPr lang="en-US" sz="3200" dirty="0"/>
              <a:t> by Curnow. Two of these works weren’t performed by any CBDNA bands and </a:t>
            </a:r>
            <a:r>
              <a:rPr lang="en-US" sz="3200" i="1" dirty="0"/>
              <a:t>Cumberland Cross</a:t>
            </a:r>
            <a:r>
              <a:rPr lang="en-US" sz="3200" dirty="0"/>
              <a:t> was performed by just one group. The most performed works by CBDNA during the 2016-2017 school year included </a:t>
            </a:r>
            <a:r>
              <a:rPr lang="en-US" sz="3200" i="1" dirty="0"/>
              <a:t>First Suite in </a:t>
            </a:r>
            <a:r>
              <a:rPr lang="en-US" sz="3200" i="1" dirty="0" err="1"/>
              <a:t>Eb</a:t>
            </a:r>
            <a:r>
              <a:rPr lang="en-US" sz="3200" dirty="0"/>
              <a:t> by Holst, </a:t>
            </a:r>
            <a:r>
              <a:rPr lang="en-US" sz="3200" i="1" dirty="0"/>
              <a:t>Lincolnshire Posy</a:t>
            </a:r>
            <a:r>
              <a:rPr lang="en-US" sz="3200" dirty="0"/>
              <a:t> by Grainger, and </a:t>
            </a:r>
            <a:r>
              <a:rPr lang="en-US" sz="3200" i="1" dirty="0"/>
              <a:t>Second Suite in F</a:t>
            </a:r>
            <a:r>
              <a:rPr lang="en-US" sz="3200" dirty="0"/>
              <a:t> by Holst. It was found there were 17 composers who had more than 10 performances by both Florida bands at MPA and by college bands. Of the 53 pieces in the Kish study there were only 121 performances (6.57%) at Florida MPA. </a:t>
            </a:r>
          </a:p>
        </p:txBody>
      </p:sp>
      <p:sp>
        <p:nvSpPr>
          <p:cNvPr id="32" name="Rectangle 31"/>
          <p:cNvSpPr/>
          <p:nvPr/>
        </p:nvSpPr>
        <p:spPr>
          <a:xfrm>
            <a:off x="1463040" y="4754880"/>
            <a:ext cx="13167360" cy="731520"/>
          </a:xfrm>
          <a:prstGeom prst="rect">
            <a:avLst/>
          </a:prstGeom>
          <a:solidFill>
            <a:srgbClr val="7F7F7F"/>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15" name="Text Box 194"/>
          <p:cNvSpPr txBox="1">
            <a:spLocks noChangeArrowheads="1"/>
          </p:cNvSpPr>
          <p:nvPr/>
        </p:nvSpPr>
        <p:spPr bwMode="auto">
          <a:xfrm>
            <a:off x="15361920" y="8887370"/>
            <a:ext cx="13167360" cy="1751244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sz="3200" dirty="0">
                <a:latin typeface="Arial" panose="020B0604020202020204" pitchFamily="34" charset="0"/>
                <a:cs typeface="Arial" panose="020B0604020202020204" pitchFamily="34" charset="0"/>
              </a:rPr>
              <a:t>Florida MPA Most Performed Pieces</a:t>
            </a:r>
          </a:p>
          <a:p>
            <a:pPr eaLnBrk="1" hangingPunct="1"/>
            <a:r>
              <a:rPr lang="en-US" sz="3200" dirty="0">
                <a:latin typeface="Arial" panose="020B0604020202020204" pitchFamily="34" charset="0"/>
                <a:cs typeface="Arial" panose="020B0604020202020204" pitchFamily="34" charset="0"/>
              </a:rPr>
              <a:t>27 Performances of Cumberland Cross by Strommen</a:t>
            </a:r>
          </a:p>
          <a:p>
            <a:pPr eaLnBrk="1" hangingPunct="1"/>
            <a:r>
              <a:rPr lang="en-US" sz="3200" dirty="0">
                <a:latin typeface="Arial" panose="020B0604020202020204" pitchFamily="34" charset="0"/>
                <a:cs typeface="Arial" panose="020B0604020202020204" pitchFamily="34" charset="0"/>
              </a:rPr>
              <a:t>25 Performances of Nettleton by Vinson</a:t>
            </a:r>
          </a:p>
          <a:p>
            <a:pPr eaLnBrk="1" hangingPunct="1"/>
            <a:r>
              <a:rPr lang="en-US" sz="3200" dirty="0">
                <a:latin typeface="Arial" panose="020B0604020202020204" pitchFamily="34" charset="0"/>
                <a:cs typeface="Arial" panose="020B0604020202020204" pitchFamily="34" charset="0"/>
              </a:rPr>
              <a:t>24 Performances of Nathan Hale Trilogy by Curnow</a:t>
            </a:r>
          </a:p>
          <a:p>
            <a:pPr eaLnBrk="1" hangingPunct="1"/>
            <a:r>
              <a:rPr lang="en-US" sz="3200" dirty="0">
                <a:latin typeface="Arial" panose="020B0604020202020204" pitchFamily="34" charset="0"/>
                <a:cs typeface="Arial" panose="020B0604020202020204" pitchFamily="34" charset="0"/>
              </a:rPr>
              <a:t>22 Performances of Kentucky 1800 by Grundman</a:t>
            </a:r>
          </a:p>
          <a:p>
            <a:pPr eaLnBrk="1" hangingPunct="1"/>
            <a:r>
              <a:rPr lang="en-US" sz="3200" dirty="0">
                <a:latin typeface="Arial" panose="020B0604020202020204" pitchFamily="34" charset="0"/>
                <a:cs typeface="Arial" panose="020B0604020202020204" pitchFamily="34" charset="0"/>
              </a:rPr>
              <a:t>19 Performances of </a:t>
            </a:r>
            <a:r>
              <a:rPr lang="en-US" sz="3200" dirty="0" err="1">
                <a:latin typeface="Arial" panose="020B0604020202020204" pitchFamily="34" charset="0"/>
                <a:cs typeface="Arial" panose="020B0604020202020204" pitchFamily="34" charset="0"/>
              </a:rPr>
              <a:t>Ammerland</a:t>
            </a:r>
            <a:r>
              <a:rPr lang="en-US" sz="3200" dirty="0">
                <a:latin typeface="Arial" panose="020B0604020202020204" pitchFamily="34" charset="0"/>
                <a:cs typeface="Arial" panose="020B0604020202020204" pitchFamily="34" charset="0"/>
              </a:rPr>
              <a:t> by de </a:t>
            </a:r>
            <a:r>
              <a:rPr lang="en-US" sz="3200" dirty="0" err="1">
                <a:latin typeface="Arial" panose="020B0604020202020204" pitchFamily="34" charset="0"/>
                <a:cs typeface="Arial" panose="020B0604020202020204" pitchFamily="34" charset="0"/>
              </a:rPr>
              <a:t>Haan</a:t>
            </a:r>
            <a:endParaRPr lang="en-US" sz="3200" dirty="0">
              <a:latin typeface="Arial" panose="020B0604020202020204" pitchFamily="34" charset="0"/>
              <a:cs typeface="Arial" panose="020B0604020202020204" pitchFamily="34" charset="0"/>
            </a:endParaRPr>
          </a:p>
          <a:p>
            <a:pPr eaLnBrk="1" hangingPunct="1"/>
            <a:endParaRPr lang="en-US" sz="3200" dirty="0">
              <a:latin typeface="Arial" panose="020B0604020202020204" pitchFamily="34" charset="0"/>
              <a:cs typeface="Arial" panose="020B0604020202020204" pitchFamily="34" charset="0"/>
            </a:endParaRPr>
          </a:p>
          <a:p>
            <a:pPr algn="ctr" eaLnBrk="1" hangingPunct="1"/>
            <a:r>
              <a:rPr lang="en-US" sz="3200" dirty="0">
                <a:latin typeface="Arial" panose="020B0604020202020204" pitchFamily="34" charset="0"/>
                <a:cs typeface="Arial" panose="020B0604020202020204" pitchFamily="34" charset="0"/>
              </a:rPr>
              <a:t>CBDNA Most Performed Pieces</a:t>
            </a:r>
          </a:p>
          <a:p>
            <a:pPr eaLnBrk="1" hangingPunct="1"/>
            <a:r>
              <a:rPr lang="en-US" sz="3200" dirty="0">
                <a:latin typeface="Arial" panose="020B0604020202020204" pitchFamily="34" charset="0"/>
                <a:cs typeface="Arial" panose="020B0604020202020204" pitchFamily="34" charset="0"/>
              </a:rPr>
              <a:t>17 Performances of First Suite in </a:t>
            </a:r>
            <a:r>
              <a:rPr lang="en-US" sz="3200" dirty="0" err="1">
                <a:latin typeface="Arial" panose="020B0604020202020204" pitchFamily="34" charset="0"/>
                <a:cs typeface="Arial" panose="020B0604020202020204" pitchFamily="34" charset="0"/>
              </a:rPr>
              <a:t>Eb</a:t>
            </a:r>
            <a:r>
              <a:rPr lang="en-US" sz="3200" dirty="0">
                <a:latin typeface="Arial" panose="020B0604020202020204" pitchFamily="34" charset="0"/>
                <a:cs typeface="Arial" panose="020B0604020202020204" pitchFamily="34" charset="0"/>
              </a:rPr>
              <a:t> by Holst</a:t>
            </a:r>
          </a:p>
          <a:p>
            <a:pPr eaLnBrk="1" hangingPunct="1"/>
            <a:r>
              <a:rPr lang="en-US" sz="3200" dirty="0">
                <a:latin typeface="Arial" panose="020B0604020202020204" pitchFamily="34" charset="0"/>
                <a:cs typeface="Arial" panose="020B0604020202020204" pitchFamily="34" charset="0"/>
              </a:rPr>
              <a:t>13 Performances of Lincolnshire Posy by Grainger</a:t>
            </a:r>
          </a:p>
          <a:p>
            <a:pPr eaLnBrk="1" hangingPunct="1"/>
            <a:r>
              <a:rPr lang="en-US" sz="3200" dirty="0">
                <a:latin typeface="Arial" panose="020B0604020202020204" pitchFamily="34" charset="0"/>
                <a:cs typeface="Arial" panose="020B0604020202020204" pitchFamily="34" charset="0"/>
              </a:rPr>
              <a:t>13 Performances of Second Suite in F by Holst</a:t>
            </a:r>
          </a:p>
          <a:p>
            <a:pPr eaLnBrk="1" hangingPunct="1"/>
            <a:r>
              <a:rPr lang="en-US" sz="3200" dirty="0">
                <a:latin typeface="Arial" panose="020B0604020202020204" pitchFamily="34" charset="0"/>
                <a:cs typeface="Arial" panose="020B0604020202020204" pitchFamily="34" charset="0"/>
              </a:rPr>
              <a:t>13 Performances of New England Triptych by Schuman</a:t>
            </a:r>
          </a:p>
          <a:p>
            <a:pPr eaLnBrk="1" hangingPunct="1"/>
            <a:endParaRPr lang="en-US" sz="3200" dirty="0">
              <a:latin typeface="Arial" panose="020B0604020202020204" pitchFamily="34" charset="0"/>
              <a:cs typeface="Arial" panose="020B0604020202020204" pitchFamily="34" charset="0"/>
            </a:endParaRPr>
          </a:p>
          <a:p>
            <a:pPr algn="ctr" eaLnBrk="1" hangingPunct="1"/>
            <a:endParaRPr lang="en-US" sz="3200" dirty="0">
              <a:latin typeface="Arial" panose="020B0604020202020204" pitchFamily="34" charset="0"/>
              <a:cs typeface="Arial" panose="020B0604020202020204" pitchFamily="34" charset="0"/>
            </a:endParaRPr>
          </a:p>
          <a:p>
            <a:pPr algn="ctr" eaLnBrk="1" hangingPunct="1"/>
            <a:r>
              <a:rPr lang="en-US" sz="3200" dirty="0">
                <a:latin typeface="Arial" panose="020B0604020202020204" pitchFamily="34" charset="0"/>
                <a:cs typeface="Arial" panose="020B0604020202020204" pitchFamily="34" charset="0"/>
              </a:rPr>
              <a:t>Florida MPA 2016-2017: 1842 Individual Performances</a:t>
            </a:r>
          </a:p>
          <a:p>
            <a:pPr algn="ctr" eaLnBrk="1" hangingPunct="1"/>
            <a:r>
              <a:rPr lang="en-US" sz="3200" dirty="0">
                <a:latin typeface="Arial" panose="020B0604020202020204" pitchFamily="34" charset="0"/>
                <a:cs typeface="Arial" panose="020B0604020202020204" pitchFamily="34" charset="0"/>
              </a:rPr>
              <a:t>CBDNA 2016-2017: 2469 Individual Performances</a:t>
            </a:r>
          </a:p>
          <a:p>
            <a:pPr algn="ctr" eaLnBrk="1" hangingPunct="1"/>
            <a:endParaRPr lang="en-US" sz="3200" dirty="0">
              <a:latin typeface="Arial" panose="020B0604020202020204" pitchFamily="34" charset="0"/>
              <a:cs typeface="Arial" panose="020B0604020202020204" pitchFamily="34" charset="0"/>
            </a:endParaRPr>
          </a:p>
          <a:p>
            <a:pPr algn="ctr" eaLnBrk="1" hangingPunct="1"/>
            <a:r>
              <a:rPr lang="en-US" sz="3200" dirty="0">
                <a:latin typeface="Arial" panose="020B0604020202020204" pitchFamily="34" charset="0"/>
                <a:cs typeface="Arial" panose="020B0604020202020204" pitchFamily="34" charset="0"/>
              </a:rPr>
              <a:t>Composers with 10 or more performances by both ensemble groups</a:t>
            </a:r>
          </a:p>
          <a:p>
            <a:pPr eaLnBrk="1" hangingPunct="1"/>
            <a:endParaRPr lang="en-US" sz="3200" dirty="0">
              <a:latin typeface="Arial" panose="020B0604020202020204" pitchFamily="34" charset="0"/>
              <a:cs typeface="Arial" panose="020B0604020202020204" pitchFamily="34" charset="0"/>
            </a:endParaRPr>
          </a:p>
          <a:p>
            <a:pPr eaLnBrk="1" hangingPunct="1"/>
            <a:r>
              <a:rPr lang="en-US" sz="3200" dirty="0">
                <a:latin typeface="Arial" panose="020B0604020202020204" pitchFamily="34" charset="0"/>
                <a:cs typeface="Arial" panose="020B0604020202020204" pitchFamily="34" charset="0"/>
              </a:rPr>
              <a:t>Malcolm Arnold (Florida 16/CBDNA 12)</a:t>
            </a:r>
          </a:p>
          <a:p>
            <a:pPr eaLnBrk="1" hangingPunct="1"/>
            <a:r>
              <a:rPr lang="en-US" sz="3200" dirty="0">
                <a:latin typeface="Arial" panose="020B0604020202020204" pitchFamily="34" charset="0"/>
                <a:cs typeface="Arial" panose="020B0604020202020204" pitchFamily="34" charset="0"/>
              </a:rPr>
              <a:t>J.S. Bach (Florida 19/30)</a:t>
            </a:r>
          </a:p>
          <a:p>
            <a:pPr eaLnBrk="1" hangingPunct="1"/>
            <a:r>
              <a:rPr lang="en-US" sz="3200" dirty="0">
                <a:latin typeface="Arial" panose="020B0604020202020204" pitchFamily="34" charset="0"/>
                <a:cs typeface="Arial" panose="020B0604020202020204" pitchFamily="34" charset="0"/>
              </a:rPr>
              <a:t>John Barnes Chance (Florida 17/CBDNA 17)</a:t>
            </a:r>
          </a:p>
          <a:p>
            <a:pPr eaLnBrk="1" hangingPunct="1"/>
            <a:r>
              <a:rPr lang="en-US" sz="3200" dirty="0">
                <a:latin typeface="Arial" panose="020B0604020202020204" pitchFamily="34" charset="0"/>
                <a:cs typeface="Arial" panose="020B0604020202020204" pitchFamily="34" charset="0"/>
              </a:rPr>
              <a:t>Henry Fillmore (Florida 38/CBDNA 11)</a:t>
            </a:r>
          </a:p>
          <a:p>
            <a:pPr eaLnBrk="1" hangingPunct="1"/>
            <a:r>
              <a:rPr lang="en-US" sz="3200" dirty="0">
                <a:latin typeface="Arial" panose="020B0604020202020204" pitchFamily="34" charset="0"/>
                <a:cs typeface="Arial" panose="020B0604020202020204" pitchFamily="34" charset="0"/>
              </a:rPr>
              <a:t>David </a:t>
            </a:r>
            <a:r>
              <a:rPr lang="en-US" sz="3200" dirty="0" err="1">
                <a:latin typeface="Arial" panose="020B0604020202020204" pitchFamily="34" charset="0"/>
                <a:cs typeface="Arial" panose="020B0604020202020204" pitchFamily="34" charset="0"/>
              </a:rPr>
              <a:t>Gillingham</a:t>
            </a:r>
            <a:r>
              <a:rPr lang="en-US" sz="3200" dirty="0">
                <a:latin typeface="Arial" panose="020B0604020202020204" pitchFamily="34" charset="0"/>
                <a:cs typeface="Arial" panose="020B0604020202020204" pitchFamily="34" charset="0"/>
              </a:rPr>
              <a:t> (Florida 21/CBDNA 13)</a:t>
            </a:r>
          </a:p>
          <a:p>
            <a:pPr eaLnBrk="1" hangingPunct="1"/>
            <a:r>
              <a:rPr lang="en-US" sz="3200" dirty="0">
                <a:latin typeface="Arial" panose="020B0604020202020204" pitchFamily="34" charset="0"/>
                <a:cs typeface="Arial" panose="020B0604020202020204" pitchFamily="34" charset="0"/>
              </a:rPr>
              <a:t>David Holsinger (Florida 21/CBDNA 12)</a:t>
            </a:r>
          </a:p>
          <a:p>
            <a:pPr eaLnBrk="1" hangingPunct="1"/>
            <a:r>
              <a:rPr lang="en-US" sz="3200" dirty="0">
                <a:latin typeface="Arial" panose="020B0604020202020204" pitchFamily="34" charset="0"/>
                <a:cs typeface="Arial" panose="020B0604020202020204" pitchFamily="34" charset="0"/>
              </a:rPr>
              <a:t>Gustav Holst (Florida 15/CBDNA 20)</a:t>
            </a:r>
          </a:p>
          <a:p>
            <a:pPr eaLnBrk="1" hangingPunct="1"/>
            <a:r>
              <a:rPr lang="en-US" sz="3200" dirty="0">
                <a:latin typeface="Arial" panose="020B0604020202020204" pitchFamily="34" charset="0"/>
                <a:cs typeface="Arial" panose="020B0604020202020204" pitchFamily="34" charset="0"/>
              </a:rPr>
              <a:t>David </a:t>
            </a:r>
            <a:r>
              <a:rPr lang="en-US" sz="3200" dirty="0" err="1">
                <a:latin typeface="Arial" panose="020B0604020202020204" pitchFamily="34" charset="0"/>
                <a:cs typeface="Arial" panose="020B0604020202020204" pitchFamily="34" charset="0"/>
              </a:rPr>
              <a:t>Maslanka</a:t>
            </a:r>
            <a:r>
              <a:rPr lang="en-US" sz="3200" dirty="0">
                <a:latin typeface="Arial" panose="020B0604020202020204" pitchFamily="34" charset="0"/>
                <a:cs typeface="Arial" panose="020B0604020202020204" pitchFamily="34" charset="0"/>
              </a:rPr>
              <a:t> (Florida 11/CBDNA 49)</a:t>
            </a:r>
          </a:p>
          <a:p>
            <a:pPr eaLnBrk="1" hangingPunct="1"/>
            <a:r>
              <a:rPr lang="en-US" sz="3200" dirty="0">
                <a:latin typeface="Arial" panose="020B0604020202020204" pitchFamily="34" charset="0"/>
                <a:cs typeface="Arial" panose="020B0604020202020204" pitchFamily="34" charset="0"/>
              </a:rPr>
              <a:t>Vaclav </a:t>
            </a:r>
            <a:r>
              <a:rPr lang="en-US" sz="3200" dirty="0" err="1">
                <a:latin typeface="Arial" panose="020B0604020202020204" pitchFamily="34" charset="0"/>
                <a:cs typeface="Arial" panose="020B0604020202020204" pitchFamily="34" charset="0"/>
              </a:rPr>
              <a:t>Nelhybel</a:t>
            </a:r>
            <a:r>
              <a:rPr lang="en-US" sz="3200" dirty="0">
                <a:latin typeface="Arial" panose="020B0604020202020204" pitchFamily="34" charset="0"/>
                <a:cs typeface="Arial" panose="020B0604020202020204" pitchFamily="34" charset="0"/>
              </a:rPr>
              <a:t> (Florida 15/CBDNA 11)</a:t>
            </a:r>
          </a:p>
          <a:p>
            <a:pPr eaLnBrk="1" hangingPunct="1"/>
            <a:r>
              <a:rPr lang="en-US" sz="3200" dirty="0">
                <a:latin typeface="Arial" panose="020B0604020202020204" pitchFamily="34" charset="0"/>
                <a:cs typeface="Arial" panose="020B0604020202020204" pitchFamily="34" charset="0"/>
              </a:rPr>
              <a:t>Alfred Reed (Florida 23/CBDNA 34)</a:t>
            </a:r>
          </a:p>
          <a:p>
            <a:pPr eaLnBrk="1" hangingPunct="1"/>
            <a:r>
              <a:rPr lang="en-US" sz="3200" dirty="0">
                <a:latin typeface="Arial" panose="020B0604020202020204" pitchFamily="34" charset="0"/>
                <a:cs typeface="Arial" panose="020B0604020202020204" pitchFamily="34" charset="0"/>
              </a:rPr>
              <a:t>John Philip Sousa (Florida 68/CBDNA 56)</a:t>
            </a:r>
          </a:p>
          <a:p>
            <a:pPr eaLnBrk="1" hangingPunct="1"/>
            <a:r>
              <a:rPr lang="en-US" sz="3200" dirty="0">
                <a:latin typeface="Arial" panose="020B0604020202020204" pitchFamily="34" charset="0"/>
                <a:cs typeface="Arial" panose="020B0604020202020204" pitchFamily="34" charset="0"/>
              </a:rPr>
              <a:t>Philip Sparke (Florida 10/CBDNA 10)</a:t>
            </a:r>
          </a:p>
          <a:p>
            <a:pPr eaLnBrk="1" hangingPunct="1"/>
            <a:r>
              <a:rPr lang="en-US" sz="3200" dirty="0">
                <a:latin typeface="Arial" panose="020B0604020202020204" pitchFamily="34" charset="0"/>
                <a:cs typeface="Arial" panose="020B0604020202020204" pitchFamily="34" charset="0"/>
              </a:rPr>
              <a:t>Frank </a:t>
            </a:r>
            <a:r>
              <a:rPr lang="en-US" sz="3200" dirty="0" err="1">
                <a:latin typeface="Arial" panose="020B0604020202020204" pitchFamily="34" charset="0"/>
                <a:cs typeface="Arial" panose="020B0604020202020204" pitchFamily="34" charset="0"/>
              </a:rPr>
              <a:t>Ticheli</a:t>
            </a:r>
            <a:r>
              <a:rPr lang="en-US" sz="3200" dirty="0">
                <a:latin typeface="Arial" panose="020B0604020202020204" pitchFamily="34" charset="0"/>
                <a:cs typeface="Arial" panose="020B0604020202020204" pitchFamily="34" charset="0"/>
              </a:rPr>
              <a:t> (Florida 80/CBDNA 66)</a:t>
            </a:r>
          </a:p>
          <a:p>
            <a:pPr eaLnBrk="1" hangingPunct="1"/>
            <a:r>
              <a:rPr lang="en-US" sz="3200" dirty="0">
                <a:latin typeface="Arial" panose="020B0604020202020204" pitchFamily="34" charset="0"/>
                <a:cs typeface="Arial" panose="020B0604020202020204" pitchFamily="34" charset="0"/>
              </a:rPr>
              <a:t>Ralph Vaughan Williams (Florida 14/CBDNA 27)</a:t>
            </a:r>
          </a:p>
          <a:p>
            <a:pPr eaLnBrk="1" hangingPunct="1"/>
            <a:r>
              <a:rPr lang="en-US" sz="3200" dirty="0">
                <a:latin typeface="Arial" panose="020B0604020202020204" pitchFamily="34" charset="0"/>
                <a:cs typeface="Arial" panose="020B0604020202020204" pitchFamily="34" charset="0"/>
              </a:rPr>
              <a:t>Clifton Williams (Florida 17/CBDNA 11)</a:t>
            </a:r>
          </a:p>
          <a:p>
            <a:pPr eaLnBrk="1" hangingPunct="1"/>
            <a:endParaRPr lang="en-US" sz="3200" dirty="0">
              <a:latin typeface="Calibri" pitchFamily="34" charset="0"/>
            </a:endParaRPr>
          </a:p>
        </p:txBody>
      </p:sp>
      <p:sp>
        <p:nvSpPr>
          <p:cNvPr id="13" name="Text Box 192"/>
          <p:cNvSpPr txBox="1">
            <a:spLocks noChangeArrowheads="1"/>
          </p:cNvSpPr>
          <p:nvPr/>
        </p:nvSpPr>
        <p:spPr bwMode="auto">
          <a:xfrm>
            <a:off x="15361920" y="5486400"/>
            <a:ext cx="13167360" cy="175428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Arial" panose="020B0604020202020204" pitchFamily="34" charset="0"/>
                <a:cs typeface="Arial" panose="020B0604020202020204" pitchFamily="34" charset="0"/>
              </a:rPr>
              <a:t>Florida MPA Programs were compiled from the Florida Bandmasters Association website while the college band repertoire was taken from the CBDNA Report.</a:t>
            </a:r>
          </a:p>
        </p:txBody>
      </p:sp>
      <p:sp>
        <p:nvSpPr>
          <p:cNvPr id="34" name="Rectangle 33"/>
          <p:cNvSpPr/>
          <p:nvPr/>
        </p:nvSpPr>
        <p:spPr>
          <a:xfrm>
            <a:off x="15361920" y="4754880"/>
            <a:ext cx="13167360" cy="731520"/>
          </a:xfrm>
          <a:prstGeom prst="rect">
            <a:avLst/>
          </a:prstGeom>
          <a:solidFill>
            <a:srgbClr val="7F7F7F"/>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sp>
        <p:nvSpPr>
          <p:cNvPr id="12" name="Text Box 191"/>
          <p:cNvSpPr txBox="1">
            <a:spLocks noChangeArrowheads="1"/>
          </p:cNvSpPr>
          <p:nvPr/>
        </p:nvSpPr>
        <p:spPr bwMode="auto">
          <a:xfrm>
            <a:off x="29077920" y="5616740"/>
            <a:ext cx="13167360" cy="5201377"/>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t>			Today				1998</a:t>
            </a:r>
          </a:p>
          <a:p>
            <a:endParaRPr lang="en-US" sz="3200" dirty="0"/>
          </a:p>
          <a:p>
            <a:r>
              <a:rPr lang="en-US" sz="3200" dirty="0"/>
              <a:t>Total works	1567					1274</a:t>
            </a:r>
          </a:p>
          <a:p>
            <a:r>
              <a:rPr lang="en-US" sz="3200" dirty="0"/>
              <a:t>Grade I		  124				  	  63</a:t>
            </a:r>
          </a:p>
          <a:p>
            <a:r>
              <a:rPr lang="en-US" sz="3200" dirty="0"/>
              <a:t>Grade II		  274				 	 193</a:t>
            </a:r>
          </a:p>
          <a:p>
            <a:r>
              <a:rPr lang="en-US" sz="3200" dirty="0"/>
              <a:t>Grade III		  303				 	 256</a:t>
            </a:r>
          </a:p>
          <a:p>
            <a:r>
              <a:rPr lang="en-US" sz="3200" dirty="0"/>
              <a:t>Grade IV		  239				 	 208</a:t>
            </a:r>
          </a:p>
          <a:p>
            <a:r>
              <a:rPr lang="en-US" sz="3200" dirty="0"/>
              <a:t>Grade V		  250				 	 260</a:t>
            </a:r>
          </a:p>
          <a:p>
            <a:r>
              <a:rPr lang="en-US" sz="3200" dirty="0"/>
              <a:t>Grade VI		  377				 	 258</a:t>
            </a:r>
          </a:p>
          <a:p>
            <a:r>
              <a:rPr lang="en-US" sz="3200" dirty="0"/>
              <a:t>Grade VII		     0				   	  36</a:t>
            </a:r>
          </a:p>
        </p:txBody>
      </p:sp>
      <p:sp>
        <p:nvSpPr>
          <p:cNvPr id="35" name="Rectangle 34"/>
          <p:cNvSpPr/>
          <p:nvPr/>
        </p:nvSpPr>
        <p:spPr>
          <a:xfrm>
            <a:off x="29077920" y="4885220"/>
            <a:ext cx="13167360" cy="731520"/>
          </a:xfrm>
          <a:prstGeom prst="rect">
            <a:avLst/>
          </a:prstGeom>
          <a:solidFill>
            <a:srgbClr val="7F7F7F"/>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FMEA List Today versus 1998</a:t>
            </a:r>
          </a:p>
        </p:txBody>
      </p:sp>
      <p:sp>
        <p:nvSpPr>
          <p:cNvPr id="14" name="Text Box 193"/>
          <p:cNvSpPr txBox="1">
            <a:spLocks noChangeArrowheads="1"/>
          </p:cNvSpPr>
          <p:nvPr/>
        </p:nvSpPr>
        <p:spPr bwMode="auto">
          <a:xfrm>
            <a:off x="29260800" y="2121408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3200" dirty="0"/>
              <a:t>High school band repertoire isn’t as canonized as the repertoire of college bands. High school band repertoire varies by region.</a:t>
            </a:r>
          </a:p>
          <a:p>
            <a:pPr fontAlgn="base"/>
            <a:endParaRPr lang="en-US" sz="3200" dirty="0"/>
          </a:p>
          <a:p>
            <a:pPr fontAlgn="base"/>
            <a:r>
              <a:rPr lang="en-US" sz="3200" dirty="0"/>
              <a:t>Future high school band directors need to listen to more pieces in order to select repertoire. High school band directors need to continue to expand their knowledge of repertoire each year.</a:t>
            </a:r>
          </a:p>
          <a:p>
            <a:pPr fontAlgn="base"/>
            <a:endParaRPr lang="en-US" sz="3200" dirty="0"/>
          </a:p>
          <a:p>
            <a:pPr fontAlgn="base"/>
            <a:r>
              <a:rPr lang="en-US" sz="3200" dirty="0"/>
              <a:t>Should marches be required for assessment?</a:t>
            </a:r>
          </a:p>
          <a:p>
            <a:pPr fontAlgn="base"/>
            <a:endParaRPr lang="en-US" sz="3200" dirty="0"/>
          </a:p>
          <a:p>
            <a:pPr fontAlgn="base"/>
            <a:r>
              <a:rPr lang="en-US" sz="3200" dirty="0"/>
              <a:t>Is the Florida MPA List too big? Should there be a standardized national list every state uses?</a:t>
            </a:r>
          </a:p>
          <a:p>
            <a:pPr eaLnBrk="1" hangingPunct="1"/>
            <a:endParaRPr lang="en-US" sz="3200" dirty="0">
              <a:latin typeface="Calibri" pitchFamily="34" charset="0"/>
            </a:endParaRPr>
          </a:p>
        </p:txBody>
      </p:sp>
      <p:sp>
        <p:nvSpPr>
          <p:cNvPr id="36" name="Rectangle 35"/>
          <p:cNvSpPr/>
          <p:nvPr/>
        </p:nvSpPr>
        <p:spPr>
          <a:xfrm>
            <a:off x="29260800" y="20482560"/>
            <a:ext cx="13167360" cy="731520"/>
          </a:xfrm>
          <a:prstGeom prst="rect">
            <a:avLst/>
          </a:prstGeom>
          <a:solidFill>
            <a:srgbClr val="7F7F7F"/>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Conclusions</a:t>
            </a:r>
          </a:p>
        </p:txBody>
      </p:sp>
      <p:sp>
        <p:nvSpPr>
          <p:cNvPr id="45" name="Rectangle 44"/>
          <p:cNvSpPr/>
          <p:nvPr/>
        </p:nvSpPr>
        <p:spPr>
          <a:xfrm>
            <a:off x="15361920" y="8147176"/>
            <a:ext cx="13167360" cy="731520"/>
          </a:xfrm>
          <a:prstGeom prst="rect">
            <a:avLst/>
          </a:prstGeom>
          <a:solidFill>
            <a:srgbClr val="7F7F7F"/>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pic>
        <p:nvPicPr>
          <p:cNvPr id="38" name="Picture 37">
            <a:extLst>
              <a:ext uri="{FF2B5EF4-FFF2-40B4-BE49-F238E27FC236}">
                <a16:creationId xmlns:a16="http://schemas.microsoft.com/office/drawing/2014/main" id="{F3E8DD6B-1152-EA40-ACF2-4E6FC9D9F69B}"/>
              </a:ext>
            </a:extLst>
          </p:cNvPr>
          <p:cNvPicPr>
            <a:picLocks noChangeAspect="1"/>
          </p:cNvPicPr>
          <p:nvPr/>
        </p:nvPicPr>
        <p:blipFill>
          <a:blip r:embed="rId2"/>
          <a:stretch>
            <a:fillRect/>
          </a:stretch>
        </p:blipFill>
        <p:spPr>
          <a:xfrm>
            <a:off x="4495800" y="26081129"/>
            <a:ext cx="5143500" cy="2638425"/>
          </a:xfrm>
          <a:prstGeom prst="rect">
            <a:avLst/>
          </a:prstGeom>
        </p:spPr>
      </p:pic>
      <p:graphicFrame>
        <p:nvGraphicFramePr>
          <p:cNvPr id="19" name="Chart 18">
            <a:extLst>
              <a:ext uri="{FF2B5EF4-FFF2-40B4-BE49-F238E27FC236}">
                <a16:creationId xmlns:a16="http://schemas.microsoft.com/office/drawing/2014/main" id="{3BFBC44A-1EAB-1F42-898C-25E88194F890}"/>
              </a:ext>
            </a:extLst>
          </p:cNvPr>
          <p:cNvGraphicFramePr/>
          <p:nvPr>
            <p:extLst>
              <p:ext uri="{D42A27DB-BD31-4B8C-83A1-F6EECF244321}">
                <p14:modId xmlns:p14="http://schemas.microsoft.com/office/powerpoint/2010/main" val="2525533146"/>
              </p:ext>
            </p:extLst>
          </p:nvPr>
        </p:nvGraphicFramePr>
        <p:xfrm>
          <a:off x="30022800" y="11539066"/>
          <a:ext cx="11887200" cy="7441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44546A"/>
      </a:dk2>
      <a:lt2>
        <a:srgbClr val="E7E6E6"/>
      </a:lt2>
      <a:accent1>
        <a:srgbClr val="D5251C"/>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X-Genigraphics-Poster-Template-36x48" id="{D2F48651-E2E5-FB47-94F3-40A743D3A04E}" vid="{BEEA1494-F4BA-4F4E-A77F-10EB6EA7F6A2}"/>
    </a:ext>
  </a:extLst>
</a:theme>
</file>

<file path=docProps/app.xml><?xml version="1.0" encoding="utf-8"?>
<Properties xmlns="http://schemas.openxmlformats.org/officeDocument/2006/extended-properties" xmlns:vt="http://schemas.openxmlformats.org/officeDocument/2006/docPropsVTypes">
  <Template/>
  <TotalTime>4577</TotalTime>
  <Words>1222</Words>
  <Application>Microsoft Office PowerPoint</Application>
  <PresentationFormat>Custom</PresentationFormat>
  <Paragraphs>79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Debra Lejeune</cp:lastModifiedBy>
  <cp:revision>114</cp:revision>
  <cp:lastPrinted>2017-11-03T00:56:36Z</cp:lastPrinted>
  <dcterms:created xsi:type="dcterms:W3CDTF">2013-02-10T21:14:48Z</dcterms:created>
  <dcterms:modified xsi:type="dcterms:W3CDTF">2021-02-26T20:35:35Z</dcterms:modified>
</cp:coreProperties>
</file>