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20104100" cy="15081250"/>
  <p:notesSz cx="20104100" cy="1508125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4675187"/>
            <a:ext cx="17088486" cy="31670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8445500"/>
            <a:ext cx="14072870" cy="37703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1005205" y="3468687"/>
            <a:ext cx="8745284" cy="9953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10353611" y="3468687"/>
            <a:ext cx="8745284" cy="9953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43987" y="219754"/>
            <a:ext cx="14216125" cy="5416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5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3468687"/>
            <a:ext cx="18093690" cy="9953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835394" y="14025563"/>
            <a:ext cx="6433312" cy="7540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1005205" y="14025563"/>
            <a:ext cx="4623943" cy="7540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4474953" y="14025563"/>
            <a:ext cx="4623943" cy="7540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jpg"/><Relationship Id="rId6" Type="http://schemas.openxmlformats.org/officeDocument/2006/relationships/hyperlink" Target="http://policyandorders.cw.bc.ca/resource-gallery/Documents/BC%20Women%27s%20Hospital%20-" TargetMode="External"/><Relationship Id="rId7" Type="http://schemas.openxmlformats.org/officeDocument/2006/relationships/hyperlink" Target="http://www.acog.org/-/media/project/acog/acogorg/clinical/files/committee-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43987" y="219754"/>
            <a:ext cx="14211300" cy="54165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/>
              <a:t>Implementation</a:t>
            </a:r>
            <a:r>
              <a:rPr dirty="0" spc="25"/>
              <a:t> </a:t>
            </a:r>
            <a:r>
              <a:rPr dirty="0"/>
              <a:t>of</a:t>
            </a:r>
            <a:r>
              <a:rPr dirty="0" spc="10"/>
              <a:t> </a:t>
            </a:r>
            <a:r>
              <a:rPr dirty="0"/>
              <a:t>an</a:t>
            </a:r>
            <a:r>
              <a:rPr dirty="0" spc="-5"/>
              <a:t> </a:t>
            </a:r>
            <a:r>
              <a:rPr dirty="0"/>
              <a:t>Obstetric</a:t>
            </a:r>
            <a:r>
              <a:rPr dirty="0" spc="25"/>
              <a:t> </a:t>
            </a:r>
            <a:r>
              <a:rPr dirty="0"/>
              <a:t>Triage</a:t>
            </a:r>
            <a:r>
              <a:rPr dirty="0" spc="10"/>
              <a:t> </a:t>
            </a:r>
            <a:r>
              <a:rPr dirty="0" spc="-20"/>
              <a:t>Tool</a:t>
            </a:r>
            <a:r>
              <a:rPr dirty="0" spc="-5"/>
              <a:t> </a:t>
            </a:r>
            <a:r>
              <a:rPr dirty="0"/>
              <a:t>for</a:t>
            </a:r>
            <a:r>
              <a:rPr dirty="0" spc="5"/>
              <a:t> </a:t>
            </a:r>
            <a:r>
              <a:rPr dirty="0"/>
              <a:t>Emergency</a:t>
            </a:r>
            <a:r>
              <a:rPr dirty="0" spc="35"/>
              <a:t> </a:t>
            </a:r>
            <a:r>
              <a:rPr dirty="0"/>
              <a:t>Department</a:t>
            </a:r>
            <a:r>
              <a:rPr dirty="0" spc="5"/>
              <a:t> </a:t>
            </a:r>
            <a:r>
              <a:rPr dirty="0" spc="-10"/>
              <a:t>Utilization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8978416" y="981743"/>
            <a:ext cx="2228850" cy="4445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750">
                <a:latin typeface="Calibri"/>
                <a:cs typeface="Calibri"/>
              </a:rPr>
              <a:t>Amy</a:t>
            </a:r>
            <a:r>
              <a:rPr dirty="0" sz="2750" spc="-105">
                <a:latin typeface="Calibri"/>
                <a:cs typeface="Calibri"/>
              </a:rPr>
              <a:t> </a:t>
            </a:r>
            <a:r>
              <a:rPr dirty="0" sz="2750" spc="-10">
                <a:latin typeface="Calibri"/>
                <a:cs typeface="Calibri"/>
              </a:rPr>
              <a:t>Ostheimer</a:t>
            </a:r>
            <a:endParaRPr sz="275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0" y="0"/>
            <a:ext cx="20104100" cy="14929485"/>
            <a:chOff x="0" y="0"/>
            <a:chExt cx="20104100" cy="14929485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916490" cy="1752127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187610" y="55844"/>
              <a:ext cx="2916490" cy="1696283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974" y="1767484"/>
              <a:ext cx="6536973" cy="13161554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483707" y="1767484"/>
              <a:ext cx="6513239" cy="13161554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57211" y="1767484"/>
              <a:ext cx="6536973" cy="13161554"/>
            </a:xfrm>
            <a:prstGeom prst="rect">
              <a:avLst/>
            </a:prstGeom>
          </p:spPr>
        </p:pic>
      </p:grpSp>
      <p:sp>
        <p:nvSpPr>
          <p:cNvPr id="10" name="object 10" descr=""/>
          <p:cNvSpPr txBox="1"/>
          <p:nvPr/>
        </p:nvSpPr>
        <p:spPr>
          <a:xfrm>
            <a:off x="7120202" y="2056481"/>
            <a:ext cx="5864225" cy="465455"/>
          </a:xfrm>
          <a:prstGeom prst="rect">
            <a:avLst/>
          </a:prstGeom>
          <a:solidFill>
            <a:srgbClr val="943735"/>
          </a:solidFill>
        </p:spPr>
        <p:txBody>
          <a:bodyPr wrap="square" lIns="0" tIns="0" rIns="0" bIns="0" rtlCol="0" vert="horz">
            <a:spAutoFit/>
          </a:bodyPr>
          <a:lstStyle/>
          <a:p>
            <a:pPr algn="ctr" marL="1905">
              <a:lnSpc>
                <a:spcPts val="3285"/>
              </a:lnSpc>
            </a:pPr>
            <a:r>
              <a:rPr dirty="0" sz="2750" spc="-10" b="1">
                <a:solidFill>
                  <a:srgbClr val="EDEBE0"/>
                </a:solidFill>
                <a:latin typeface="Calibri"/>
                <a:cs typeface="Calibri"/>
              </a:rPr>
              <a:t>Review</a:t>
            </a:r>
            <a:r>
              <a:rPr dirty="0" sz="2750" spc="-65" b="1">
                <a:solidFill>
                  <a:srgbClr val="EDEBE0"/>
                </a:solidFill>
                <a:latin typeface="Calibri"/>
                <a:cs typeface="Calibri"/>
              </a:rPr>
              <a:t> </a:t>
            </a:r>
            <a:r>
              <a:rPr dirty="0" sz="2750" b="1">
                <a:solidFill>
                  <a:srgbClr val="EDEBE0"/>
                </a:solidFill>
                <a:latin typeface="Calibri"/>
                <a:cs typeface="Calibri"/>
              </a:rPr>
              <a:t>of</a:t>
            </a:r>
            <a:r>
              <a:rPr dirty="0" sz="2750" spc="-65" b="1">
                <a:solidFill>
                  <a:srgbClr val="EDEBE0"/>
                </a:solidFill>
                <a:latin typeface="Calibri"/>
                <a:cs typeface="Calibri"/>
              </a:rPr>
              <a:t> </a:t>
            </a:r>
            <a:r>
              <a:rPr dirty="0" sz="2750" spc="-10" b="1">
                <a:solidFill>
                  <a:srgbClr val="EDEBE0"/>
                </a:solidFill>
                <a:latin typeface="Calibri"/>
                <a:cs typeface="Calibri"/>
              </a:rPr>
              <a:t>Literature</a:t>
            </a:r>
            <a:endParaRPr sz="275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612895" y="8808108"/>
            <a:ext cx="5864225" cy="465455"/>
          </a:xfrm>
          <a:prstGeom prst="rect">
            <a:avLst/>
          </a:prstGeom>
          <a:solidFill>
            <a:srgbClr val="943735"/>
          </a:solidFill>
        </p:spPr>
        <p:txBody>
          <a:bodyPr wrap="square" lIns="0" tIns="0" rIns="0" bIns="0" rtlCol="0" vert="horz">
            <a:spAutoFit/>
          </a:bodyPr>
          <a:lstStyle/>
          <a:p>
            <a:pPr algn="ctr" marL="635">
              <a:lnSpc>
                <a:spcPts val="3295"/>
              </a:lnSpc>
            </a:pPr>
            <a:r>
              <a:rPr dirty="0" sz="2750" b="1">
                <a:solidFill>
                  <a:srgbClr val="EDEBE0"/>
                </a:solidFill>
                <a:latin typeface="Calibri"/>
                <a:cs typeface="Calibri"/>
              </a:rPr>
              <a:t>Needs </a:t>
            </a:r>
            <a:r>
              <a:rPr dirty="0" sz="2750" spc="-10" b="1">
                <a:solidFill>
                  <a:srgbClr val="EDEBE0"/>
                </a:solidFill>
                <a:latin typeface="Calibri"/>
                <a:cs typeface="Calibri"/>
              </a:rPr>
              <a:t>Assessment</a:t>
            </a:r>
            <a:endParaRPr sz="275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596142" y="2046708"/>
            <a:ext cx="5864225" cy="465455"/>
          </a:xfrm>
          <a:prstGeom prst="rect">
            <a:avLst/>
          </a:prstGeom>
          <a:solidFill>
            <a:srgbClr val="943735"/>
          </a:solidFill>
        </p:spPr>
        <p:txBody>
          <a:bodyPr wrap="square" lIns="0" tIns="0" rIns="0" bIns="0" rtlCol="0" vert="horz">
            <a:spAutoFit/>
          </a:bodyPr>
          <a:lstStyle/>
          <a:p>
            <a:pPr algn="ctr" marL="1905">
              <a:lnSpc>
                <a:spcPts val="3290"/>
              </a:lnSpc>
            </a:pPr>
            <a:r>
              <a:rPr dirty="0" sz="2750" spc="-10" b="1">
                <a:solidFill>
                  <a:srgbClr val="EDEBE0"/>
                </a:solidFill>
                <a:latin typeface="Calibri"/>
                <a:cs typeface="Calibri"/>
              </a:rPr>
              <a:t>Problem</a:t>
            </a:r>
            <a:endParaRPr sz="275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3701503" y="10167927"/>
            <a:ext cx="5864225" cy="465455"/>
          </a:xfrm>
          <a:prstGeom prst="rect">
            <a:avLst/>
          </a:prstGeom>
          <a:solidFill>
            <a:srgbClr val="943735"/>
          </a:solidFill>
        </p:spPr>
        <p:txBody>
          <a:bodyPr wrap="square" lIns="0" tIns="0" rIns="0" bIns="0" rtlCol="0" vert="horz">
            <a:spAutoFit/>
          </a:bodyPr>
          <a:lstStyle/>
          <a:p>
            <a:pPr algn="ctr" marL="635">
              <a:lnSpc>
                <a:spcPts val="3295"/>
              </a:lnSpc>
            </a:pPr>
            <a:r>
              <a:rPr dirty="0" sz="2750" spc="-10" b="1">
                <a:solidFill>
                  <a:srgbClr val="EDEBE0"/>
                </a:solidFill>
                <a:latin typeface="Calibri"/>
                <a:cs typeface="Calibri"/>
              </a:rPr>
              <a:t>References</a:t>
            </a:r>
            <a:endParaRPr sz="275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3701503" y="2056481"/>
            <a:ext cx="5864225" cy="465455"/>
          </a:xfrm>
          <a:prstGeom prst="rect">
            <a:avLst/>
          </a:prstGeom>
          <a:solidFill>
            <a:srgbClr val="943735"/>
          </a:solidFill>
        </p:spPr>
        <p:txBody>
          <a:bodyPr wrap="square" lIns="0" tIns="0" rIns="0" bIns="0" rtlCol="0" vert="horz">
            <a:spAutoFit/>
          </a:bodyPr>
          <a:lstStyle/>
          <a:p>
            <a:pPr algn="ctr" marL="1905">
              <a:lnSpc>
                <a:spcPts val="3285"/>
              </a:lnSpc>
            </a:pPr>
            <a:r>
              <a:rPr dirty="0" sz="2750" spc="-10" b="1">
                <a:solidFill>
                  <a:srgbClr val="EDEBE0"/>
                </a:solidFill>
                <a:latin typeface="Calibri"/>
                <a:cs typeface="Calibri"/>
              </a:rPr>
              <a:t>Proposal</a:t>
            </a:r>
            <a:endParaRPr sz="2750">
              <a:latin typeface="Calibri"/>
              <a:cs typeface="Calibri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3672184" y="4777515"/>
            <a:ext cx="5864225" cy="466725"/>
          </a:xfrm>
          <a:prstGeom prst="rect">
            <a:avLst/>
          </a:prstGeom>
          <a:solidFill>
            <a:srgbClr val="943735"/>
          </a:solidFill>
        </p:spPr>
        <p:txBody>
          <a:bodyPr wrap="square" lIns="0" tIns="0" rIns="0" bIns="0" rtlCol="0" vert="horz">
            <a:spAutoFit/>
          </a:bodyPr>
          <a:lstStyle/>
          <a:p>
            <a:pPr algn="ctr" marL="635">
              <a:lnSpc>
                <a:spcPts val="3295"/>
              </a:lnSpc>
            </a:pPr>
            <a:r>
              <a:rPr dirty="0" sz="2750" b="1">
                <a:solidFill>
                  <a:srgbClr val="EDEBE0"/>
                </a:solidFill>
                <a:latin typeface="Calibri"/>
                <a:cs typeface="Calibri"/>
              </a:rPr>
              <a:t>Expected</a:t>
            </a:r>
            <a:r>
              <a:rPr dirty="0" sz="2750" spc="-140" b="1">
                <a:solidFill>
                  <a:srgbClr val="EDEBE0"/>
                </a:solidFill>
                <a:latin typeface="Calibri"/>
                <a:cs typeface="Calibri"/>
              </a:rPr>
              <a:t> </a:t>
            </a:r>
            <a:r>
              <a:rPr dirty="0" sz="2750" spc="-10" b="1">
                <a:solidFill>
                  <a:srgbClr val="EDEBE0"/>
                </a:solidFill>
                <a:latin typeface="Calibri"/>
                <a:cs typeface="Calibri"/>
              </a:rPr>
              <a:t>Outcomes</a:t>
            </a:r>
            <a:endParaRPr sz="2750">
              <a:latin typeface="Calibri"/>
              <a:cs typeface="Calibri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104010" y="1780748"/>
            <a:ext cx="6492240" cy="13115290"/>
          </a:xfrm>
          <a:prstGeom prst="rect">
            <a:avLst/>
          </a:prstGeom>
          <a:ln w="4362">
            <a:solidFill>
              <a:srgbClr val="00000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450">
              <a:latin typeface="Times New Roman"/>
              <a:cs typeface="Times New Roman"/>
            </a:endParaRPr>
          </a:p>
          <a:p>
            <a:pPr marL="739140" marR="494030" indent="-262890">
              <a:lnSpc>
                <a:spcPct val="100800"/>
              </a:lnSpc>
              <a:buFont typeface="Arial"/>
              <a:buChar char="•"/>
              <a:tabLst>
                <a:tab pos="739140" algn="l"/>
                <a:tab pos="739775" algn="l"/>
              </a:tabLst>
            </a:pPr>
            <a:r>
              <a:rPr dirty="0" sz="2000">
                <a:latin typeface="Calibri"/>
                <a:cs typeface="Calibri"/>
              </a:rPr>
              <a:t>Obstetric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triage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is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considered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to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be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the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gatekeeper </a:t>
            </a:r>
            <a:r>
              <a:rPr dirty="0" sz="2000">
                <a:latin typeface="Calibri"/>
                <a:cs typeface="Calibri"/>
              </a:rPr>
              <a:t>for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initial assessment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and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evaluation in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order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 spc="-25">
                <a:latin typeface="Calibri"/>
                <a:cs typeface="Calibri"/>
              </a:rPr>
              <a:t>to </a:t>
            </a:r>
            <a:r>
              <a:rPr dirty="0" sz="2000">
                <a:latin typeface="Calibri"/>
                <a:cs typeface="Calibri"/>
              </a:rPr>
              <a:t>begin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treatment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for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or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observation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of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obstetric complaints</a:t>
            </a:r>
            <a:r>
              <a:rPr dirty="0" sz="1800" spc="-1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"/>
              <a:buChar char="•"/>
            </a:pPr>
            <a:endParaRPr sz="1650">
              <a:latin typeface="Calibri"/>
              <a:cs typeface="Calibri"/>
            </a:endParaRPr>
          </a:p>
          <a:p>
            <a:pPr algn="just" marL="739140" marR="172085" indent="-262890">
              <a:lnSpc>
                <a:spcPct val="100800"/>
              </a:lnSpc>
              <a:buFont typeface="Arial"/>
              <a:buChar char="•"/>
              <a:tabLst>
                <a:tab pos="739775" algn="l"/>
              </a:tabLst>
            </a:pPr>
            <a:r>
              <a:rPr dirty="0" sz="2000">
                <a:latin typeface="Calibri"/>
                <a:cs typeface="Calibri"/>
              </a:rPr>
              <a:t>Hospital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X’s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current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obstetric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policy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is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based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solely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 spc="-25">
                <a:latin typeface="Calibri"/>
                <a:cs typeface="Calibri"/>
              </a:rPr>
              <a:t>on </a:t>
            </a:r>
            <a:r>
              <a:rPr dirty="0" sz="2000">
                <a:latin typeface="Calibri"/>
                <a:cs typeface="Calibri"/>
              </a:rPr>
              <a:t>gestation,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with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the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two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categories being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“less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than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 spc="-25">
                <a:latin typeface="Calibri"/>
                <a:cs typeface="Calibri"/>
              </a:rPr>
              <a:t>20 </a:t>
            </a:r>
            <a:r>
              <a:rPr dirty="0" sz="2000">
                <a:latin typeface="Calibri"/>
                <a:cs typeface="Calibri"/>
              </a:rPr>
              <a:t>weeks”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or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“greater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than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20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weeks.”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"/>
              <a:buChar char="•"/>
            </a:pPr>
            <a:endParaRPr sz="1950">
              <a:latin typeface="Calibri"/>
              <a:cs typeface="Calibri"/>
            </a:endParaRPr>
          </a:p>
          <a:p>
            <a:pPr algn="just" marL="739140" marR="292100" indent="-262890">
              <a:lnSpc>
                <a:spcPct val="100800"/>
              </a:lnSpc>
              <a:spcBef>
                <a:spcPts val="5"/>
              </a:spcBef>
              <a:buFont typeface="Arial"/>
              <a:buChar char="•"/>
              <a:tabLst>
                <a:tab pos="739775" algn="l"/>
              </a:tabLst>
            </a:pPr>
            <a:r>
              <a:rPr dirty="0" sz="2000">
                <a:latin typeface="Calibri"/>
                <a:cs typeface="Calibri"/>
              </a:rPr>
              <a:t>This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policy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poses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an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issue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as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many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factors</a:t>
            </a:r>
            <a:r>
              <a:rPr dirty="0" sz="2000" spc="-10">
                <a:latin typeface="Calibri"/>
                <a:cs typeface="Calibri"/>
              </a:rPr>
              <a:t> contribute </a:t>
            </a:r>
            <a:r>
              <a:rPr dirty="0" sz="2000">
                <a:latin typeface="Calibri"/>
                <a:cs typeface="Calibri"/>
              </a:rPr>
              <a:t>to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the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decisions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that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need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to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be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made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regarding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 spc="-25">
                <a:latin typeface="Calibri"/>
                <a:cs typeface="Calibri"/>
              </a:rPr>
              <a:t>the </a:t>
            </a:r>
            <a:r>
              <a:rPr dirty="0" sz="2000">
                <a:latin typeface="Calibri"/>
                <a:cs typeface="Calibri"/>
              </a:rPr>
              <a:t>care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provided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to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obstetric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patients.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Arial"/>
              <a:buChar char="•"/>
            </a:pPr>
            <a:endParaRPr sz="1850">
              <a:latin typeface="Calibri"/>
              <a:cs typeface="Calibri"/>
            </a:endParaRPr>
          </a:p>
          <a:p>
            <a:pPr marL="739140" marR="275590" indent="-262890">
              <a:lnSpc>
                <a:spcPct val="100800"/>
              </a:lnSpc>
              <a:spcBef>
                <a:spcPts val="5"/>
              </a:spcBef>
              <a:buFont typeface="Arial"/>
              <a:buChar char="•"/>
              <a:tabLst>
                <a:tab pos="739140" algn="l"/>
                <a:tab pos="739775" algn="l"/>
              </a:tabLst>
            </a:pPr>
            <a:r>
              <a:rPr dirty="0" sz="2000">
                <a:latin typeface="Calibri"/>
                <a:cs typeface="Calibri"/>
              </a:rPr>
              <a:t>The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current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obstetric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policy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being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utilized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at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Hospital </a:t>
            </a:r>
            <a:r>
              <a:rPr dirty="0" sz="2000">
                <a:latin typeface="Calibri"/>
                <a:cs typeface="Calibri"/>
              </a:rPr>
              <a:t>X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continues</a:t>
            </a:r>
            <a:r>
              <a:rPr dirty="0" sz="2000" spc="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to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overwhelm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the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family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birthing </a:t>
            </a:r>
            <a:r>
              <a:rPr dirty="0" sz="2000" spc="-20">
                <a:latin typeface="Calibri"/>
                <a:cs typeface="Calibri"/>
              </a:rPr>
              <a:t>unit </a:t>
            </a:r>
            <a:r>
              <a:rPr dirty="0" sz="2000">
                <a:latin typeface="Calibri"/>
                <a:cs typeface="Calibri"/>
              </a:rPr>
              <a:t>(FBU)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due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to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the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policy’s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lack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of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pertinent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details</a:t>
            </a:r>
            <a:r>
              <a:rPr dirty="0" sz="2000" spc="30">
                <a:latin typeface="Calibri"/>
                <a:cs typeface="Calibri"/>
              </a:rPr>
              <a:t> </a:t>
            </a:r>
            <a:r>
              <a:rPr dirty="0" sz="2000" spc="-25">
                <a:latin typeface="Calibri"/>
                <a:cs typeface="Calibri"/>
              </a:rPr>
              <a:t>in </a:t>
            </a:r>
            <a:r>
              <a:rPr dirty="0" sz="2000">
                <a:latin typeface="Calibri"/>
                <a:cs typeface="Calibri"/>
              </a:rPr>
              <a:t>regards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to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the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triage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process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for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obstetric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patients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 spc="-25">
                <a:latin typeface="Calibri"/>
                <a:cs typeface="Calibri"/>
              </a:rPr>
              <a:t>in </a:t>
            </a:r>
            <a:r>
              <a:rPr dirty="0" sz="2000">
                <a:latin typeface="Calibri"/>
                <a:cs typeface="Calibri"/>
              </a:rPr>
              <a:t>the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emergency department</a:t>
            </a:r>
            <a:r>
              <a:rPr dirty="0" sz="2000" spc="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(ED)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and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the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absence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 spc="-25">
                <a:latin typeface="Calibri"/>
                <a:cs typeface="Calibri"/>
              </a:rPr>
              <a:t>of </a:t>
            </a:r>
            <a:r>
              <a:rPr dirty="0" sz="2000">
                <a:latin typeface="Calibri"/>
                <a:cs typeface="Calibri"/>
              </a:rPr>
              <a:t>obstetric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triage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tool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usage.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"/>
              <a:buChar char="•"/>
            </a:pPr>
            <a:endParaRPr sz="2850">
              <a:latin typeface="Calibri"/>
              <a:cs typeface="Calibri"/>
            </a:endParaRPr>
          </a:p>
          <a:p>
            <a:pPr marL="739140" marR="274320" indent="-262890">
              <a:lnSpc>
                <a:spcPct val="100800"/>
              </a:lnSpc>
              <a:buFont typeface="Arial"/>
              <a:buChar char="•"/>
              <a:tabLst>
                <a:tab pos="739140" algn="l"/>
                <a:tab pos="739775" algn="l"/>
              </a:tabLst>
            </a:pPr>
            <a:r>
              <a:rPr dirty="0" sz="2000">
                <a:latin typeface="Calibri"/>
                <a:cs typeface="Calibri"/>
              </a:rPr>
              <a:t>The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FBU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has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seen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an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ongoing trend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of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patients</a:t>
            </a:r>
            <a:r>
              <a:rPr dirty="0" sz="2000" spc="1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being transferred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from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the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ED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that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have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not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 spc="-20">
                <a:latin typeface="Calibri"/>
                <a:cs typeface="Calibri"/>
              </a:rPr>
              <a:t>been </a:t>
            </a:r>
            <a:r>
              <a:rPr dirty="0" sz="2000">
                <a:latin typeface="Calibri"/>
                <a:cs typeface="Calibri"/>
              </a:rPr>
              <a:t>appropriately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triaged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to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determine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if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the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patient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 spc="-25">
                <a:latin typeface="Calibri"/>
                <a:cs typeface="Calibri"/>
              </a:rPr>
              <a:t>has </a:t>
            </a:r>
            <a:r>
              <a:rPr dirty="0" sz="2000">
                <a:latin typeface="Calibri"/>
                <a:cs typeface="Calibri"/>
              </a:rPr>
              <a:t>a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complaint</a:t>
            </a:r>
            <a:r>
              <a:rPr dirty="0" sz="2000" spc="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or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health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issue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that warrants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 spc="-50">
                <a:latin typeface="Calibri"/>
                <a:cs typeface="Calibri"/>
              </a:rPr>
              <a:t>a </a:t>
            </a:r>
            <a:r>
              <a:rPr dirty="0" sz="2000">
                <a:latin typeface="Calibri"/>
                <a:cs typeface="Calibri"/>
              </a:rPr>
              <a:t>departmental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transfer</a:t>
            </a:r>
            <a:r>
              <a:rPr dirty="0" sz="1800" spc="-1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"/>
              <a:buChar char="•"/>
            </a:pPr>
            <a:endParaRPr sz="1550">
              <a:latin typeface="Calibri"/>
              <a:cs typeface="Calibri"/>
            </a:endParaRPr>
          </a:p>
          <a:p>
            <a:pPr marL="739140" marR="258445" indent="-262890">
              <a:lnSpc>
                <a:spcPct val="100800"/>
              </a:lnSpc>
              <a:buFont typeface="Arial"/>
              <a:buChar char="•"/>
              <a:tabLst>
                <a:tab pos="739140" algn="l"/>
                <a:tab pos="739775" algn="l"/>
              </a:tabLst>
            </a:pPr>
            <a:r>
              <a:rPr dirty="0" sz="2000" spc="-10">
                <a:latin typeface="Calibri"/>
                <a:cs typeface="Calibri"/>
              </a:rPr>
              <a:t>Non-</a:t>
            </a:r>
            <a:r>
              <a:rPr dirty="0" sz="2000">
                <a:latin typeface="Calibri"/>
                <a:cs typeface="Calibri"/>
              </a:rPr>
              <a:t>obstetrical</a:t>
            </a:r>
            <a:r>
              <a:rPr dirty="0" sz="2000" spc="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types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of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complaints, such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as</a:t>
            </a:r>
            <a:r>
              <a:rPr dirty="0" sz="2000" spc="-10">
                <a:latin typeface="Calibri"/>
                <a:cs typeface="Calibri"/>
              </a:rPr>
              <a:t> those </a:t>
            </a:r>
            <a:r>
              <a:rPr dirty="0" sz="2000">
                <a:latin typeface="Calibri"/>
                <a:cs typeface="Calibri"/>
              </a:rPr>
              <a:t>related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to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motor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vehicle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accidents,</a:t>
            </a:r>
            <a:r>
              <a:rPr dirty="0" sz="2000" spc="-10">
                <a:latin typeface="Calibri"/>
                <a:cs typeface="Calibri"/>
              </a:rPr>
              <a:t> trauma, </a:t>
            </a:r>
            <a:r>
              <a:rPr dirty="0" sz="2000">
                <a:latin typeface="Calibri"/>
                <a:cs typeface="Calibri"/>
              </a:rPr>
              <a:t>musculoskeletal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injuries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or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viral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infections,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can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 spc="-25">
                <a:latin typeface="Calibri"/>
                <a:cs typeface="Calibri"/>
              </a:rPr>
              <a:t>be </a:t>
            </a:r>
            <a:r>
              <a:rPr dirty="0" sz="2000">
                <a:latin typeface="Calibri"/>
                <a:cs typeface="Calibri"/>
              </a:rPr>
              <a:t>treated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and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subsequently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discharged from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the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ED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 spc="-25">
                <a:latin typeface="Calibri"/>
                <a:cs typeface="Calibri"/>
              </a:rPr>
              <a:t>or </a:t>
            </a:r>
            <a:r>
              <a:rPr dirty="0" sz="2000" spc="-10">
                <a:latin typeface="Calibri"/>
                <a:cs typeface="Calibri"/>
              </a:rPr>
              <a:t>transferred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to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department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that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handles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such</a:t>
            </a:r>
            <a:r>
              <a:rPr dirty="0" sz="2000" spc="-10">
                <a:latin typeface="Calibri"/>
                <a:cs typeface="Calibri"/>
              </a:rPr>
              <a:t> cases, </a:t>
            </a:r>
            <a:r>
              <a:rPr dirty="0" sz="2000">
                <a:latin typeface="Calibri"/>
                <a:cs typeface="Calibri"/>
              </a:rPr>
              <a:t>which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alleviates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the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need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to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consistently </a:t>
            </a:r>
            <a:r>
              <a:rPr dirty="0" sz="2000" spc="-10">
                <a:latin typeface="Calibri"/>
                <a:cs typeface="Calibri"/>
              </a:rPr>
              <a:t>transfer </a:t>
            </a:r>
            <a:r>
              <a:rPr dirty="0" sz="2000">
                <a:latin typeface="Calibri"/>
                <a:cs typeface="Calibri"/>
              </a:rPr>
              <a:t>obstetrical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patients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to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the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FBU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for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the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sole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reason </a:t>
            </a:r>
            <a:r>
              <a:rPr dirty="0" sz="2000">
                <a:latin typeface="Calibri"/>
                <a:cs typeface="Calibri"/>
              </a:rPr>
              <a:t>being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they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are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pregnant.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17" name="object 1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20037" y="9587142"/>
            <a:ext cx="6468214" cy="5204722"/>
          </a:xfrm>
          <a:prstGeom prst="rect">
            <a:avLst/>
          </a:prstGeom>
        </p:spPr>
      </p:pic>
      <p:sp>
        <p:nvSpPr>
          <p:cNvPr id="18" name="object 18" descr=""/>
          <p:cNvSpPr txBox="1"/>
          <p:nvPr/>
        </p:nvSpPr>
        <p:spPr>
          <a:xfrm>
            <a:off x="11708117" y="14897422"/>
            <a:ext cx="1089025" cy="1644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900">
                <a:latin typeface="Calibri"/>
                <a:cs typeface="Calibri"/>
              </a:rPr>
              <a:t>(Smithson</a:t>
            </a:r>
            <a:r>
              <a:rPr dirty="0" sz="900" spc="3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et.</a:t>
            </a:r>
            <a:r>
              <a:rPr dirty="0" sz="900" spc="1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al,</a:t>
            </a:r>
            <a:r>
              <a:rPr dirty="0" sz="900" spc="15">
                <a:latin typeface="Calibri"/>
                <a:cs typeface="Calibri"/>
              </a:rPr>
              <a:t> </a:t>
            </a:r>
            <a:r>
              <a:rPr dirty="0" sz="900" spc="-20">
                <a:latin typeface="Calibri"/>
                <a:cs typeface="Calibri"/>
              </a:rPr>
              <a:t>2013)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6780247" y="1780748"/>
            <a:ext cx="6492240" cy="13115290"/>
          </a:xfrm>
          <a:prstGeom prst="rect">
            <a:avLst/>
          </a:prstGeom>
          <a:ln w="4362">
            <a:solidFill>
              <a:srgbClr val="00000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150">
              <a:latin typeface="Times New Roman"/>
              <a:cs typeface="Times New Roman"/>
            </a:endParaRPr>
          </a:p>
          <a:p>
            <a:pPr marL="644525" marR="391160" indent="-262890">
              <a:lnSpc>
                <a:spcPct val="100800"/>
              </a:lnSpc>
              <a:buFont typeface="Arial"/>
              <a:buChar char="•"/>
              <a:tabLst>
                <a:tab pos="644525" algn="l"/>
                <a:tab pos="645160" algn="l"/>
              </a:tabLst>
            </a:pPr>
            <a:r>
              <a:rPr dirty="0" sz="2000">
                <a:latin typeface="Calibri"/>
                <a:cs typeface="Calibri"/>
              </a:rPr>
              <a:t>American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College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of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Obstetricians</a:t>
            </a:r>
            <a:r>
              <a:rPr dirty="0" sz="2000" spc="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and</a:t>
            </a:r>
            <a:r>
              <a:rPr dirty="0" sz="2000" spc="-10">
                <a:latin typeface="Calibri"/>
                <a:cs typeface="Calibri"/>
              </a:rPr>
              <a:t> Gynecologists </a:t>
            </a:r>
            <a:r>
              <a:rPr dirty="0" sz="2000">
                <a:latin typeface="Calibri"/>
                <a:cs typeface="Calibri"/>
              </a:rPr>
              <a:t>(2016)</a:t>
            </a:r>
            <a:r>
              <a:rPr dirty="0" sz="2000" spc="-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recommends EDs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and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obstetric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units </a:t>
            </a:r>
            <a:r>
              <a:rPr dirty="0" sz="2000">
                <a:latin typeface="Calibri"/>
                <a:cs typeface="Calibri"/>
              </a:rPr>
              <a:t>collaborate and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establish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guidelines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for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the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triage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 spc="-25">
                <a:latin typeface="Calibri"/>
                <a:cs typeface="Calibri"/>
              </a:rPr>
              <a:t>of </a:t>
            </a:r>
            <a:r>
              <a:rPr dirty="0" sz="2000">
                <a:latin typeface="Calibri"/>
                <a:cs typeface="Calibri"/>
              </a:rPr>
              <a:t>pregnant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women.</a:t>
            </a:r>
            <a:endParaRPr sz="2000">
              <a:latin typeface="Calibri"/>
              <a:cs typeface="Calibri"/>
            </a:endParaRPr>
          </a:p>
          <a:p>
            <a:pPr marL="644525" marR="443230" indent="-262890">
              <a:lnSpc>
                <a:spcPct val="100800"/>
              </a:lnSpc>
              <a:spcBef>
                <a:spcPts val="1140"/>
              </a:spcBef>
              <a:buFont typeface="Arial"/>
              <a:buChar char="•"/>
              <a:tabLst>
                <a:tab pos="644525" algn="l"/>
                <a:tab pos="645160" algn="l"/>
              </a:tabLst>
            </a:pPr>
            <a:r>
              <a:rPr dirty="0" sz="2000">
                <a:latin typeface="Calibri"/>
                <a:cs typeface="Calibri"/>
              </a:rPr>
              <a:t>Implementation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of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standardized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obstetric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triage </a:t>
            </a:r>
            <a:r>
              <a:rPr dirty="0" sz="2000">
                <a:latin typeface="Calibri"/>
                <a:cs typeface="Calibri"/>
              </a:rPr>
              <a:t>tool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may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improve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the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quality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of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care,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as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well</a:t>
            </a:r>
            <a:r>
              <a:rPr dirty="0" sz="2000" spc="-25">
                <a:latin typeface="Calibri"/>
                <a:cs typeface="Calibri"/>
              </a:rPr>
              <a:t> as </a:t>
            </a:r>
            <a:r>
              <a:rPr dirty="0" sz="2000">
                <a:latin typeface="Calibri"/>
                <a:cs typeface="Calibri"/>
              </a:rPr>
              <a:t>patient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satisfaction</a:t>
            </a:r>
            <a:r>
              <a:rPr dirty="0" sz="2000" spc="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in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the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triage process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of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obstetric </a:t>
            </a:r>
            <a:r>
              <a:rPr dirty="0" sz="2000">
                <a:latin typeface="Calibri"/>
                <a:cs typeface="Calibri"/>
              </a:rPr>
              <a:t>patients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(Fakari,</a:t>
            </a:r>
            <a:r>
              <a:rPr dirty="0" sz="2000" spc="-20">
                <a:latin typeface="Calibri"/>
                <a:cs typeface="Calibri"/>
              </a:rPr>
              <a:t> Simbar, </a:t>
            </a:r>
            <a:r>
              <a:rPr dirty="0" sz="2000">
                <a:latin typeface="Calibri"/>
                <a:cs typeface="Calibri"/>
              </a:rPr>
              <a:t>Modares,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&amp;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Majd,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2019)</a:t>
            </a:r>
            <a:endParaRPr sz="2000">
              <a:latin typeface="Calibri"/>
              <a:cs typeface="Calibri"/>
            </a:endParaRPr>
          </a:p>
          <a:p>
            <a:pPr marL="644525" marR="496570" indent="-262890">
              <a:lnSpc>
                <a:spcPct val="100800"/>
              </a:lnSpc>
              <a:spcBef>
                <a:spcPts val="1670"/>
              </a:spcBef>
              <a:buFont typeface="Arial"/>
              <a:buChar char="•"/>
              <a:tabLst>
                <a:tab pos="644525" algn="l"/>
                <a:tab pos="645160" algn="l"/>
              </a:tabLst>
            </a:pPr>
            <a:r>
              <a:rPr dirty="0" sz="2000" spc="-20">
                <a:latin typeface="Calibri"/>
                <a:cs typeface="Calibri"/>
              </a:rPr>
              <a:t>Moderate-</a:t>
            </a:r>
            <a:r>
              <a:rPr dirty="0" sz="2000">
                <a:latin typeface="Calibri"/>
                <a:cs typeface="Calibri"/>
              </a:rPr>
              <a:t>quality</a:t>
            </a:r>
            <a:r>
              <a:rPr dirty="0" sz="2000" spc="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evidence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states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that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the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obstetric </a:t>
            </a:r>
            <a:r>
              <a:rPr dirty="0" sz="2000">
                <a:latin typeface="Calibri"/>
                <a:cs typeface="Calibri"/>
              </a:rPr>
              <a:t>triage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acuity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scale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 spc="-25">
                <a:latin typeface="Calibri"/>
                <a:cs typeface="Calibri"/>
              </a:rPr>
              <a:t>(OTAS)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has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higher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reliability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 spc="-25">
                <a:latin typeface="Calibri"/>
                <a:cs typeface="Calibri"/>
              </a:rPr>
              <a:t>and </a:t>
            </a:r>
            <a:r>
              <a:rPr dirty="0" sz="2000">
                <a:latin typeface="Calibri"/>
                <a:cs typeface="Calibri"/>
              </a:rPr>
              <a:t>validity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than other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triage</a:t>
            </a:r>
            <a:r>
              <a:rPr dirty="0" sz="2000" spc="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tools (Moudi</a:t>
            </a:r>
            <a:r>
              <a:rPr dirty="0" sz="2000" spc="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et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al.,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2020).</a:t>
            </a:r>
            <a:endParaRPr sz="2000">
              <a:latin typeface="Calibri"/>
              <a:cs typeface="Calibri"/>
            </a:endParaRPr>
          </a:p>
          <a:p>
            <a:pPr marL="644525" marR="262890" indent="-262890">
              <a:lnSpc>
                <a:spcPct val="100800"/>
              </a:lnSpc>
              <a:spcBef>
                <a:spcPts val="675"/>
              </a:spcBef>
              <a:buFont typeface="Arial"/>
              <a:buChar char="•"/>
              <a:tabLst>
                <a:tab pos="644525" algn="l"/>
                <a:tab pos="645160" algn="l"/>
              </a:tabLst>
            </a:pPr>
            <a:r>
              <a:rPr dirty="0" sz="2000">
                <a:latin typeface="Calibri"/>
                <a:cs typeface="Calibri"/>
              </a:rPr>
              <a:t>An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obstetric-</a:t>
            </a:r>
            <a:r>
              <a:rPr dirty="0" sz="2000">
                <a:latin typeface="Calibri"/>
                <a:cs typeface="Calibri"/>
              </a:rPr>
              <a:t>specific</a:t>
            </a:r>
            <a:r>
              <a:rPr dirty="0" sz="2000" spc="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triage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tool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that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could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be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utilized </a:t>
            </a:r>
            <a:r>
              <a:rPr dirty="0" sz="2000">
                <a:latin typeface="Calibri"/>
                <a:cs typeface="Calibri"/>
              </a:rPr>
              <a:t>by</a:t>
            </a:r>
            <a:r>
              <a:rPr dirty="0" sz="2000" spc="-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the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emergency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department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staff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would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 spc="-25">
                <a:latin typeface="Calibri"/>
                <a:cs typeface="Calibri"/>
              </a:rPr>
              <a:t>be </a:t>
            </a:r>
            <a:r>
              <a:rPr dirty="0" sz="2000">
                <a:latin typeface="Calibri"/>
                <a:cs typeface="Calibri"/>
              </a:rPr>
              <a:t>beneficial</a:t>
            </a:r>
            <a:r>
              <a:rPr dirty="0" sz="2000" spc="-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when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determining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urgent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versus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nonurgent obstetric-</a:t>
            </a:r>
            <a:r>
              <a:rPr dirty="0" sz="2000">
                <a:latin typeface="Calibri"/>
                <a:cs typeface="Calibri"/>
              </a:rPr>
              <a:t>related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complaints (Kilfoyle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et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al.,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2017).</a:t>
            </a:r>
            <a:endParaRPr sz="2000">
              <a:latin typeface="Calibri"/>
              <a:cs typeface="Calibri"/>
            </a:endParaRPr>
          </a:p>
          <a:p>
            <a:pPr marL="644525" marR="243840" indent="-262890">
              <a:lnSpc>
                <a:spcPct val="100800"/>
              </a:lnSpc>
              <a:spcBef>
                <a:spcPts val="1275"/>
              </a:spcBef>
              <a:buFont typeface="Arial"/>
              <a:buChar char="•"/>
              <a:tabLst>
                <a:tab pos="644525" algn="l"/>
                <a:tab pos="645160" algn="l"/>
              </a:tabLst>
            </a:pPr>
            <a:r>
              <a:rPr dirty="0" sz="2000">
                <a:latin typeface="Calibri"/>
                <a:cs typeface="Calibri"/>
              </a:rPr>
              <a:t>The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use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of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triage in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obstetric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patients benefits</a:t>
            </a:r>
            <a:r>
              <a:rPr dirty="0" sz="2000" spc="-10">
                <a:latin typeface="Calibri"/>
                <a:cs typeface="Calibri"/>
              </a:rPr>
              <a:t> labor </a:t>
            </a:r>
            <a:r>
              <a:rPr dirty="0" sz="2000">
                <a:latin typeface="Calibri"/>
                <a:cs typeface="Calibri"/>
              </a:rPr>
              <a:t>and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delivery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units by limiting</a:t>
            </a:r>
            <a:r>
              <a:rPr dirty="0" sz="2000" spc="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the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amount</a:t>
            </a:r>
            <a:r>
              <a:rPr dirty="0" sz="2000" spc="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of</a:t>
            </a:r>
            <a:r>
              <a:rPr dirty="0" sz="2000" spc="-10">
                <a:latin typeface="Calibri"/>
                <a:cs typeface="Calibri"/>
              </a:rPr>
              <a:t> valuable </a:t>
            </a:r>
            <a:r>
              <a:rPr dirty="0" sz="2000">
                <a:latin typeface="Calibri"/>
                <a:cs typeface="Calibri"/>
              </a:rPr>
              <a:t>resources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being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pulled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from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high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acuity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patients, </a:t>
            </a:r>
            <a:r>
              <a:rPr dirty="0" sz="2000" spc="-20">
                <a:latin typeface="Calibri"/>
                <a:cs typeface="Calibri"/>
              </a:rPr>
              <a:t>such </a:t>
            </a:r>
            <a:r>
              <a:rPr dirty="0" sz="2000">
                <a:latin typeface="Calibri"/>
                <a:cs typeface="Calibri"/>
              </a:rPr>
              <a:t>as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those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that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are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actively</a:t>
            </a:r>
            <a:r>
              <a:rPr dirty="0" sz="2000" spc="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laboring,</a:t>
            </a:r>
            <a:r>
              <a:rPr dirty="0" sz="2000" spc="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especially</a:t>
            </a:r>
            <a:r>
              <a:rPr dirty="0" sz="2000" spc="10">
                <a:latin typeface="Calibri"/>
                <a:cs typeface="Calibri"/>
              </a:rPr>
              <a:t> </a:t>
            </a:r>
            <a:r>
              <a:rPr dirty="0" sz="2000" spc="-20">
                <a:latin typeface="Calibri"/>
                <a:cs typeface="Calibri"/>
              </a:rPr>
              <a:t>when </a:t>
            </a:r>
            <a:r>
              <a:rPr dirty="0" sz="2000">
                <a:latin typeface="Calibri"/>
                <a:cs typeface="Calibri"/>
              </a:rPr>
              <a:t>units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have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high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census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(Angelini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&amp;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Howard,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2017).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13506744" y="1780748"/>
            <a:ext cx="6468745" cy="13115290"/>
          </a:xfrm>
          <a:prstGeom prst="rect">
            <a:avLst/>
          </a:prstGeom>
          <a:ln w="4362">
            <a:solidFill>
              <a:srgbClr val="00000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250">
              <a:latin typeface="Times New Roman"/>
              <a:cs typeface="Times New Roman"/>
            </a:endParaRPr>
          </a:p>
          <a:p>
            <a:pPr marL="208279" marR="582295">
              <a:lnSpc>
                <a:spcPct val="100800"/>
              </a:lnSpc>
            </a:pPr>
            <a:r>
              <a:rPr dirty="0" sz="2000" spc="-60">
                <a:latin typeface="Calibri"/>
                <a:cs typeface="Calibri"/>
              </a:rPr>
              <a:t>To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implement the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use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of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an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obstetric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triage tool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to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 spc="-25">
                <a:latin typeface="Calibri"/>
                <a:cs typeface="Calibri"/>
              </a:rPr>
              <a:t>be </a:t>
            </a:r>
            <a:r>
              <a:rPr dirty="0" sz="2000">
                <a:latin typeface="Calibri"/>
                <a:cs typeface="Calibri"/>
              </a:rPr>
              <a:t>utilized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by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the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ED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that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would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guide</a:t>
            </a:r>
            <a:r>
              <a:rPr dirty="0" sz="2000" spc="-10">
                <a:latin typeface="Calibri"/>
                <a:cs typeface="Calibri"/>
              </a:rPr>
              <a:t> healthcare </a:t>
            </a:r>
            <a:r>
              <a:rPr dirty="0" sz="2000">
                <a:latin typeface="Calibri"/>
                <a:cs typeface="Calibri"/>
              </a:rPr>
              <a:t>providers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in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determining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appropriate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placement</a:t>
            </a:r>
            <a:r>
              <a:rPr dirty="0" sz="2000" spc="-25">
                <a:latin typeface="Calibri"/>
                <a:cs typeface="Calibri"/>
              </a:rPr>
              <a:t> of </a:t>
            </a:r>
            <a:r>
              <a:rPr dirty="0" sz="2000">
                <a:latin typeface="Calibri"/>
                <a:cs typeface="Calibri"/>
              </a:rPr>
              <a:t>obstetric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patients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for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safe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maternal-</a:t>
            </a:r>
            <a:r>
              <a:rPr dirty="0" sz="2000">
                <a:latin typeface="Calibri"/>
                <a:cs typeface="Calibri"/>
              </a:rPr>
              <a:t>fetal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outcomes </a:t>
            </a:r>
            <a:r>
              <a:rPr dirty="0" sz="2000">
                <a:latin typeface="Calibri"/>
                <a:cs typeface="Calibri"/>
              </a:rPr>
              <a:t>while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minimizing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overutilization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of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antenatal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labor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 spc="-25">
                <a:latin typeface="Calibri"/>
                <a:cs typeface="Calibri"/>
              </a:rPr>
              <a:t>and </a:t>
            </a:r>
            <a:r>
              <a:rPr dirty="0" sz="2000">
                <a:latin typeface="Calibri"/>
                <a:cs typeface="Calibri"/>
              </a:rPr>
              <a:t>delivery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practices.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500">
              <a:latin typeface="Calibri"/>
              <a:cs typeface="Calibri"/>
            </a:endParaRPr>
          </a:p>
          <a:p>
            <a:pPr marL="471170" marR="634365" indent="-262890">
              <a:lnSpc>
                <a:spcPct val="100800"/>
              </a:lnSpc>
              <a:buFont typeface="Arial"/>
              <a:buChar char="•"/>
              <a:tabLst>
                <a:tab pos="471170" algn="l"/>
                <a:tab pos="471805" algn="l"/>
              </a:tabLst>
            </a:pPr>
            <a:r>
              <a:rPr dirty="0" sz="2000">
                <a:latin typeface="Calibri"/>
                <a:cs typeface="Calibri"/>
              </a:rPr>
              <a:t>Obstetric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patients will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be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triaged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correctly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in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the</a:t>
            </a:r>
            <a:r>
              <a:rPr dirty="0" sz="2000" spc="-25">
                <a:latin typeface="Calibri"/>
                <a:cs typeface="Calibri"/>
              </a:rPr>
              <a:t> ED </a:t>
            </a:r>
            <a:r>
              <a:rPr dirty="0" sz="2000">
                <a:latin typeface="Calibri"/>
                <a:cs typeface="Calibri"/>
              </a:rPr>
              <a:t>using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an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obstetric triage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tool,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based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on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 spc="-20">
                <a:latin typeface="Calibri"/>
                <a:cs typeface="Calibri"/>
              </a:rPr>
              <a:t>many </a:t>
            </a:r>
            <a:r>
              <a:rPr dirty="0" sz="2000" spc="-10">
                <a:latin typeface="Calibri"/>
                <a:cs typeface="Calibri"/>
              </a:rPr>
              <a:t>different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factors.</a:t>
            </a:r>
            <a:endParaRPr sz="2000">
              <a:latin typeface="Calibri"/>
              <a:cs typeface="Calibri"/>
            </a:endParaRPr>
          </a:p>
          <a:p>
            <a:pPr marL="483234" marR="441325" indent="-262890">
              <a:lnSpc>
                <a:spcPct val="100800"/>
              </a:lnSpc>
              <a:spcBef>
                <a:spcPts val="1210"/>
              </a:spcBef>
              <a:buFont typeface="Arial"/>
              <a:buChar char="•"/>
              <a:tabLst>
                <a:tab pos="483234" algn="l"/>
                <a:tab pos="483870" algn="l"/>
              </a:tabLst>
            </a:pPr>
            <a:r>
              <a:rPr dirty="0" sz="2000">
                <a:latin typeface="Calibri"/>
                <a:cs typeface="Calibri"/>
              </a:rPr>
              <a:t>Urgent,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high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acuity,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obstetric-</a:t>
            </a:r>
            <a:r>
              <a:rPr dirty="0" sz="2000">
                <a:latin typeface="Calibri"/>
                <a:cs typeface="Calibri"/>
              </a:rPr>
              <a:t>specific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complaints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 spc="-25">
                <a:latin typeface="Calibri"/>
                <a:cs typeface="Calibri"/>
              </a:rPr>
              <a:t>may </a:t>
            </a:r>
            <a:r>
              <a:rPr dirty="0" sz="2000">
                <a:latin typeface="Calibri"/>
                <a:cs typeface="Calibri"/>
              </a:rPr>
              <a:t>be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treated in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timely </a:t>
            </a:r>
            <a:r>
              <a:rPr dirty="0" sz="2000" spc="-10">
                <a:latin typeface="Calibri"/>
                <a:cs typeface="Calibri"/>
              </a:rPr>
              <a:t>manner</a:t>
            </a:r>
            <a:endParaRPr sz="2000">
              <a:latin typeface="Calibri"/>
              <a:cs typeface="Calibri"/>
            </a:endParaRPr>
          </a:p>
          <a:p>
            <a:pPr marL="471170" marR="869315" indent="-262890">
              <a:lnSpc>
                <a:spcPct val="100800"/>
              </a:lnSpc>
              <a:spcBef>
                <a:spcPts val="1150"/>
              </a:spcBef>
              <a:buFont typeface="Arial"/>
              <a:buChar char="•"/>
              <a:tabLst>
                <a:tab pos="471170" algn="l"/>
                <a:tab pos="471805" algn="l"/>
              </a:tabLst>
            </a:pPr>
            <a:r>
              <a:rPr dirty="0" sz="2000">
                <a:latin typeface="Calibri"/>
                <a:cs typeface="Calibri"/>
              </a:rPr>
              <a:t>Limit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the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use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of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valuable resources on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the FBU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 spc="-25">
                <a:latin typeface="Calibri"/>
                <a:cs typeface="Calibri"/>
              </a:rPr>
              <a:t>by </a:t>
            </a:r>
            <a:r>
              <a:rPr dirty="0" sz="2000" spc="-10">
                <a:latin typeface="Calibri"/>
                <a:cs typeface="Calibri"/>
              </a:rPr>
              <a:t>non-</a:t>
            </a:r>
            <a:r>
              <a:rPr dirty="0" sz="2000">
                <a:latin typeface="Calibri"/>
                <a:cs typeface="Calibri"/>
              </a:rPr>
              <a:t>urgent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obstetric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patients</a:t>
            </a:r>
            <a:endParaRPr sz="2000">
              <a:latin typeface="Calibri"/>
              <a:cs typeface="Calibri"/>
            </a:endParaRPr>
          </a:p>
          <a:p>
            <a:pPr marL="485140" marR="767715" indent="-262890">
              <a:lnSpc>
                <a:spcPct val="100800"/>
              </a:lnSpc>
              <a:spcBef>
                <a:spcPts val="1145"/>
              </a:spcBef>
              <a:buFont typeface="Arial"/>
              <a:buChar char="•"/>
              <a:tabLst>
                <a:tab pos="485140" algn="l"/>
                <a:tab pos="485775" algn="l"/>
              </a:tabLst>
            </a:pPr>
            <a:r>
              <a:rPr dirty="0" sz="2000">
                <a:latin typeface="Calibri"/>
                <a:cs typeface="Calibri"/>
              </a:rPr>
              <a:t>Obstetric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patients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with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non-</a:t>
            </a:r>
            <a:r>
              <a:rPr dirty="0" sz="2000">
                <a:latin typeface="Calibri"/>
                <a:cs typeface="Calibri"/>
              </a:rPr>
              <a:t>obstetrical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complaints </a:t>
            </a:r>
            <a:r>
              <a:rPr dirty="0" sz="2000">
                <a:latin typeface="Calibri"/>
                <a:cs typeface="Calibri"/>
              </a:rPr>
              <a:t>will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be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treated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properly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in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the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appropriate department</a:t>
            </a:r>
            <a:endParaRPr sz="2000">
              <a:latin typeface="Calibri"/>
              <a:cs typeface="Calibri"/>
            </a:endParaRPr>
          </a:p>
          <a:p>
            <a:pPr algn="just" marL="485140" marR="469900" indent="-262890">
              <a:lnSpc>
                <a:spcPct val="100800"/>
              </a:lnSpc>
              <a:spcBef>
                <a:spcPts val="765"/>
              </a:spcBef>
              <a:buFont typeface="Arial"/>
              <a:buChar char="•"/>
              <a:tabLst>
                <a:tab pos="485775" algn="l"/>
              </a:tabLst>
            </a:pPr>
            <a:r>
              <a:rPr dirty="0" sz="2000">
                <a:latin typeface="Calibri"/>
                <a:cs typeface="Calibri"/>
              </a:rPr>
              <a:t>Facilitate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 spc="-25">
                <a:latin typeface="Calibri"/>
                <a:cs typeface="Calibri"/>
              </a:rPr>
              <a:t>better,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more</a:t>
            </a:r>
            <a:r>
              <a:rPr dirty="0" sz="2000" spc="-7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efficient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treatment</a:t>
            </a:r>
            <a:r>
              <a:rPr dirty="0" sz="2000" spc="-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of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patients </a:t>
            </a:r>
            <a:r>
              <a:rPr dirty="0" sz="2000">
                <a:latin typeface="Calibri"/>
                <a:cs typeface="Calibri"/>
              </a:rPr>
              <a:t>who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are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either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antepartum</a:t>
            </a:r>
            <a:r>
              <a:rPr dirty="0" sz="2000" spc="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or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postpartum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that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 spc="-20">
                <a:latin typeface="Calibri"/>
                <a:cs typeface="Calibri"/>
              </a:rPr>
              <a:t>come </a:t>
            </a:r>
            <a:r>
              <a:rPr dirty="0" sz="2000">
                <a:latin typeface="Calibri"/>
                <a:cs typeface="Calibri"/>
              </a:rPr>
              <a:t>to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the</a:t>
            </a:r>
            <a:r>
              <a:rPr dirty="0" sz="2000" spc="4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seeking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healthcare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450">
              <a:latin typeface="Calibri"/>
              <a:cs typeface="Calibri"/>
            </a:endParaRPr>
          </a:p>
          <a:p>
            <a:pPr marL="269875" marR="421005">
              <a:lnSpc>
                <a:spcPct val="100000"/>
              </a:lnSpc>
            </a:pPr>
            <a:r>
              <a:rPr dirty="0" sz="1000">
                <a:latin typeface="Calibri"/>
                <a:cs typeface="Calibri"/>
              </a:rPr>
              <a:t>BC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Women's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Hospital +</a:t>
            </a:r>
            <a:r>
              <a:rPr dirty="0" sz="1000" spc="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Health </a:t>
            </a:r>
            <a:r>
              <a:rPr dirty="0" sz="1000" spc="-20">
                <a:latin typeface="Calibri"/>
                <a:cs typeface="Calibri"/>
              </a:rPr>
              <a:t>Center.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(2016,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June</a:t>
            </a:r>
            <a:r>
              <a:rPr dirty="0" sz="1000" spc="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28).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Obstetrical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triage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and assessment</a:t>
            </a:r>
            <a:r>
              <a:rPr dirty="0" sz="1000" spc="-10">
                <a:latin typeface="Calibri"/>
                <a:cs typeface="Calibri"/>
              </a:rPr>
              <a:t> policy. </a:t>
            </a:r>
            <a:r>
              <a:rPr dirty="0" sz="1000">
                <a:latin typeface="Calibri"/>
                <a:cs typeface="Calibri"/>
              </a:rPr>
              <a:t>Retrieved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 spc="-20">
                <a:latin typeface="Calibri"/>
                <a:cs typeface="Calibri"/>
              </a:rPr>
              <a:t>from </a:t>
            </a:r>
            <a:r>
              <a:rPr dirty="0" sz="1000" spc="-10">
                <a:latin typeface="Calibri"/>
                <a:cs typeface="Calibri"/>
                <a:hlinkClick r:id="rId6"/>
              </a:rPr>
              <a:t>http://policyandorders.cw.bc.ca/resource-gallery/Documents/BC%20Women%27s%20Hospital%20-</a:t>
            </a:r>
            <a:endParaRPr sz="1000">
              <a:latin typeface="Calibri"/>
              <a:cs typeface="Calibri"/>
            </a:endParaRPr>
          </a:p>
          <a:p>
            <a:pPr marL="269875">
              <a:lnSpc>
                <a:spcPct val="100000"/>
              </a:lnSpc>
              <a:spcBef>
                <a:spcPts val="20"/>
              </a:spcBef>
            </a:pPr>
            <a:r>
              <a:rPr dirty="0" sz="1000" spc="-10">
                <a:latin typeface="Calibri"/>
                <a:cs typeface="Calibri"/>
              </a:rPr>
              <a:t>%20Fetal%20Maternal%20Newborn/WW.05.02%20Obstetrical%20Triage%20and%20Assessment.pdf.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950">
              <a:latin typeface="Calibri"/>
              <a:cs typeface="Calibri"/>
            </a:endParaRPr>
          </a:p>
          <a:p>
            <a:pPr marL="269875" marR="556260">
              <a:lnSpc>
                <a:spcPct val="100000"/>
              </a:lnSpc>
            </a:pPr>
            <a:r>
              <a:rPr dirty="0" sz="1000">
                <a:latin typeface="Calibri"/>
                <a:cs typeface="Calibri"/>
              </a:rPr>
              <a:t>Griffin,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D.,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&amp;</a:t>
            </a:r>
            <a:r>
              <a:rPr dirty="0" sz="1000" spc="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Hyrkas,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K.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(2016,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June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13).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The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development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and implementation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of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an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obstetrical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triage</a:t>
            </a:r>
            <a:r>
              <a:rPr dirty="0" sz="1000" spc="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tool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 spc="-25">
                <a:latin typeface="Calibri"/>
                <a:cs typeface="Calibri"/>
              </a:rPr>
              <a:t>to </a:t>
            </a:r>
            <a:r>
              <a:rPr dirty="0" sz="1000">
                <a:latin typeface="Calibri"/>
                <a:cs typeface="Calibri"/>
              </a:rPr>
              <a:t>prioritize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patients and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track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process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times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by risk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categories. Retrieved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 spc="-20">
                <a:latin typeface="Calibri"/>
                <a:cs typeface="Calibri"/>
              </a:rPr>
              <a:t>from </a:t>
            </a:r>
            <a:r>
              <a:rPr dirty="0" sz="1000" spc="-10">
                <a:latin typeface="Calibri"/>
                <a:cs typeface="Calibri"/>
              </a:rPr>
              <a:t>https://onlinelibrary.wiley.com/doi/full/10.1111/1552-6909.12340.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000">
              <a:latin typeface="Calibri"/>
              <a:cs typeface="Calibri"/>
            </a:endParaRPr>
          </a:p>
          <a:p>
            <a:pPr marL="269875" marR="493395">
              <a:lnSpc>
                <a:spcPct val="100800"/>
              </a:lnSpc>
            </a:pPr>
            <a:r>
              <a:rPr dirty="0" sz="1000">
                <a:latin typeface="Calibri"/>
                <a:cs typeface="Calibri"/>
              </a:rPr>
              <a:t>Kilfoyle,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K.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A.,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Vrees,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R.,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 spc="-20">
                <a:latin typeface="Calibri"/>
                <a:cs typeface="Calibri"/>
              </a:rPr>
              <a:t>Raker,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C.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A.,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&amp; Matteson,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K.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A.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(2017).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Nonurgent and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urgent</a:t>
            </a:r>
            <a:r>
              <a:rPr dirty="0" sz="1000" spc="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emergency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department </a:t>
            </a:r>
            <a:r>
              <a:rPr dirty="0" sz="1000">
                <a:latin typeface="Calibri"/>
                <a:cs typeface="Calibri"/>
              </a:rPr>
              <a:t>use</a:t>
            </a:r>
            <a:r>
              <a:rPr dirty="0" sz="1000" spc="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during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pregnancy: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An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observational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study.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 i="1">
                <a:latin typeface="Calibri"/>
                <a:cs typeface="Calibri"/>
              </a:rPr>
              <a:t>American</a:t>
            </a:r>
            <a:r>
              <a:rPr dirty="0" sz="1000" spc="-10" i="1">
                <a:latin typeface="Calibri"/>
                <a:cs typeface="Calibri"/>
              </a:rPr>
              <a:t> </a:t>
            </a:r>
            <a:r>
              <a:rPr dirty="0" sz="1000" i="1">
                <a:latin typeface="Calibri"/>
                <a:cs typeface="Calibri"/>
              </a:rPr>
              <a:t>Journal of Obstetrics</a:t>
            </a:r>
            <a:r>
              <a:rPr dirty="0" sz="1000" spc="-20" i="1">
                <a:latin typeface="Calibri"/>
                <a:cs typeface="Calibri"/>
              </a:rPr>
              <a:t> </a:t>
            </a:r>
            <a:r>
              <a:rPr dirty="0" sz="1000" i="1">
                <a:latin typeface="Calibri"/>
                <a:cs typeface="Calibri"/>
              </a:rPr>
              <a:t>and</a:t>
            </a:r>
            <a:r>
              <a:rPr dirty="0" sz="1000" spc="5" i="1">
                <a:latin typeface="Calibri"/>
                <a:cs typeface="Calibri"/>
              </a:rPr>
              <a:t> </a:t>
            </a:r>
            <a:r>
              <a:rPr dirty="0" sz="1000" spc="-10" i="1">
                <a:latin typeface="Calibri"/>
                <a:cs typeface="Calibri"/>
              </a:rPr>
              <a:t>Gynecology, </a:t>
            </a:r>
            <a:r>
              <a:rPr dirty="0" sz="1000" i="1">
                <a:latin typeface="Calibri"/>
                <a:cs typeface="Calibri"/>
              </a:rPr>
              <a:t>216</a:t>
            </a:r>
            <a:r>
              <a:rPr dirty="0" sz="1000">
                <a:latin typeface="Calibri"/>
                <a:cs typeface="Calibri"/>
              </a:rPr>
              <a:t>(2),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181.e1- </a:t>
            </a:r>
            <a:r>
              <a:rPr dirty="0" sz="1000">
                <a:latin typeface="Calibri"/>
                <a:cs typeface="Calibri"/>
              </a:rPr>
              <a:t>181.e7.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https://doi.org/10.1016/j.ajog.2016.10.013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950">
              <a:latin typeface="Calibri"/>
              <a:cs typeface="Calibri"/>
            </a:endParaRPr>
          </a:p>
          <a:p>
            <a:pPr marL="269875" marR="349885">
              <a:lnSpc>
                <a:spcPct val="100000"/>
              </a:lnSpc>
            </a:pPr>
            <a:r>
              <a:rPr dirty="0" sz="1000">
                <a:latin typeface="Calibri"/>
                <a:cs typeface="Calibri"/>
              </a:rPr>
              <a:t>Moudi,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A.,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Iravani,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M.,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Najafian,</a:t>
            </a:r>
            <a:r>
              <a:rPr dirty="0" sz="1000" spc="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M.,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Zareiyan,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A.,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Forouzan,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A.,</a:t>
            </a:r>
            <a:r>
              <a:rPr dirty="0" sz="1000" spc="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&amp;</a:t>
            </a:r>
            <a:r>
              <a:rPr dirty="0" sz="1000" spc="1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Mirghafourvand,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M.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(2020).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Obstetric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triage </a:t>
            </a:r>
            <a:r>
              <a:rPr dirty="0" sz="1000">
                <a:latin typeface="Calibri"/>
                <a:cs typeface="Calibri"/>
              </a:rPr>
              <a:t>systems: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</a:t>
            </a:r>
            <a:r>
              <a:rPr dirty="0" sz="1000" spc="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systematic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review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of measurement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properties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(Clinimetric).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 i="1">
                <a:latin typeface="Calibri"/>
                <a:cs typeface="Calibri"/>
              </a:rPr>
              <a:t>BMC Pregnancy</a:t>
            </a:r>
            <a:r>
              <a:rPr dirty="0" sz="1000" spc="-15" i="1">
                <a:latin typeface="Calibri"/>
                <a:cs typeface="Calibri"/>
              </a:rPr>
              <a:t> </a:t>
            </a:r>
            <a:r>
              <a:rPr dirty="0" sz="1000" i="1">
                <a:latin typeface="Calibri"/>
                <a:cs typeface="Calibri"/>
              </a:rPr>
              <a:t>&amp;</a:t>
            </a:r>
            <a:r>
              <a:rPr dirty="0" sz="1000" spc="10" i="1">
                <a:latin typeface="Calibri"/>
                <a:cs typeface="Calibri"/>
              </a:rPr>
              <a:t> </a:t>
            </a:r>
            <a:r>
              <a:rPr dirty="0" sz="1000" i="1">
                <a:latin typeface="Calibri"/>
                <a:cs typeface="Calibri"/>
              </a:rPr>
              <a:t>Childbirth,</a:t>
            </a:r>
            <a:r>
              <a:rPr dirty="0" sz="1000" spc="-10" i="1">
                <a:latin typeface="Calibri"/>
                <a:cs typeface="Calibri"/>
              </a:rPr>
              <a:t> </a:t>
            </a:r>
            <a:r>
              <a:rPr dirty="0" sz="1000" i="1">
                <a:latin typeface="Calibri"/>
                <a:cs typeface="Calibri"/>
              </a:rPr>
              <a:t>20</a:t>
            </a:r>
            <a:r>
              <a:rPr dirty="0" sz="1000">
                <a:latin typeface="Calibri"/>
                <a:cs typeface="Calibri"/>
              </a:rPr>
              <a:t>(1),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1–11. </a:t>
            </a:r>
            <a:r>
              <a:rPr dirty="0" sz="1000">
                <a:latin typeface="Calibri"/>
                <a:cs typeface="Calibri"/>
              </a:rPr>
              <a:t>Retrieved</a:t>
            </a:r>
            <a:r>
              <a:rPr dirty="0" sz="1000" spc="1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from</a:t>
            </a:r>
            <a:r>
              <a:rPr dirty="0" sz="1000" spc="14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https://doi-</a:t>
            </a:r>
            <a:r>
              <a:rPr dirty="0" sz="1000" spc="-10">
                <a:latin typeface="Calibri"/>
                <a:cs typeface="Calibri"/>
              </a:rPr>
              <a:t>org.ezproxy.nicholls.edu/10.1186/s12884-020-02974-</a:t>
            </a:r>
            <a:r>
              <a:rPr dirty="0" sz="1000" spc="-50">
                <a:latin typeface="Calibri"/>
                <a:cs typeface="Calibri"/>
              </a:rPr>
              <a:t>0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000">
              <a:latin typeface="Calibri"/>
              <a:cs typeface="Calibri"/>
            </a:endParaRPr>
          </a:p>
          <a:p>
            <a:pPr marL="269875" marR="525780">
              <a:lnSpc>
                <a:spcPct val="100000"/>
              </a:lnSpc>
            </a:pPr>
            <a:r>
              <a:rPr dirty="0" sz="1000">
                <a:latin typeface="Calibri"/>
                <a:cs typeface="Calibri"/>
              </a:rPr>
              <a:t>Smithson,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D.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S.,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 spc="-20">
                <a:latin typeface="Calibri"/>
                <a:cs typeface="Calibri"/>
              </a:rPr>
              <a:t>Twohey,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R.,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Rice,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 spc="-25">
                <a:latin typeface="Calibri"/>
                <a:cs typeface="Calibri"/>
              </a:rPr>
              <a:t>T.,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Watts, N.,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Fernandes,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C.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M.,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&amp; Gratton,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R. J.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(2013).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Implementing</a:t>
            </a:r>
            <a:r>
              <a:rPr dirty="0" sz="1000" spc="-25">
                <a:latin typeface="Calibri"/>
                <a:cs typeface="Calibri"/>
              </a:rPr>
              <a:t> an </a:t>
            </a:r>
            <a:r>
              <a:rPr dirty="0" sz="1000">
                <a:latin typeface="Calibri"/>
                <a:cs typeface="Calibri"/>
              </a:rPr>
              <a:t>obstetric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triage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acuity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scale:</a:t>
            </a:r>
            <a:r>
              <a:rPr dirty="0" sz="1000" spc="1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Interrater </a:t>
            </a:r>
            <a:r>
              <a:rPr dirty="0" sz="1000">
                <a:latin typeface="Calibri"/>
                <a:cs typeface="Calibri"/>
              </a:rPr>
              <a:t>reliability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and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patient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flow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analysis. </a:t>
            </a:r>
            <a:r>
              <a:rPr dirty="0" sz="1000" i="1">
                <a:latin typeface="Calibri"/>
                <a:cs typeface="Calibri"/>
              </a:rPr>
              <a:t>American</a:t>
            </a:r>
            <a:r>
              <a:rPr dirty="0" sz="1000" spc="-15" i="1">
                <a:latin typeface="Calibri"/>
                <a:cs typeface="Calibri"/>
              </a:rPr>
              <a:t> </a:t>
            </a:r>
            <a:r>
              <a:rPr dirty="0" sz="1000" i="1">
                <a:latin typeface="Calibri"/>
                <a:cs typeface="Calibri"/>
              </a:rPr>
              <a:t>Journal of Obstetrics</a:t>
            </a:r>
            <a:r>
              <a:rPr dirty="0" sz="1000" spc="-25" i="1">
                <a:latin typeface="Calibri"/>
                <a:cs typeface="Calibri"/>
              </a:rPr>
              <a:t> and</a:t>
            </a:r>
            <a:r>
              <a:rPr dirty="0" sz="1000" spc="-25" i="1">
                <a:latin typeface="Calibri"/>
                <a:cs typeface="Calibri"/>
              </a:rPr>
              <a:t> </a:t>
            </a:r>
            <a:r>
              <a:rPr dirty="0" sz="1000" i="1">
                <a:latin typeface="Calibri"/>
                <a:cs typeface="Calibri"/>
              </a:rPr>
              <a:t>Gynecology</a:t>
            </a:r>
            <a:r>
              <a:rPr dirty="0" sz="1000">
                <a:latin typeface="Calibri"/>
                <a:cs typeface="Calibri"/>
              </a:rPr>
              <a:t>,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 i="1">
                <a:latin typeface="Calibri"/>
                <a:cs typeface="Calibri"/>
              </a:rPr>
              <a:t>209</a:t>
            </a:r>
            <a:r>
              <a:rPr dirty="0" sz="1000">
                <a:latin typeface="Calibri"/>
                <a:cs typeface="Calibri"/>
              </a:rPr>
              <a:t>(4),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287–293.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https://doi.org/10.1016/j.ajog.2013.03.031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000">
              <a:latin typeface="Calibri"/>
              <a:cs typeface="Calibri"/>
            </a:endParaRPr>
          </a:p>
          <a:p>
            <a:pPr marL="269875">
              <a:lnSpc>
                <a:spcPct val="100000"/>
              </a:lnSpc>
              <a:spcBef>
                <a:spcPts val="5"/>
              </a:spcBef>
            </a:pPr>
            <a:r>
              <a:rPr dirty="0" sz="1000">
                <a:latin typeface="Calibri"/>
                <a:cs typeface="Calibri"/>
              </a:rPr>
              <a:t>The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American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College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of Obstetricians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and Gynecologists.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(2016,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July). Hospital-based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triage</a:t>
            </a:r>
            <a:r>
              <a:rPr dirty="0" sz="1000" spc="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of obstetric</a:t>
            </a:r>
            <a:r>
              <a:rPr dirty="0" sz="1000" spc="-10">
                <a:latin typeface="Calibri"/>
                <a:cs typeface="Calibri"/>
              </a:rPr>
              <a:t> patients</a:t>
            </a:r>
            <a:endParaRPr sz="1000">
              <a:latin typeface="Calibri"/>
              <a:cs typeface="Calibri"/>
            </a:endParaRPr>
          </a:p>
          <a:p>
            <a:pPr marL="269875" marR="848360">
              <a:lnSpc>
                <a:spcPct val="100000"/>
              </a:lnSpc>
              <a:spcBef>
                <a:spcPts val="5"/>
              </a:spcBef>
            </a:pPr>
            <a:r>
              <a:rPr dirty="0" sz="1000">
                <a:latin typeface="Calibri"/>
                <a:cs typeface="Calibri"/>
              </a:rPr>
              <a:t>-</a:t>
            </a:r>
            <a:r>
              <a:rPr dirty="0" sz="1000" spc="4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ACOG.</a:t>
            </a:r>
            <a:r>
              <a:rPr dirty="0" sz="1000" spc="5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Retrieved</a:t>
            </a:r>
            <a:r>
              <a:rPr dirty="0" sz="1000" spc="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from</a:t>
            </a:r>
            <a:r>
              <a:rPr dirty="0" sz="1000" spc="3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https://</a:t>
            </a:r>
            <a:r>
              <a:rPr dirty="0" sz="1000" spc="-10">
                <a:latin typeface="Calibri"/>
                <a:cs typeface="Calibri"/>
                <a:hlinkClick r:id="rId7"/>
              </a:rPr>
              <a:t>www.acog.org/-/media/project/acog/acogorg/clinical/files/committee-</a:t>
            </a:r>
            <a:r>
              <a:rPr dirty="0" sz="1000" spc="-10">
                <a:latin typeface="Calibri"/>
                <a:cs typeface="Calibri"/>
              </a:rPr>
              <a:t> opinion/articles/2016/07/hospital-</a:t>
            </a:r>
            <a:r>
              <a:rPr dirty="0" sz="1000">
                <a:latin typeface="Calibri"/>
                <a:cs typeface="Calibri"/>
              </a:rPr>
              <a:t>based-triage-</a:t>
            </a:r>
            <a:r>
              <a:rPr dirty="0" sz="1000" spc="-10">
                <a:latin typeface="Calibri"/>
                <a:cs typeface="Calibri"/>
              </a:rPr>
              <a:t>of-obstetric-patients.pdf.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000">
              <a:latin typeface="Calibri"/>
              <a:cs typeface="Calibri"/>
            </a:endParaRPr>
          </a:p>
          <a:p>
            <a:pPr marL="269875">
              <a:lnSpc>
                <a:spcPct val="100000"/>
              </a:lnSpc>
            </a:pPr>
            <a:r>
              <a:rPr dirty="0" sz="1000" spc="-20">
                <a:latin typeface="Calibri"/>
                <a:cs typeface="Calibri"/>
              </a:rPr>
              <a:t>Yoder-</a:t>
            </a:r>
            <a:r>
              <a:rPr dirty="0" sz="1000">
                <a:latin typeface="Calibri"/>
                <a:cs typeface="Calibri"/>
              </a:rPr>
              <a:t>Wise,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 spc="-65">
                <a:latin typeface="Calibri"/>
                <a:cs typeface="Calibri"/>
              </a:rPr>
              <a:t>P.</a:t>
            </a:r>
            <a:r>
              <a:rPr dirty="0" sz="1000" spc="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S.</a:t>
            </a:r>
            <a:r>
              <a:rPr dirty="0" sz="1000" spc="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(2019).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Leading and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managing in</a:t>
            </a:r>
            <a:r>
              <a:rPr dirty="0" sz="1000" spc="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nursing (7th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ed.,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pp.</a:t>
            </a:r>
            <a:r>
              <a:rPr dirty="0" sz="1000" spc="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322-323).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Elsevier.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Shea Francis</dc:creator>
  <dc:title>PowerPoint Presentation</dc:title>
  <dcterms:created xsi:type="dcterms:W3CDTF">2022-03-29T14:27:22Z</dcterms:created>
  <dcterms:modified xsi:type="dcterms:W3CDTF">2022-03-29T14:27:22Z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2022-03-26T00:00:00Z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2022-03-29T00:00:00Z</vt:filetime>
  </property>
</Properties>
</file>