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sldIdLst>
    <p:sldId id="256" r:id="rId2"/>
  </p:sldIdLst>
  <p:sldSz cx="43891200" cy="38404800"/>
  <p:notesSz cx="9144000" cy="6858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10368" userDrawn="1">
          <p15:clr>
            <a:srgbClr val="A4A3A4"/>
          </p15:clr>
        </p15:guide>
        <p15:guide id="2" pos="13824" userDrawn="1">
          <p15:clr>
            <a:srgbClr val="A4A3A4"/>
          </p15:clr>
        </p15:guide>
        <p15:guide id="3" orient="horz" pos="12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6F8C22-B1C4-4263-ACBC-A611F7FD30F3}" v="1" dt="2021-03-02T07:25:36.3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32787"/>
    <p:restoredTop sz="99143" autoAdjust="0"/>
  </p:normalViewPr>
  <p:slideViewPr>
    <p:cSldViewPr>
      <p:cViewPr varScale="1">
        <p:scale>
          <a:sx n="15" d="100"/>
          <a:sy n="15" d="100"/>
        </p:scale>
        <p:origin x="2126" y="125"/>
      </p:cViewPr>
      <p:guideLst>
        <p:guide orient="horz" pos="10368"/>
        <p:guide pos="13824"/>
        <p:guide orient="horz" pos="12096"/>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570" y="11931121"/>
            <a:ext cx="37308064" cy="8230658"/>
          </a:xfrm>
        </p:spPr>
        <p:txBody>
          <a:bodyPr/>
          <a:lstStyle/>
          <a:p>
            <a:r>
              <a:rPr lang="en-US"/>
              <a:t>Click to edit Master title style</a:t>
            </a:r>
          </a:p>
        </p:txBody>
      </p:sp>
      <p:sp>
        <p:nvSpPr>
          <p:cNvPr id="3" name="Subtitle 2"/>
          <p:cNvSpPr>
            <a:spLocks noGrp="1"/>
          </p:cNvSpPr>
          <p:nvPr>
            <p:ph type="subTitle" idx="1"/>
          </p:nvPr>
        </p:nvSpPr>
        <p:spPr>
          <a:xfrm>
            <a:off x="6583137" y="21761980"/>
            <a:ext cx="30724930" cy="9816042"/>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66362BE-8367-4AE1-983C-6FA959BEA135}"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B402BD5-30E0-4E04-9EA5-8BFC19A8CF7B}"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1" y="24679014"/>
            <a:ext cx="37308064" cy="7626879"/>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3467101" y="16277961"/>
            <a:ext cx="37308064" cy="84010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6E68C8D-D150-43B5-8C33-307CB4F70351}"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291571" y="11090276"/>
            <a:ext cx="18588717" cy="23047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10915" y="11090276"/>
            <a:ext cx="18588718" cy="23047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87DE58A-9ED9-4A0A-B0F7-4F665ED6D8DF}"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834" y="1537229"/>
            <a:ext cx="39501536" cy="64008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834" y="8597374"/>
            <a:ext cx="19392901" cy="358192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194834" y="12179303"/>
            <a:ext cx="19392901" cy="221268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665" y="8597374"/>
            <a:ext cx="19399704" cy="358192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2296665" y="12179303"/>
            <a:ext cx="19399704" cy="221268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2A81258-E7DF-40CB-B7DE-85F1BA31F2F6}"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B616ABE-F0FD-4828-A302-1FF2F4EE4867}"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0C739F7-1937-44ED-BEE9-C535596481EE}"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833" y="1529821"/>
            <a:ext cx="14439901" cy="6506369"/>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17159968" y="1529821"/>
            <a:ext cx="24536400" cy="3277631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833" y="8036190"/>
            <a:ext cx="14439901" cy="26269950"/>
          </a:xfrm>
        </p:spPr>
        <p:txBody>
          <a:bodyPr/>
          <a:lstStyle>
            <a:lvl1pPr marL="0" indent="0">
              <a:buNone/>
              <a:defRPr sz="1400"/>
            </a:lvl1pPr>
            <a:lvl2pPr marL="457200" indent="0">
              <a:buNone/>
              <a:defRPr sz="1200"/>
            </a:lvl2pPr>
            <a:lvl3pPr marL="914400" indent="0">
              <a:buNone/>
              <a:defRPr sz="1000"/>
            </a:lvl3pPr>
            <a:lvl4pPr marL="1371600" indent="0">
              <a:buNone/>
              <a:defRPr sz="901"/>
            </a:lvl4pPr>
            <a:lvl5pPr marL="1828800" indent="0">
              <a:buNone/>
              <a:defRPr sz="901"/>
            </a:lvl5pPr>
            <a:lvl6pPr marL="2286000" indent="0">
              <a:buNone/>
              <a:defRPr sz="901"/>
            </a:lvl6pPr>
            <a:lvl7pPr marL="2743200" indent="0">
              <a:buNone/>
              <a:defRPr sz="901"/>
            </a:lvl7pPr>
            <a:lvl8pPr marL="3200400" indent="0">
              <a:buNone/>
              <a:defRPr sz="901"/>
            </a:lvl8pPr>
            <a:lvl9pPr marL="3657600" indent="0">
              <a:buNone/>
              <a:defRPr sz="901"/>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23C7F10-BFAD-4DDD-A8A1-09091345FA9C}"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437" y="26882992"/>
            <a:ext cx="26335264" cy="317447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8602437" y="3431914"/>
            <a:ext cx="26335264" cy="2304176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8602437" y="30057464"/>
            <a:ext cx="26335264" cy="4506118"/>
          </a:xfrm>
        </p:spPr>
        <p:txBody>
          <a:bodyPr/>
          <a:lstStyle>
            <a:lvl1pPr marL="0" indent="0">
              <a:buNone/>
              <a:defRPr sz="1400"/>
            </a:lvl1pPr>
            <a:lvl2pPr marL="457200" indent="0">
              <a:buNone/>
              <a:defRPr sz="1200"/>
            </a:lvl2pPr>
            <a:lvl3pPr marL="914400" indent="0">
              <a:buNone/>
              <a:defRPr sz="1000"/>
            </a:lvl3pPr>
            <a:lvl4pPr marL="1371600" indent="0">
              <a:buNone/>
              <a:defRPr sz="901"/>
            </a:lvl4pPr>
            <a:lvl5pPr marL="1828800" indent="0">
              <a:buNone/>
              <a:defRPr sz="901"/>
            </a:lvl5pPr>
            <a:lvl6pPr marL="2286000" indent="0">
              <a:buNone/>
              <a:defRPr sz="901"/>
            </a:lvl6pPr>
            <a:lvl7pPr marL="2743200" indent="0">
              <a:buNone/>
              <a:defRPr sz="901"/>
            </a:lvl7pPr>
            <a:lvl8pPr marL="3200400" indent="0">
              <a:buNone/>
              <a:defRPr sz="901"/>
            </a:lvl8pPr>
            <a:lvl9pPr marL="3657600" indent="0">
              <a:buNone/>
              <a:defRPr sz="901"/>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6E5BB0F-8974-4318-B2E9-F71198D3900F}"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3F1EBAB-B783-4416-9FEA-F5C969DF84FC}"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273298" y="3411540"/>
            <a:ext cx="9326336" cy="307260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91569" y="3411540"/>
            <a:ext cx="27851101" cy="307260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318BA97-74DC-4030-9650-1D1283061681}"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290889" y="3411538"/>
            <a:ext cx="37309426" cy="6400800"/>
          </a:xfrm>
          <a:prstGeom prst="rect">
            <a:avLst/>
          </a:prstGeom>
          <a:noFill/>
          <a:ln w="9525">
            <a:noFill/>
            <a:miter lim="800000"/>
            <a:headEnd/>
            <a:tailEnd/>
          </a:ln>
        </p:spPr>
        <p:txBody>
          <a:bodyPr vert="horz" wrap="square" lIns="480631" tIns="240315" rIns="480631" bIns="240315"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3290889" y="11090276"/>
            <a:ext cx="37309426" cy="23047325"/>
          </a:xfrm>
          <a:prstGeom prst="rect">
            <a:avLst/>
          </a:prstGeom>
          <a:noFill/>
          <a:ln w="9525">
            <a:noFill/>
            <a:miter lim="800000"/>
            <a:headEnd/>
            <a:tailEnd/>
          </a:ln>
        </p:spPr>
        <p:txBody>
          <a:bodyPr vert="horz" wrap="square" lIns="480631" tIns="240315" rIns="480631" bIns="24031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3290888" y="34993264"/>
            <a:ext cx="9144000" cy="2555875"/>
          </a:xfrm>
          <a:prstGeom prst="rect">
            <a:avLst/>
          </a:prstGeom>
          <a:noFill/>
          <a:ln w="9525">
            <a:noFill/>
            <a:miter lim="800000"/>
            <a:headEnd/>
            <a:tailEnd/>
          </a:ln>
          <a:effectLst/>
        </p:spPr>
        <p:txBody>
          <a:bodyPr vert="horz" wrap="square" lIns="480631" tIns="240315" rIns="480631" bIns="240315" numCol="1" anchor="t" anchorCtr="0" compatLnSpc="1">
            <a:prstTxWarp prst="textNoShape">
              <a:avLst/>
            </a:prstTxWarp>
          </a:bodyPr>
          <a:lstStyle>
            <a:lvl1pPr>
              <a:defRPr sz="7400">
                <a:latin typeface="Arial" pitchFamily="34" charset="0"/>
              </a:defRPr>
            </a:lvl1pPr>
          </a:lstStyle>
          <a:p>
            <a:pPr>
              <a:defRPr/>
            </a:pPr>
            <a:endParaRPr lang="en-US"/>
          </a:p>
        </p:txBody>
      </p:sp>
      <p:sp>
        <p:nvSpPr>
          <p:cNvPr id="1029" name="Rectangle 5"/>
          <p:cNvSpPr>
            <a:spLocks noGrp="1" noChangeArrowheads="1"/>
          </p:cNvSpPr>
          <p:nvPr>
            <p:ph type="ftr" sz="quarter" idx="3"/>
          </p:nvPr>
        </p:nvSpPr>
        <p:spPr bwMode="auto">
          <a:xfrm>
            <a:off x="14997115" y="34993264"/>
            <a:ext cx="13896974" cy="2555875"/>
          </a:xfrm>
          <a:prstGeom prst="rect">
            <a:avLst/>
          </a:prstGeom>
          <a:noFill/>
          <a:ln w="9525">
            <a:noFill/>
            <a:miter lim="800000"/>
            <a:headEnd/>
            <a:tailEnd/>
          </a:ln>
          <a:effectLst/>
        </p:spPr>
        <p:txBody>
          <a:bodyPr vert="horz" wrap="square" lIns="480631" tIns="240315" rIns="480631" bIns="240315" numCol="1" anchor="t" anchorCtr="0" compatLnSpc="1">
            <a:prstTxWarp prst="textNoShape">
              <a:avLst/>
            </a:prstTxWarp>
          </a:bodyPr>
          <a:lstStyle>
            <a:lvl1pPr algn="ctr">
              <a:defRPr sz="7400">
                <a:latin typeface="Arial" pitchFamily="34" charset="0"/>
              </a:defRPr>
            </a:lvl1pPr>
          </a:lstStyle>
          <a:p>
            <a:pPr>
              <a:defRPr/>
            </a:pPr>
            <a:endParaRPr lang="en-US"/>
          </a:p>
        </p:txBody>
      </p:sp>
      <p:sp>
        <p:nvSpPr>
          <p:cNvPr id="1030" name="Rectangle 6"/>
          <p:cNvSpPr>
            <a:spLocks noGrp="1" noChangeArrowheads="1"/>
          </p:cNvSpPr>
          <p:nvPr>
            <p:ph type="sldNum" sz="quarter" idx="4"/>
          </p:nvPr>
        </p:nvSpPr>
        <p:spPr bwMode="auto">
          <a:xfrm>
            <a:off x="31456314" y="34993264"/>
            <a:ext cx="9144000" cy="2555875"/>
          </a:xfrm>
          <a:prstGeom prst="rect">
            <a:avLst/>
          </a:prstGeom>
          <a:noFill/>
          <a:ln w="9525">
            <a:noFill/>
            <a:miter lim="800000"/>
            <a:headEnd/>
            <a:tailEnd/>
          </a:ln>
          <a:effectLst/>
        </p:spPr>
        <p:txBody>
          <a:bodyPr vert="horz" wrap="square" lIns="480631" tIns="240315" rIns="480631" bIns="240315" numCol="1" anchor="t" anchorCtr="0" compatLnSpc="1">
            <a:prstTxWarp prst="textNoShape">
              <a:avLst/>
            </a:prstTxWarp>
          </a:bodyPr>
          <a:lstStyle>
            <a:lvl1pPr algn="r">
              <a:defRPr sz="7400">
                <a:latin typeface="Arial" pitchFamily="34" charset="0"/>
              </a:defRPr>
            </a:lvl1pPr>
          </a:lstStyle>
          <a:p>
            <a:pPr>
              <a:defRPr/>
            </a:pPr>
            <a:fld id="{04F40BEB-FF62-49A8-9AE8-587951DF117A}"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805363" rtl="0" eaLnBrk="0" fontAlgn="base" hangingPunct="0">
        <a:spcBef>
          <a:spcPct val="0"/>
        </a:spcBef>
        <a:spcAft>
          <a:spcPct val="0"/>
        </a:spcAft>
        <a:defRPr sz="23000">
          <a:solidFill>
            <a:schemeClr val="tx2"/>
          </a:solidFill>
          <a:latin typeface="Arial" pitchFamily="34" charset="0"/>
          <a:ea typeface="+mj-ea"/>
          <a:cs typeface="+mj-cs"/>
        </a:defRPr>
      </a:lvl1pPr>
      <a:lvl2pPr algn="ctr" defTabSz="4805363" rtl="0" eaLnBrk="0" fontAlgn="base" hangingPunct="0">
        <a:spcBef>
          <a:spcPct val="0"/>
        </a:spcBef>
        <a:spcAft>
          <a:spcPct val="0"/>
        </a:spcAft>
        <a:defRPr sz="23000">
          <a:solidFill>
            <a:schemeClr val="tx2"/>
          </a:solidFill>
          <a:latin typeface="Arial" charset="0"/>
        </a:defRPr>
      </a:lvl2pPr>
      <a:lvl3pPr algn="ctr" defTabSz="4805363" rtl="0" eaLnBrk="0" fontAlgn="base" hangingPunct="0">
        <a:spcBef>
          <a:spcPct val="0"/>
        </a:spcBef>
        <a:spcAft>
          <a:spcPct val="0"/>
        </a:spcAft>
        <a:defRPr sz="23000">
          <a:solidFill>
            <a:schemeClr val="tx2"/>
          </a:solidFill>
          <a:latin typeface="Arial" charset="0"/>
        </a:defRPr>
      </a:lvl3pPr>
      <a:lvl4pPr algn="ctr" defTabSz="4805363" rtl="0" eaLnBrk="0" fontAlgn="base" hangingPunct="0">
        <a:spcBef>
          <a:spcPct val="0"/>
        </a:spcBef>
        <a:spcAft>
          <a:spcPct val="0"/>
        </a:spcAft>
        <a:defRPr sz="23000">
          <a:solidFill>
            <a:schemeClr val="tx2"/>
          </a:solidFill>
          <a:latin typeface="Arial" charset="0"/>
        </a:defRPr>
      </a:lvl4pPr>
      <a:lvl5pPr algn="ctr" defTabSz="4805363" rtl="0" eaLnBrk="0" fontAlgn="base" hangingPunct="0">
        <a:spcBef>
          <a:spcPct val="0"/>
        </a:spcBef>
        <a:spcAft>
          <a:spcPct val="0"/>
        </a:spcAft>
        <a:defRPr sz="23000">
          <a:solidFill>
            <a:schemeClr val="tx2"/>
          </a:solidFill>
          <a:latin typeface="Arial" charset="0"/>
        </a:defRPr>
      </a:lvl5pPr>
      <a:lvl6pPr marL="457200" algn="ctr" defTabSz="4805363" rtl="0" fontAlgn="base">
        <a:spcBef>
          <a:spcPct val="0"/>
        </a:spcBef>
        <a:spcAft>
          <a:spcPct val="0"/>
        </a:spcAft>
        <a:defRPr sz="23000">
          <a:solidFill>
            <a:schemeClr val="tx2"/>
          </a:solidFill>
          <a:latin typeface="Times New Roman" charset="0"/>
        </a:defRPr>
      </a:lvl6pPr>
      <a:lvl7pPr marL="914400" algn="ctr" defTabSz="4805363" rtl="0" fontAlgn="base">
        <a:spcBef>
          <a:spcPct val="0"/>
        </a:spcBef>
        <a:spcAft>
          <a:spcPct val="0"/>
        </a:spcAft>
        <a:defRPr sz="23000">
          <a:solidFill>
            <a:schemeClr val="tx2"/>
          </a:solidFill>
          <a:latin typeface="Times New Roman" charset="0"/>
        </a:defRPr>
      </a:lvl7pPr>
      <a:lvl8pPr marL="1371600" algn="ctr" defTabSz="4805363" rtl="0" fontAlgn="base">
        <a:spcBef>
          <a:spcPct val="0"/>
        </a:spcBef>
        <a:spcAft>
          <a:spcPct val="0"/>
        </a:spcAft>
        <a:defRPr sz="23000">
          <a:solidFill>
            <a:schemeClr val="tx2"/>
          </a:solidFill>
          <a:latin typeface="Times New Roman" charset="0"/>
        </a:defRPr>
      </a:lvl8pPr>
      <a:lvl9pPr marL="1828800" algn="ctr" defTabSz="4805363" rtl="0" fontAlgn="base">
        <a:spcBef>
          <a:spcPct val="0"/>
        </a:spcBef>
        <a:spcAft>
          <a:spcPct val="0"/>
        </a:spcAft>
        <a:defRPr sz="23000">
          <a:solidFill>
            <a:schemeClr val="tx2"/>
          </a:solidFill>
          <a:latin typeface="Times New Roman" charset="0"/>
        </a:defRPr>
      </a:lvl9pPr>
    </p:titleStyle>
    <p:bodyStyle>
      <a:lvl1pPr marL="1804989" indent="-1804989" algn="l" defTabSz="4805363" rtl="0" eaLnBrk="0" fontAlgn="base" hangingPunct="0">
        <a:spcBef>
          <a:spcPct val="20000"/>
        </a:spcBef>
        <a:spcAft>
          <a:spcPct val="0"/>
        </a:spcAft>
        <a:buChar char="•"/>
        <a:defRPr sz="16901">
          <a:solidFill>
            <a:schemeClr val="tx1"/>
          </a:solidFill>
          <a:latin typeface="Arial" pitchFamily="34" charset="0"/>
          <a:ea typeface="+mn-ea"/>
          <a:cs typeface="+mn-cs"/>
        </a:defRPr>
      </a:lvl1pPr>
      <a:lvl2pPr marL="3905250" indent="-1501774" algn="l" defTabSz="4805363" rtl="0" eaLnBrk="0" fontAlgn="base" hangingPunct="0">
        <a:spcBef>
          <a:spcPct val="20000"/>
        </a:spcBef>
        <a:spcAft>
          <a:spcPct val="0"/>
        </a:spcAft>
        <a:buChar char="–"/>
        <a:defRPr sz="14701">
          <a:solidFill>
            <a:schemeClr val="tx1"/>
          </a:solidFill>
          <a:latin typeface="Arial" pitchFamily="34" charset="0"/>
        </a:defRPr>
      </a:lvl2pPr>
      <a:lvl3pPr marL="6008688" indent="-1203325" algn="l" defTabSz="4805363" rtl="0" eaLnBrk="0" fontAlgn="base" hangingPunct="0">
        <a:spcBef>
          <a:spcPct val="20000"/>
        </a:spcBef>
        <a:spcAft>
          <a:spcPct val="0"/>
        </a:spcAft>
        <a:buChar char="•"/>
        <a:defRPr sz="12701">
          <a:solidFill>
            <a:schemeClr val="tx1"/>
          </a:solidFill>
          <a:latin typeface="Arial" pitchFamily="34" charset="0"/>
        </a:defRPr>
      </a:lvl3pPr>
      <a:lvl4pPr marL="8412163" indent="-1203325" algn="l" defTabSz="4805363" rtl="0" eaLnBrk="0" fontAlgn="base" hangingPunct="0">
        <a:spcBef>
          <a:spcPct val="20000"/>
        </a:spcBef>
        <a:spcAft>
          <a:spcPct val="0"/>
        </a:spcAft>
        <a:buChar char="–"/>
        <a:defRPr sz="10501">
          <a:solidFill>
            <a:schemeClr val="tx1"/>
          </a:solidFill>
          <a:latin typeface="Arial" pitchFamily="34" charset="0"/>
        </a:defRPr>
      </a:lvl4pPr>
      <a:lvl5pPr marL="10814050" indent="-1200150" algn="l" defTabSz="4805363" rtl="0" eaLnBrk="0" fontAlgn="base" hangingPunct="0">
        <a:spcBef>
          <a:spcPct val="20000"/>
        </a:spcBef>
        <a:spcAft>
          <a:spcPct val="0"/>
        </a:spcAft>
        <a:buChar char="»"/>
        <a:defRPr sz="10501">
          <a:solidFill>
            <a:schemeClr val="tx1"/>
          </a:solidFill>
          <a:latin typeface="Arial" pitchFamily="34" charset="0"/>
        </a:defRPr>
      </a:lvl5pPr>
      <a:lvl6pPr marL="11271250" indent="-1200150" algn="l" defTabSz="4805363" rtl="0" fontAlgn="base">
        <a:spcBef>
          <a:spcPct val="20000"/>
        </a:spcBef>
        <a:spcAft>
          <a:spcPct val="0"/>
        </a:spcAft>
        <a:buChar char="»"/>
        <a:defRPr sz="10501">
          <a:solidFill>
            <a:schemeClr val="tx1"/>
          </a:solidFill>
          <a:latin typeface="+mn-lt"/>
        </a:defRPr>
      </a:lvl6pPr>
      <a:lvl7pPr marL="11728450" indent="-1200150" algn="l" defTabSz="4805363" rtl="0" fontAlgn="base">
        <a:spcBef>
          <a:spcPct val="20000"/>
        </a:spcBef>
        <a:spcAft>
          <a:spcPct val="0"/>
        </a:spcAft>
        <a:buChar char="»"/>
        <a:defRPr sz="10501">
          <a:solidFill>
            <a:schemeClr val="tx1"/>
          </a:solidFill>
          <a:latin typeface="+mn-lt"/>
        </a:defRPr>
      </a:lvl7pPr>
      <a:lvl8pPr marL="12185650" indent="-1200150" algn="l" defTabSz="4805363" rtl="0" fontAlgn="base">
        <a:spcBef>
          <a:spcPct val="20000"/>
        </a:spcBef>
        <a:spcAft>
          <a:spcPct val="0"/>
        </a:spcAft>
        <a:buChar char="»"/>
        <a:defRPr sz="10501">
          <a:solidFill>
            <a:schemeClr val="tx1"/>
          </a:solidFill>
          <a:latin typeface="+mn-lt"/>
        </a:defRPr>
      </a:lvl8pPr>
      <a:lvl9pPr marL="12642850" indent="-1200150" algn="l" defTabSz="4805363" rtl="0" fontAlgn="base">
        <a:spcBef>
          <a:spcPct val="20000"/>
        </a:spcBef>
        <a:spcAft>
          <a:spcPct val="0"/>
        </a:spcAft>
        <a:buChar char="»"/>
        <a:defRPr sz="1050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emf"/><Relationship Id="rId13" Type="http://schemas.openxmlformats.org/officeDocument/2006/relationships/image" Target="../media/image7.emf"/><Relationship Id="rId3" Type="http://schemas.openxmlformats.org/officeDocument/2006/relationships/image" Target="../media/image1.JPG"/><Relationship Id="rId7" Type="http://schemas.openxmlformats.org/officeDocument/2006/relationships/oleObject" Target="../embeddings/oleObject2.bin"/><Relationship Id="rId12" Type="http://schemas.openxmlformats.org/officeDocument/2006/relationships/oleObject" Target="../embeddings/oleObject4.bin"/><Relationship Id="rId17" Type="http://schemas.openxmlformats.org/officeDocument/2006/relationships/image" Target="../media/image9.emf"/><Relationship Id="rId2" Type="http://schemas.openxmlformats.org/officeDocument/2006/relationships/slideLayout" Target="../slideLayouts/slideLayout7.xml"/><Relationship Id="rId16" Type="http://schemas.openxmlformats.org/officeDocument/2006/relationships/oleObject" Target="../embeddings/oleObject6.bin"/><Relationship Id="rId1" Type="http://schemas.openxmlformats.org/officeDocument/2006/relationships/themeOverride" Target="../theme/themeOverride1.xml"/><Relationship Id="rId6" Type="http://schemas.openxmlformats.org/officeDocument/2006/relationships/image" Target="../media/image3.emf"/><Relationship Id="rId11" Type="http://schemas.openxmlformats.org/officeDocument/2006/relationships/image" Target="../media/image6.emf"/><Relationship Id="rId5" Type="http://schemas.openxmlformats.org/officeDocument/2006/relationships/oleObject" Target="../embeddings/oleObject1.bin"/><Relationship Id="rId15" Type="http://schemas.openxmlformats.org/officeDocument/2006/relationships/image" Target="../media/image8.emf"/><Relationship Id="rId10" Type="http://schemas.openxmlformats.org/officeDocument/2006/relationships/oleObject" Target="../embeddings/oleObject3.bin"/><Relationship Id="rId4" Type="http://schemas.openxmlformats.org/officeDocument/2006/relationships/image" Target="../media/image2.jpeg"/><Relationship Id="rId9" Type="http://schemas.openxmlformats.org/officeDocument/2006/relationships/image" Target="../media/image5.png"/><Relationship Id="rId14" Type="http://schemas.openxmlformats.org/officeDocument/2006/relationships/oleObject" Target="../embeddings/oleObject5.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hart&#10;&#10;Description automatically generated">
            <a:extLst>
              <a:ext uri="{FF2B5EF4-FFF2-40B4-BE49-F238E27FC236}">
                <a16:creationId xmlns:a16="http://schemas.microsoft.com/office/drawing/2014/main" id="{E77FEC49-B3D9-4D26-9458-53B11B63B9D2}"/>
              </a:ext>
            </a:extLst>
          </p:cNvPr>
          <p:cNvPicPr>
            <a:picLocks noChangeAspect="1"/>
          </p:cNvPicPr>
          <p:nvPr/>
        </p:nvPicPr>
        <p:blipFill rotWithShape="1">
          <a:blip r:embed="rId3">
            <a:extLst>
              <a:ext uri="{28A0092B-C50C-407E-A947-70E740481C1C}">
                <a14:useLocalDpi xmlns:a14="http://schemas.microsoft.com/office/drawing/2010/main" val="0"/>
              </a:ext>
            </a:extLst>
          </a:blip>
          <a:srcRect l="3065" r="26171" b="8487"/>
          <a:stretch/>
        </p:blipFill>
        <p:spPr>
          <a:xfrm>
            <a:off x="13716003" y="26545690"/>
            <a:ext cx="14077702" cy="10881210"/>
          </a:xfrm>
          <a:prstGeom prst="rect">
            <a:avLst/>
          </a:prstGeom>
        </p:spPr>
      </p:pic>
      <p:sp>
        <p:nvSpPr>
          <p:cNvPr id="2" name="Rectangle 2"/>
          <p:cNvSpPr>
            <a:spLocks noGrp="1" noChangeArrowheads="1"/>
          </p:cNvSpPr>
          <p:nvPr>
            <p:ph type="ctrTitle" idx="4294967295"/>
          </p:nvPr>
        </p:nvSpPr>
        <p:spPr>
          <a:xfrm>
            <a:off x="7239000" y="1244601"/>
            <a:ext cx="34801141" cy="7023100"/>
          </a:xfrm>
        </p:spPr>
        <p:txBody>
          <a:bodyPr/>
          <a:lstStyle/>
          <a:p>
            <a:pPr marL="0" marR="0">
              <a:lnSpc>
                <a:spcPct val="115000"/>
              </a:lnSpc>
              <a:spcBef>
                <a:spcPts val="0"/>
              </a:spcBef>
              <a:spcAft>
                <a:spcPts val="1000"/>
              </a:spcAft>
            </a:pPr>
            <a:r>
              <a:rPr lang="en-US" sz="9600" b="1" dirty="0">
                <a:effectLst/>
                <a:latin typeface="Times New Roman" panose="02020603050405020304" pitchFamily="18" charset="0"/>
                <a:ea typeface="Calibri" panose="020F0502020204030204" pitchFamily="34" charset="0"/>
                <a:cs typeface="Times New Roman" panose="02020603050405020304" pitchFamily="18" charset="0"/>
              </a:rPr>
              <a:t>An approach to generate a π-extended ferrocene and its capture by Diels-Alder cycloaddition</a:t>
            </a:r>
            <a:br>
              <a:rPr lang="en-US" sz="8800" dirty="0">
                <a:effectLst/>
                <a:latin typeface="Calibri" panose="020F0502020204030204" pitchFamily="34" charset="0"/>
                <a:ea typeface="Calibri" panose="020F0502020204030204" pitchFamily="34" charset="0"/>
                <a:cs typeface="Times New Roman" panose="02020603050405020304" pitchFamily="18" charset="0"/>
              </a:rPr>
            </a:br>
            <a:r>
              <a:rPr lang="en-US" sz="7200" b="1" dirty="0">
                <a:effectLst/>
                <a:latin typeface="Calibri" panose="020F0502020204030204" pitchFamily="34" charset="0"/>
                <a:ea typeface="Calibri" panose="020F0502020204030204" pitchFamily="34" charset="0"/>
                <a:cs typeface="Times New Roman" panose="02020603050405020304" pitchFamily="18" charset="0"/>
              </a:rPr>
              <a:t>Brandon LeBlanc </a:t>
            </a:r>
            <a:r>
              <a:rPr lang="en-US" sz="7200" dirty="0">
                <a:effectLst/>
                <a:latin typeface="Calibri" panose="020F0502020204030204" pitchFamily="34" charset="0"/>
                <a:ea typeface="Calibri" panose="020F0502020204030204" pitchFamily="34" charset="0"/>
                <a:cs typeface="Times New Roman" panose="02020603050405020304" pitchFamily="18" charset="0"/>
              </a:rPr>
              <a:t>and Uttam Pokharel</a:t>
            </a:r>
            <a:br>
              <a:rPr lang="en-US" sz="6000" b="1" dirty="0">
                <a:solidFill>
                  <a:schemeClr val="tx1"/>
                </a:solidFill>
                <a:latin typeface="+mj-lt"/>
              </a:rPr>
            </a:br>
            <a:r>
              <a:rPr lang="en-US" sz="4800" dirty="0">
                <a:solidFill>
                  <a:schemeClr val="tx1"/>
                </a:solidFill>
                <a:latin typeface="+mj-lt"/>
              </a:rPr>
              <a:t>Department of Chemistry &amp; Physical Sciences, Nicholls State University, Thibodaux, LA 70301</a:t>
            </a:r>
            <a:endParaRPr lang="en-US" sz="4800" i="1" dirty="0">
              <a:solidFill>
                <a:schemeClr val="tx1"/>
              </a:solidFill>
              <a:latin typeface="+mj-lt"/>
            </a:endParaRPr>
          </a:p>
        </p:txBody>
      </p:sp>
      <p:sp>
        <p:nvSpPr>
          <p:cNvPr id="3" name="Text Box 6"/>
          <p:cNvSpPr txBox="1">
            <a:spLocks noChangeArrowheads="1"/>
          </p:cNvSpPr>
          <p:nvPr/>
        </p:nvSpPr>
        <p:spPr bwMode="auto">
          <a:xfrm>
            <a:off x="4267200" y="8356600"/>
            <a:ext cx="394242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20000"/>
              </a:spcBef>
              <a:defRPr/>
            </a:pPr>
            <a:r>
              <a:rPr lang="en-US" sz="5400" b="1" dirty="0">
                <a:solidFill>
                  <a:srgbClr val="FF0000"/>
                </a:solidFill>
                <a:latin typeface="+mn-lt"/>
              </a:rPr>
              <a:t>Introduction</a:t>
            </a:r>
            <a:endParaRPr lang="en-US" sz="5400" b="1" dirty="0">
              <a:solidFill>
                <a:schemeClr val="tx2"/>
              </a:solidFill>
              <a:latin typeface="+mn-lt"/>
            </a:endParaRPr>
          </a:p>
        </p:txBody>
      </p:sp>
      <p:sp>
        <p:nvSpPr>
          <p:cNvPr id="2053" name="Text Box 7"/>
          <p:cNvSpPr txBox="1">
            <a:spLocks noChangeArrowheads="1"/>
          </p:cNvSpPr>
          <p:nvPr/>
        </p:nvSpPr>
        <p:spPr bwMode="auto">
          <a:xfrm>
            <a:off x="1524000" y="9512303"/>
            <a:ext cx="9372600" cy="1212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288925">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r>
              <a:rPr lang="en-US" sz="3400" dirty="0"/>
              <a:t>In this project, we explore a methodology to extend the </a:t>
            </a:r>
            <a:r>
              <a:rPr lang="el-GR" sz="3400" dirty="0"/>
              <a:t>π</a:t>
            </a:r>
            <a:r>
              <a:rPr lang="en-US" sz="3400" dirty="0"/>
              <a:t> conjugation of ferrocene by deprotonation of a carbocation. Ferrocene, a benchmark organometallic compound, has been regarded as an analogue of benzene due to their similarity in stability and aromatic reactivity. Homologation of benzene has resulted in the formation of higher polycyclic aromatic hydrocarbons (</a:t>
            </a:r>
            <a:r>
              <a:rPr lang="en-US" sz="3400" dirty="0" err="1"/>
              <a:t>polyacenes</a:t>
            </a:r>
            <a:r>
              <a:rPr lang="en-US" sz="3400" dirty="0"/>
              <a:t>). These compounds are being explored for their potential applications in organic electronics. However, the extension of the </a:t>
            </a:r>
            <a:r>
              <a:rPr lang="el-GR" sz="3400" dirty="0"/>
              <a:t>π</a:t>
            </a:r>
            <a:r>
              <a:rPr lang="en-US" sz="3400" dirty="0"/>
              <a:t>-conjugation in </a:t>
            </a:r>
            <a:r>
              <a:rPr lang="en-US" sz="3400" dirty="0" err="1"/>
              <a:t>ferrocene</a:t>
            </a:r>
            <a:r>
              <a:rPr lang="en-US" sz="3400" dirty="0"/>
              <a:t> and other </a:t>
            </a:r>
            <a:r>
              <a:rPr lang="en-US" sz="3400" dirty="0" err="1"/>
              <a:t>metallocenes</a:t>
            </a:r>
            <a:r>
              <a:rPr lang="en-US" sz="3400" dirty="0"/>
              <a:t> is still in its infancy. Although there are few reports of complexation of transition metal center with </a:t>
            </a:r>
            <a:r>
              <a:rPr lang="en-US" sz="3400" dirty="0" err="1"/>
              <a:t>benz</a:t>
            </a:r>
            <a:r>
              <a:rPr lang="en-US" sz="3400" dirty="0"/>
              <a:t>[</a:t>
            </a:r>
            <a:r>
              <a:rPr lang="en-US" sz="3400" i="1" dirty="0"/>
              <a:t>f</a:t>
            </a:r>
            <a:r>
              <a:rPr lang="en-US" sz="3400" dirty="0"/>
              <a:t>]</a:t>
            </a:r>
            <a:r>
              <a:rPr lang="en-US" sz="3400" dirty="0" err="1"/>
              <a:t>indenide</a:t>
            </a:r>
            <a:r>
              <a:rPr lang="en-US" sz="3400" dirty="0"/>
              <a:t>, the iron complex of the ligand has not been reported yet. The extension of the </a:t>
            </a:r>
            <a:r>
              <a:rPr lang="el-GR" sz="3400" dirty="0"/>
              <a:t>π</a:t>
            </a:r>
            <a:r>
              <a:rPr lang="en-US" sz="3400" dirty="0"/>
              <a:t>-conjugation of ferrocene can alter the properties of organic </a:t>
            </a:r>
            <a:r>
              <a:rPr lang="en-US" sz="3400" dirty="0" err="1"/>
              <a:t>polyacenes</a:t>
            </a:r>
            <a:r>
              <a:rPr lang="en-US" sz="3400" dirty="0"/>
              <a:t> due to the reversible electrochemistry of the iron center present in the molecule. Currently, we present our attempts to extend the </a:t>
            </a:r>
            <a:r>
              <a:rPr lang="el-GR" sz="3400" dirty="0"/>
              <a:t>π</a:t>
            </a:r>
            <a:r>
              <a:rPr lang="en-US" sz="3400" dirty="0"/>
              <a:t>-conjugation via deprotonation of the carbocation stabilized by both ferrocene and an arene moiety using strong non-nucleophilic bases.</a:t>
            </a:r>
          </a:p>
        </p:txBody>
      </p:sp>
      <p:sp>
        <p:nvSpPr>
          <p:cNvPr id="2058" name="Rectangle 88"/>
          <p:cNvSpPr>
            <a:spLocks noChangeArrowheads="1"/>
          </p:cNvSpPr>
          <p:nvPr/>
        </p:nvSpPr>
        <p:spPr bwMode="auto">
          <a:xfrm>
            <a:off x="31165800" y="33718500"/>
            <a:ext cx="666115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4805363" eaLnBrk="1" hangingPunct="1">
              <a:spcBef>
                <a:spcPct val="20000"/>
              </a:spcBef>
              <a:defRPr/>
            </a:pPr>
            <a:r>
              <a:rPr lang="en-US" sz="5400" b="1" dirty="0">
                <a:solidFill>
                  <a:srgbClr val="FF0000"/>
                </a:solidFill>
                <a:latin typeface="+mn-lt"/>
              </a:rPr>
              <a:t>Acknowledgments</a:t>
            </a:r>
            <a:endParaRPr lang="en-US" sz="5400" b="1" dirty="0">
              <a:solidFill>
                <a:srgbClr val="BB3230"/>
              </a:solidFill>
              <a:latin typeface="+mn-lt"/>
            </a:endParaRPr>
          </a:p>
        </p:txBody>
      </p:sp>
      <p:sp>
        <p:nvSpPr>
          <p:cNvPr id="2059" name="Rectangle 89"/>
          <p:cNvSpPr>
            <a:spLocks noChangeArrowheads="1"/>
          </p:cNvSpPr>
          <p:nvPr/>
        </p:nvSpPr>
        <p:spPr bwMode="auto">
          <a:xfrm>
            <a:off x="31748132" y="35161389"/>
            <a:ext cx="6661150" cy="1490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1" indent="-342901" eaLnBrk="1" hangingPunct="1">
              <a:spcBef>
                <a:spcPct val="20000"/>
              </a:spcBef>
              <a:buFontTx/>
              <a:buChar char="•"/>
              <a:defRPr/>
            </a:pPr>
            <a:r>
              <a:rPr lang="en-US" sz="3200" dirty="0">
                <a:solidFill>
                  <a:srgbClr val="0070C0"/>
                </a:solidFill>
                <a:latin typeface="+mn-lt"/>
              </a:rPr>
              <a:t>Financial support</a:t>
            </a:r>
          </a:p>
          <a:p>
            <a:pPr marL="742950" lvl="1" indent="-285750" eaLnBrk="1" hangingPunct="1">
              <a:spcBef>
                <a:spcPct val="20000"/>
              </a:spcBef>
              <a:buFontTx/>
              <a:buChar char="–"/>
              <a:defRPr/>
            </a:pPr>
            <a:r>
              <a:rPr lang="en-US" dirty="0">
                <a:solidFill>
                  <a:srgbClr val="FF0000"/>
                </a:solidFill>
                <a:latin typeface="+mn-lt"/>
              </a:rPr>
              <a:t>Department of Chemistry &amp; Physical Sciences</a:t>
            </a:r>
          </a:p>
        </p:txBody>
      </p:sp>
      <p:sp>
        <p:nvSpPr>
          <p:cNvPr id="2060" name="Line 105"/>
          <p:cNvSpPr>
            <a:spLocks noChangeShapeType="1"/>
          </p:cNvSpPr>
          <p:nvPr/>
        </p:nvSpPr>
        <p:spPr bwMode="auto">
          <a:xfrm>
            <a:off x="12268201" y="9512300"/>
            <a:ext cx="76200" cy="2791460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dirty="0">
              <a:latin typeface="+mn-lt"/>
            </a:endParaRPr>
          </a:p>
        </p:txBody>
      </p:sp>
      <p:sp>
        <p:nvSpPr>
          <p:cNvPr id="2062" name="Line 108"/>
          <p:cNvSpPr>
            <a:spLocks noChangeShapeType="1"/>
          </p:cNvSpPr>
          <p:nvPr/>
        </p:nvSpPr>
        <p:spPr bwMode="auto">
          <a:xfrm flipH="1">
            <a:off x="29184600" y="9423400"/>
            <a:ext cx="0" cy="2791460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dirty="0">
              <a:latin typeface="+mn-lt"/>
            </a:endParaRPr>
          </a:p>
        </p:txBody>
      </p:sp>
      <p:sp>
        <p:nvSpPr>
          <p:cNvPr id="2070" name="Rectangle 165"/>
          <p:cNvSpPr>
            <a:spLocks noChangeArrowheads="1"/>
          </p:cNvSpPr>
          <p:nvPr/>
        </p:nvSpPr>
        <p:spPr bwMode="auto">
          <a:xfrm>
            <a:off x="2" y="-230830"/>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defRPr/>
            </a:pPr>
            <a:endParaRPr lang="en-US" dirty="0">
              <a:latin typeface="+mn-lt"/>
            </a:endParaRPr>
          </a:p>
        </p:txBody>
      </p:sp>
      <p:sp>
        <p:nvSpPr>
          <p:cNvPr id="2071" name="Rectangle 167"/>
          <p:cNvSpPr>
            <a:spLocks noChangeArrowheads="1"/>
          </p:cNvSpPr>
          <p:nvPr/>
        </p:nvSpPr>
        <p:spPr bwMode="auto">
          <a:xfrm>
            <a:off x="2" y="-230830"/>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defRPr/>
            </a:pPr>
            <a:endParaRPr lang="en-US" dirty="0">
              <a:latin typeface="+mn-lt"/>
            </a:endParaRPr>
          </a:p>
        </p:txBody>
      </p:sp>
      <p:pic>
        <p:nvPicPr>
          <p:cNvPr id="90" name="Picture 89"/>
          <p:cNvPicPr>
            <a:picLocks noChangeAspect="1" noChangeArrowheads="1"/>
          </p:cNvPicPr>
          <p:nvPr/>
        </p:nvPicPr>
        <p:blipFill>
          <a:blip r:embed="rId4" cstate="print"/>
          <a:srcRect/>
          <a:stretch>
            <a:fillRect/>
          </a:stretch>
        </p:blipFill>
        <p:spPr bwMode="auto">
          <a:xfrm>
            <a:off x="0" y="1155700"/>
            <a:ext cx="7981958" cy="4533900"/>
          </a:xfrm>
          <a:prstGeom prst="rect">
            <a:avLst/>
          </a:prstGeom>
          <a:noFill/>
          <a:ln w="9525">
            <a:noFill/>
            <a:miter lim="800000"/>
            <a:headEnd/>
            <a:tailEnd/>
          </a:ln>
          <a:effectLst/>
        </p:spPr>
      </p:pic>
      <p:sp>
        <p:nvSpPr>
          <p:cNvPr id="2095" name="Rectangle 47"/>
          <p:cNvSpPr>
            <a:spLocks noChangeArrowheads="1"/>
          </p:cNvSpPr>
          <p:nvPr/>
        </p:nvSpPr>
        <p:spPr bwMode="auto">
          <a:xfrm>
            <a:off x="2" y="-230829"/>
            <a:ext cx="184731"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6" name="Text Box 6"/>
          <p:cNvSpPr txBox="1">
            <a:spLocks noChangeArrowheads="1"/>
          </p:cNvSpPr>
          <p:nvPr/>
        </p:nvSpPr>
        <p:spPr bwMode="auto">
          <a:xfrm>
            <a:off x="4119282" y="21868735"/>
            <a:ext cx="382701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20000"/>
              </a:spcBef>
              <a:defRPr/>
            </a:pPr>
            <a:r>
              <a:rPr lang="en-US" sz="5400" b="1" dirty="0">
                <a:solidFill>
                  <a:srgbClr val="FF0000"/>
                </a:solidFill>
                <a:latin typeface="+mn-lt"/>
              </a:rPr>
              <a:t>Background</a:t>
            </a:r>
            <a:endParaRPr lang="en-US" sz="5400" b="1" dirty="0">
              <a:solidFill>
                <a:schemeClr val="tx2"/>
              </a:solidFill>
              <a:latin typeface="+mn-lt"/>
            </a:endParaRPr>
          </a:p>
        </p:txBody>
      </p:sp>
      <p:sp>
        <p:nvSpPr>
          <p:cNvPr id="2106" name="Rectangle 58"/>
          <p:cNvSpPr>
            <a:spLocks noChangeArrowheads="1"/>
          </p:cNvSpPr>
          <p:nvPr/>
        </p:nvSpPr>
        <p:spPr bwMode="auto">
          <a:xfrm>
            <a:off x="2" y="-230829"/>
            <a:ext cx="184731"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52" name="Text Box 7"/>
          <p:cNvSpPr txBox="1">
            <a:spLocks noChangeArrowheads="1"/>
          </p:cNvSpPr>
          <p:nvPr/>
        </p:nvSpPr>
        <p:spPr bwMode="auto">
          <a:xfrm>
            <a:off x="30632400" y="31202293"/>
            <a:ext cx="12358255" cy="2677656"/>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288925">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457200" indent="-457200">
              <a:buFont typeface="Arial" panose="020B0604020202020204" pitchFamily="34" charset="0"/>
              <a:buChar char="•"/>
            </a:pPr>
            <a:r>
              <a:rPr lang="en-US" sz="2800" dirty="0">
                <a:latin typeface="+mn-lt"/>
              </a:rPr>
              <a:t>Pokharel, U. R., </a:t>
            </a:r>
            <a:r>
              <a:rPr lang="en-US" sz="2800" dirty="0" err="1">
                <a:latin typeface="+mn-lt"/>
              </a:rPr>
              <a:t>Organometallic</a:t>
            </a:r>
            <a:r>
              <a:rPr lang="en-US" sz="2800" dirty="0">
                <a:latin typeface="+mn-lt"/>
              </a:rPr>
              <a:t> </a:t>
            </a:r>
            <a:r>
              <a:rPr lang="en-US" sz="2800" dirty="0" err="1">
                <a:latin typeface="+mn-lt"/>
              </a:rPr>
              <a:t>Heterocycles</a:t>
            </a:r>
            <a:r>
              <a:rPr lang="en-US" sz="2800" dirty="0">
                <a:latin typeface="+mn-lt"/>
              </a:rPr>
              <a:t> and </a:t>
            </a:r>
            <a:r>
              <a:rPr lang="en-US" sz="2800" dirty="0" err="1">
                <a:latin typeface="+mn-lt"/>
              </a:rPr>
              <a:t>Acene-Quinone</a:t>
            </a:r>
            <a:r>
              <a:rPr lang="en-US" sz="2800" dirty="0">
                <a:latin typeface="+mn-lt"/>
              </a:rPr>
              <a:t> Complexes of Ruthenium, Iron and Manganese. In </a:t>
            </a:r>
            <a:r>
              <a:rPr lang="en-US" sz="2800" i="1" dirty="0">
                <a:latin typeface="+mn-lt"/>
              </a:rPr>
              <a:t>PhD dissertation</a:t>
            </a:r>
            <a:r>
              <a:rPr lang="en-US" sz="2800" dirty="0">
                <a:latin typeface="+mn-lt"/>
              </a:rPr>
              <a:t>, University of Kentucky: </a:t>
            </a:r>
            <a:r>
              <a:rPr lang="en-US" sz="2800" b="1" dirty="0">
                <a:latin typeface="+mn-lt"/>
              </a:rPr>
              <a:t>2012</a:t>
            </a:r>
            <a:r>
              <a:rPr lang="en-US" sz="2800" dirty="0">
                <a:latin typeface="+mn-lt"/>
              </a:rPr>
              <a:t>.</a:t>
            </a:r>
          </a:p>
          <a:p>
            <a:pPr marL="457200" indent="-457200">
              <a:buFont typeface="Arial" panose="020B0604020202020204" pitchFamily="34" charset="0"/>
              <a:buChar char="•"/>
            </a:pPr>
            <a:r>
              <a:rPr lang="en-US" sz="2800" dirty="0">
                <a:effectLst/>
                <a:latin typeface="+mn-lt"/>
                <a:ea typeface="Times New Roman" panose="02020603050405020304" pitchFamily="18" charset="0"/>
                <a:cs typeface="Times New Roman" panose="02020603050405020304" pitchFamily="18" charset="0"/>
              </a:rPr>
              <a:t>Pokharel, U. R.; Bergeron, J. T.; </a:t>
            </a:r>
            <a:r>
              <a:rPr lang="en-US" sz="2800" dirty="0" err="1">
                <a:effectLst/>
                <a:latin typeface="+mn-lt"/>
                <a:ea typeface="Times New Roman" panose="02020603050405020304" pitchFamily="18" charset="0"/>
                <a:cs typeface="Times New Roman" panose="02020603050405020304" pitchFamily="18" charset="0"/>
              </a:rPr>
              <a:t>Fronczek</a:t>
            </a:r>
            <a:r>
              <a:rPr lang="en-US" sz="2800" dirty="0">
                <a:effectLst/>
                <a:latin typeface="+mn-lt"/>
                <a:ea typeface="Times New Roman" panose="02020603050405020304" pitchFamily="18" charset="0"/>
                <a:cs typeface="Times New Roman" panose="02020603050405020304" pitchFamily="18" charset="0"/>
              </a:rPr>
              <a:t>, F. R., Synthesis and crystal structures of 2-(</a:t>
            </a:r>
            <a:r>
              <a:rPr lang="en-US" sz="2800" dirty="0" err="1">
                <a:effectLst/>
                <a:latin typeface="+mn-lt"/>
                <a:ea typeface="Times New Roman" panose="02020603050405020304" pitchFamily="18" charset="0"/>
                <a:cs typeface="Times New Roman" panose="02020603050405020304" pitchFamily="18" charset="0"/>
              </a:rPr>
              <a:t>ferrocenylcarbonyl</a:t>
            </a:r>
            <a:r>
              <a:rPr lang="en-US" sz="2800" dirty="0">
                <a:effectLst/>
                <a:latin typeface="+mn-lt"/>
                <a:ea typeface="Times New Roman" panose="02020603050405020304" pitchFamily="18" charset="0"/>
                <a:cs typeface="Times New Roman" panose="02020603050405020304" pitchFamily="18" charset="0"/>
              </a:rPr>
              <a:t>)benzoic acid and 3-ferrocenylphthalide. </a:t>
            </a:r>
            <a:r>
              <a:rPr lang="en-US" sz="2800" i="1" dirty="0">
                <a:effectLst/>
                <a:latin typeface="+mn-lt"/>
                <a:ea typeface="Times New Roman" panose="02020603050405020304" pitchFamily="18" charset="0"/>
                <a:cs typeface="Times New Roman" panose="02020603050405020304" pitchFamily="18" charset="0"/>
              </a:rPr>
              <a:t>Acta </a:t>
            </a:r>
            <a:r>
              <a:rPr lang="en-US" sz="2800" i="1" dirty="0" err="1">
                <a:effectLst/>
                <a:latin typeface="+mn-lt"/>
                <a:ea typeface="Times New Roman" panose="02020603050405020304" pitchFamily="18" charset="0"/>
                <a:cs typeface="Times New Roman" panose="02020603050405020304" pitchFamily="18" charset="0"/>
              </a:rPr>
              <a:t>Crystallogr</a:t>
            </a:r>
            <a:r>
              <a:rPr lang="en-US" sz="2800" i="1" dirty="0">
                <a:effectLst/>
                <a:latin typeface="+mn-lt"/>
                <a:ea typeface="Times New Roman" panose="02020603050405020304" pitchFamily="18" charset="0"/>
                <a:cs typeface="Times New Roman" panose="02020603050405020304" pitchFamily="18" charset="0"/>
              </a:rPr>
              <a:t>. Sect. E </a:t>
            </a:r>
            <a:r>
              <a:rPr lang="en-US" sz="2800" b="1" dirty="0">
                <a:effectLst/>
                <a:latin typeface="+mn-lt"/>
                <a:ea typeface="Times New Roman" panose="02020603050405020304" pitchFamily="18" charset="0"/>
                <a:cs typeface="Times New Roman" panose="02020603050405020304" pitchFamily="18" charset="0"/>
              </a:rPr>
              <a:t>2020,</a:t>
            </a:r>
            <a:r>
              <a:rPr lang="en-US" sz="2800" dirty="0">
                <a:effectLst/>
                <a:latin typeface="+mn-lt"/>
                <a:ea typeface="Times New Roman" panose="02020603050405020304" pitchFamily="18" charset="0"/>
                <a:cs typeface="Times New Roman" panose="02020603050405020304" pitchFamily="18" charset="0"/>
              </a:rPr>
              <a:t> </a:t>
            </a:r>
            <a:r>
              <a:rPr lang="en-US" sz="2800" i="1" dirty="0">
                <a:effectLst/>
                <a:latin typeface="+mn-lt"/>
                <a:ea typeface="Times New Roman" panose="02020603050405020304" pitchFamily="18" charset="0"/>
                <a:cs typeface="Times New Roman" panose="02020603050405020304" pitchFamily="18" charset="0"/>
              </a:rPr>
              <a:t>76</a:t>
            </a:r>
            <a:r>
              <a:rPr lang="en-US" sz="2800" dirty="0">
                <a:effectLst/>
                <a:latin typeface="+mn-lt"/>
                <a:ea typeface="Times New Roman" panose="02020603050405020304" pitchFamily="18" charset="0"/>
                <a:cs typeface="Times New Roman" panose="02020603050405020304" pitchFamily="18" charset="0"/>
              </a:rPr>
              <a:t>, 1163-1167.</a:t>
            </a:r>
            <a:endParaRPr lang="en-US" sz="2800" dirty="0">
              <a:latin typeface="+mn-lt"/>
            </a:endParaRPr>
          </a:p>
        </p:txBody>
      </p:sp>
      <p:sp>
        <p:nvSpPr>
          <p:cNvPr id="54" name="Rectangle 87"/>
          <p:cNvSpPr>
            <a:spLocks noChangeArrowheads="1"/>
          </p:cNvSpPr>
          <p:nvPr/>
        </p:nvSpPr>
        <p:spPr bwMode="auto">
          <a:xfrm>
            <a:off x="32010913" y="30248793"/>
            <a:ext cx="66611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4805363" eaLnBrk="1" hangingPunct="1">
              <a:spcBef>
                <a:spcPct val="20000"/>
              </a:spcBef>
              <a:defRPr/>
            </a:pPr>
            <a:r>
              <a:rPr lang="en-US" sz="5400" b="1" dirty="0">
                <a:solidFill>
                  <a:srgbClr val="FF0000"/>
                </a:solidFill>
                <a:latin typeface="+mn-lt"/>
              </a:rPr>
              <a:t>References</a:t>
            </a:r>
            <a:endParaRPr lang="en-US" sz="4800" b="1" dirty="0">
              <a:solidFill>
                <a:srgbClr val="BB3230"/>
              </a:solidFill>
              <a:latin typeface="+mn-lt"/>
            </a:endParaRPr>
          </a:p>
        </p:txBody>
      </p:sp>
      <p:sp>
        <p:nvSpPr>
          <p:cNvPr id="42" name="Text Box 148"/>
          <p:cNvSpPr txBox="1">
            <a:spLocks noChangeArrowheads="1"/>
          </p:cNvSpPr>
          <p:nvPr/>
        </p:nvSpPr>
        <p:spPr bwMode="auto">
          <a:xfrm>
            <a:off x="31568683" y="9987906"/>
            <a:ext cx="10210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en-US" sz="4000" b="1" dirty="0">
                <a:solidFill>
                  <a:schemeClr val="accent6"/>
                </a:solidFill>
                <a:latin typeface="+mn-lt"/>
              </a:rPr>
              <a:t>Attempted solvolysis and aromatization</a:t>
            </a:r>
          </a:p>
        </p:txBody>
      </p:sp>
      <p:sp>
        <p:nvSpPr>
          <p:cNvPr id="48" name="Text Box 7"/>
          <p:cNvSpPr txBox="1">
            <a:spLocks noChangeArrowheads="1"/>
          </p:cNvSpPr>
          <p:nvPr/>
        </p:nvSpPr>
        <p:spPr bwMode="auto">
          <a:xfrm>
            <a:off x="13365163" y="14863701"/>
            <a:ext cx="14728825"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288925">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571500" indent="-571500">
              <a:buFont typeface="Arial" panose="020B0604020202020204" pitchFamily="34" charset="0"/>
              <a:buChar char="•"/>
              <a:defRPr/>
            </a:pPr>
            <a:r>
              <a:rPr lang="en-US" sz="3400" dirty="0">
                <a:solidFill>
                  <a:srgbClr val="000000"/>
                </a:solidFill>
                <a:latin typeface="+mn-lt"/>
              </a:rPr>
              <a:t>Friedel-Crafts acylation of ferrocene with phthalic anhydride gave desired keto carboxylic acid, </a:t>
            </a:r>
            <a:r>
              <a:rPr lang="en-US" sz="3400" b="1" dirty="0">
                <a:solidFill>
                  <a:srgbClr val="000000"/>
                </a:solidFill>
                <a:latin typeface="+mn-lt"/>
              </a:rPr>
              <a:t>1</a:t>
            </a:r>
            <a:r>
              <a:rPr lang="en-US" sz="3400" dirty="0">
                <a:solidFill>
                  <a:srgbClr val="000000"/>
                </a:solidFill>
                <a:latin typeface="+mn-lt"/>
              </a:rPr>
              <a:t> in 52% yield</a:t>
            </a:r>
          </a:p>
          <a:p>
            <a:pPr marL="571500" indent="-571500">
              <a:buFont typeface="Arial" panose="020B0604020202020204" pitchFamily="34" charset="0"/>
              <a:buChar char="•"/>
              <a:defRPr/>
            </a:pPr>
            <a:r>
              <a:rPr lang="en-US" sz="3400" dirty="0">
                <a:solidFill>
                  <a:srgbClr val="000000"/>
                </a:solidFill>
                <a:latin typeface="+mn-lt"/>
              </a:rPr>
              <a:t>Reduction of keto group in complex </a:t>
            </a:r>
            <a:r>
              <a:rPr lang="en-US" sz="3400" b="1" dirty="0">
                <a:solidFill>
                  <a:srgbClr val="000000"/>
                </a:solidFill>
                <a:latin typeface="+mn-lt"/>
              </a:rPr>
              <a:t>1</a:t>
            </a:r>
            <a:r>
              <a:rPr lang="en-US" sz="3400" dirty="0">
                <a:solidFill>
                  <a:srgbClr val="000000"/>
                </a:solidFill>
                <a:latin typeface="+mn-lt"/>
              </a:rPr>
              <a:t> using Zn(Cu) and NaOH followed by acidification gave a mixture of desired carboxylic acid, </a:t>
            </a:r>
            <a:r>
              <a:rPr lang="en-US" sz="3400" b="1" dirty="0">
                <a:solidFill>
                  <a:srgbClr val="000000"/>
                </a:solidFill>
                <a:latin typeface="+mn-lt"/>
              </a:rPr>
              <a:t>2</a:t>
            </a:r>
            <a:r>
              <a:rPr lang="en-US" sz="3400" dirty="0">
                <a:solidFill>
                  <a:srgbClr val="000000"/>
                </a:solidFill>
                <a:latin typeface="+mn-lt"/>
              </a:rPr>
              <a:t> (44%) and lactone, </a:t>
            </a:r>
            <a:r>
              <a:rPr lang="en-US" sz="3400" b="1" dirty="0">
                <a:solidFill>
                  <a:srgbClr val="000000"/>
                </a:solidFill>
                <a:latin typeface="+mn-lt"/>
              </a:rPr>
              <a:t>3</a:t>
            </a:r>
            <a:r>
              <a:rPr lang="en-US" sz="3400" dirty="0">
                <a:solidFill>
                  <a:srgbClr val="000000"/>
                </a:solidFill>
                <a:latin typeface="+mn-lt"/>
              </a:rPr>
              <a:t> (30%)</a:t>
            </a:r>
          </a:p>
          <a:p>
            <a:pPr marL="571500" indent="-571500">
              <a:buFont typeface="Arial" panose="020B0604020202020204" pitchFamily="34" charset="0"/>
              <a:buChar char="•"/>
              <a:defRPr/>
            </a:pPr>
            <a:r>
              <a:rPr lang="en-US" sz="3400" dirty="0">
                <a:solidFill>
                  <a:srgbClr val="000000"/>
                </a:solidFill>
                <a:latin typeface="+mn-lt"/>
              </a:rPr>
              <a:t>The compound </a:t>
            </a:r>
            <a:r>
              <a:rPr lang="en-US" sz="3400" b="1" dirty="0">
                <a:solidFill>
                  <a:srgbClr val="000000"/>
                </a:solidFill>
                <a:latin typeface="+mn-lt"/>
              </a:rPr>
              <a:t>2</a:t>
            </a:r>
            <a:r>
              <a:rPr lang="en-US" sz="3400" dirty="0">
                <a:solidFill>
                  <a:srgbClr val="000000"/>
                </a:solidFill>
                <a:latin typeface="+mn-lt"/>
              </a:rPr>
              <a:t> was separated from </a:t>
            </a:r>
            <a:r>
              <a:rPr lang="en-US" sz="3400" b="1" dirty="0">
                <a:solidFill>
                  <a:srgbClr val="000000"/>
                </a:solidFill>
                <a:latin typeface="+mn-lt"/>
              </a:rPr>
              <a:t>3</a:t>
            </a:r>
            <a:r>
              <a:rPr lang="en-US" sz="3400" dirty="0">
                <a:solidFill>
                  <a:srgbClr val="000000"/>
                </a:solidFill>
                <a:latin typeface="+mn-lt"/>
              </a:rPr>
              <a:t> by extraction in NaOH.</a:t>
            </a:r>
          </a:p>
        </p:txBody>
      </p:sp>
      <p:sp>
        <p:nvSpPr>
          <p:cNvPr id="47" name="Rectangle 87"/>
          <p:cNvSpPr>
            <a:spLocks noChangeArrowheads="1"/>
          </p:cNvSpPr>
          <p:nvPr/>
        </p:nvSpPr>
        <p:spPr bwMode="auto">
          <a:xfrm>
            <a:off x="32124650" y="25171400"/>
            <a:ext cx="66611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4805363" eaLnBrk="1" hangingPunct="1">
              <a:spcBef>
                <a:spcPct val="20000"/>
              </a:spcBef>
              <a:defRPr/>
            </a:pPr>
            <a:r>
              <a:rPr lang="en-US" sz="5400" b="1" dirty="0">
                <a:solidFill>
                  <a:srgbClr val="FF0000"/>
                </a:solidFill>
                <a:latin typeface="+mn-lt"/>
              </a:rPr>
              <a:t>Conclusions</a:t>
            </a:r>
            <a:endParaRPr lang="en-US" sz="4800" b="1" dirty="0">
              <a:solidFill>
                <a:srgbClr val="BB3230"/>
              </a:solidFill>
              <a:latin typeface="+mn-lt"/>
            </a:endParaRPr>
          </a:p>
        </p:txBody>
      </p:sp>
      <p:graphicFrame>
        <p:nvGraphicFramePr>
          <p:cNvPr id="51" name="Object 434">
            <a:extLst>
              <a:ext uri="{FF2B5EF4-FFF2-40B4-BE49-F238E27FC236}">
                <a16:creationId xmlns:a16="http://schemas.microsoft.com/office/drawing/2014/main" id="{1C5EBF93-99FD-44CF-96A5-042C96E2AC81}"/>
              </a:ext>
            </a:extLst>
          </p:cNvPr>
          <p:cNvGraphicFramePr>
            <a:graphicFrameLocks noChangeAspect="1"/>
          </p:cNvGraphicFramePr>
          <p:nvPr>
            <p:extLst>
              <p:ext uri="{D42A27DB-BD31-4B8C-83A1-F6EECF244321}">
                <p14:modId xmlns:p14="http://schemas.microsoft.com/office/powerpoint/2010/main" val="3846969463"/>
              </p:ext>
            </p:extLst>
          </p:nvPr>
        </p:nvGraphicFramePr>
        <p:xfrm>
          <a:off x="13363575" y="11039475"/>
          <a:ext cx="14733588" cy="3743325"/>
        </p:xfrm>
        <a:graphic>
          <a:graphicData uri="http://schemas.openxmlformats.org/presentationml/2006/ole">
            <mc:AlternateContent xmlns:mc="http://schemas.openxmlformats.org/markup-compatibility/2006">
              <mc:Choice xmlns:v="urn:schemas-microsoft-com:vml" Requires="v">
                <p:oleObj name="CS ChemDraw Drawing" r:id="rId5" imgW="6098650" imgH="1549479" progId="ChemDraw.Document.6.0">
                  <p:embed/>
                </p:oleObj>
              </mc:Choice>
              <mc:Fallback>
                <p:oleObj name="CS ChemDraw Drawing" r:id="rId5" imgW="6098650" imgH="1549479" progId="ChemDraw.Document.6.0">
                  <p:embed/>
                  <p:pic>
                    <p:nvPicPr>
                      <p:cNvPr id="51" name="Object 434">
                        <a:extLst>
                          <a:ext uri="{FF2B5EF4-FFF2-40B4-BE49-F238E27FC236}">
                            <a16:creationId xmlns:a16="http://schemas.microsoft.com/office/drawing/2014/main" id="{1C5EBF93-99FD-44CF-96A5-042C96E2AC81}"/>
                          </a:ext>
                        </a:extLst>
                      </p:cNvPr>
                      <p:cNvPicPr>
                        <a:picLocks noChangeAspect="1" noChangeArrowheads="1"/>
                      </p:cNvPicPr>
                      <p:nvPr/>
                    </p:nvPicPr>
                    <p:blipFill>
                      <a:blip r:embed="rId6"/>
                      <a:srcRect/>
                      <a:stretch>
                        <a:fillRect/>
                      </a:stretch>
                    </p:blipFill>
                    <p:spPr bwMode="auto">
                      <a:xfrm>
                        <a:off x="13363575" y="11039475"/>
                        <a:ext cx="14733588"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4" name="Text Box 6">
            <a:extLst>
              <a:ext uri="{FF2B5EF4-FFF2-40B4-BE49-F238E27FC236}">
                <a16:creationId xmlns:a16="http://schemas.microsoft.com/office/drawing/2014/main" id="{5785DBCF-39F1-473F-8967-65DA89DF072A}"/>
              </a:ext>
            </a:extLst>
          </p:cNvPr>
          <p:cNvSpPr txBox="1">
            <a:spLocks noChangeArrowheads="1"/>
          </p:cNvSpPr>
          <p:nvPr/>
        </p:nvSpPr>
        <p:spPr bwMode="auto">
          <a:xfrm>
            <a:off x="13365684" y="9929124"/>
            <a:ext cx="1503368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ct val="20000"/>
              </a:spcBef>
              <a:defRPr/>
            </a:pPr>
            <a:r>
              <a:rPr lang="en-US" sz="4000" b="1" dirty="0">
                <a:solidFill>
                  <a:schemeClr val="accent2"/>
                </a:solidFill>
                <a:latin typeface="+mn-lt"/>
              </a:rPr>
              <a:t>Friedel-Crafts acylation of ferrocene with phthalic anhydride and </a:t>
            </a:r>
            <a:r>
              <a:rPr lang="en-US" sz="4000" b="1" dirty="0" err="1">
                <a:solidFill>
                  <a:schemeClr val="accent2"/>
                </a:solidFill>
                <a:latin typeface="+mn-lt"/>
              </a:rPr>
              <a:t>Clemmensen</a:t>
            </a:r>
            <a:r>
              <a:rPr lang="en-US" sz="4000" b="1" dirty="0">
                <a:solidFill>
                  <a:schemeClr val="accent2"/>
                </a:solidFill>
                <a:latin typeface="+mn-lt"/>
              </a:rPr>
              <a:t> reduction</a:t>
            </a:r>
          </a:p>
        </p:txBody>
      </p:sp>
      <p:sp>
        <p:nvSpPr>
          <p:cNvPr id="65" name="Text Box 6">
            <a:extLst>
              <a:ext uri="{FF2B5EF4-FFF2-40B4-BE49-F238E27FC236}">
                <a16:creationId xmlns:a16="http://schemas.microsoft.com/office/drawing/2014/main" id="{A26F10CA-714A-48E1-AB9F-9985F0262486}"/>
              </a:ext>
            </a:extLst>
          </p:cNvPr>
          <p:cNvSpPr txBox="1">
            <a:spLocks noChangeArrowheads="1"/>
          </p:cNvSpPr>
          <p:nvPr/>
        </p:nvSpPr>
        <p:spPr bwMode="auto">
          <a:xfrm>
            <a:off x="17579826" y="26911201"/>
            <a:ext cx="508664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20000"/>
              </a:spcBef>
              <a:defRPr/>
            </a:pPr>
            <a:r>
              <a:rPr lang="en-US" sz="4000" b="1" baseline="30000" dirty="0">
                <a:solidFill>
                  <a:schemeClr val="accent2"/>
                </a:solidFill>
                <a:latin typeface="+mn-lt"/>
              </a:rPr>
              <a:t>1</a:t>
            </a:r>
            <a:r>
              <a:rPr lang="en-US" sz="4000" b="1" dirty="0">
                <a:solidFill>
                  <a:schemeClr val="accent2"/>
                </a:solidFill>
                <a:latin typeface="+mn-lt"/>
              </a:rPr>
              <a:t>H NMR of complex 5</a:t>
            </a:r>
          </a:p>
        </p:txBody>
      </p:sp>
      <p:graphicFrame>
        <p:nvGraphicFramePr>
          <p:cNvPr id="27" name="Object 26">
            <a:extLst>
              <a:ext uri="{FF2B5EF4-FFF2-40B4-BE49-F238E27FC236}">
                <a16:creationId xmlns:a16="http://schemas.microsoft.com/office/drawing/2014/main" id="{8F8DE0D1-BD4B-4BA2-9E33-EBBB9200F533}"/>
              </a:ext>
            </a:extLst>
          </p:cNvPr>
          <p:cNvGraphicFramePr>
            <a:graphicFrameLocks noChangeAspect="1"/>
          </p:cNvGraphicFramePr>
          <p:nvPr>
            <p:extLst>
              <p:ext uri="{D42A27DB-BD31-4B8C-83A1-F6EECF244321}">
                <p14:modId xmlns:p14="http://schemas.microsoft.com/office/powerpoint/2010/main" val="2203047623"/>
              </p:ext>
            </p:extLst>
          </p:nvPr>
        </p:nvGraphicFramePr>
        <p:xfrm>
          <a:off x="991394" y="28465848"/>
          <a:ext cx="10666413" cy="3025775"/>
        </p:xfrm>
        <a:graphic>
          <a:graphicData uri="http://schemas.openxmlformats.org/presentationml/2006/ole">
            <mc:AlternateContent xmlns:mc="http://schemas.openxmlformats.org/markup-compatibility/2006">
              <mc:Choice xmlns:v="urn:schemas-microsoft-com:vml" Requires="v">
                <p:oleObj name="CS ChemDraw Drawing" r:id="rId7" imgW="5155503" imgH="1461305" progId="ChemDraw.Document.6.0">
                  <p:embed/>
                </p:oleObj>
              </mc:Choice>
              <mc:Fallback>
                <p:oleObj name="CS ChemDraw Drawing" r:id="rId7" imgW="5155503" imgH="1461305" progId="ChemDraw.Document.6.0">
                  <p:embed/>
                  <p:pic>
                    <p:nvPicPr>
                      <p:cNvPr id="27" name="Object 26">
                        <a:extLst>
                          <a:ext uri="{FF2B5EF4-FFF2-40B4-BE49-F238E27FC236}">
                            <a16:creationId xmlns:a16="http://schemas.microsoft.com/office/drawing/2014/main" id="{8F8DE0D1-BD4B-4BA2-9E33-EBBB9200F533}"/>
                          </a:ext>
                        </a:extLst>
                      </p:cNvPr>
                      <p:cNvPicPr/>
                      <p:nvPr/>
                    </p:nvPicPr>
                    <p:blipFill>
                      <a:blip r:embed="rId8"/>
                      <a:stretch>
                        <a:fillRect/>
                      </a:stretch>
                    </p:blipFill>
                    <p:spPr>
                      <a:xfrm>
                        <a:off x="991394" y="28465848"/>
                        <a:ext cx="10666413" cy="3025775"/>
                      </a:xfrm>
                      <a:prstGeom prst="rect">
                        <a:avLst/>
                      </a:prstGeom>
                    </p:spPr>
                  </p:pic>
                </p:oleObj>
              </mc:Fallback>
            </mc:AlternateContent>
          </a:graphicData>
        </a:graphic>
      </p:graphicFrame>
      <p:sp>
        <p:nvSpPr>
          <p:cNvPr id="49" name="Text Box 7">
            <a:extLst>
              <a:ext uri="{FF2B5EF4-FFF2-40B4-BE49-F238E27FC236}">
                <a16:creationId xmlns:a16="http://schemas.microsoft.com/office/drawing/2014/main" id="{F12703D1-3B34-45B1-8A68-063DF2C49779}"/>
              </a:ext>
            </a:extLst>
          </p:cNvPr>
          <p:cNvSpPr txBox="1">
            <a:spLocks noChangeArrowheads="1"/>
          </p:cNvSpPr>
          <p:nvPr/>
        </p:nvSpPr>
        <p:spPr bwMode="auto">
          <a:xfrm>
            <a:off x="1523384" y="22796505"/>
            <a:ext cx="937260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288925">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r>
              <a:rPr lang="en-US" sz="3400" dirty="0">
                <a:latin typeface="+mn-lt"/>
              </a:rPr>
              <a:t>Earlier, we observed that the ferrocene bound “</a:t>
            </a:r>
            <a:r>
              <a:rPr lang="en-US" sz="3400" dirty="0" err="1">
                <a:latin typeface="+mn-lt"/>
              </a:rPr>
              <a:t>anthrone</a:t>
            </a:r>
            <a:r>
              <a:rPr lang="en-US" sz="3400" dirty="0">
                <a:latin typeface="+mn-lt"/>
              </a:rPr>
              <a:t>” can be deprotonated using strong base like lithium </a:t>
            </a:r>
            <a:r>
              <a:rPr lang="en-US" sz="3400" dirty="0" err="1">
                <a:latin typeface="+mn-lt"/>
              </a:rPr>
              <a:t>diisopropylamide</a:t>
            </a:r>
            <a:r>
              <a:rPr lang="en-US" sz="3400" dirty="0">
                <a:latin typeface="+mn-lt"/>
              </a:rPr>
              <a:t> (LDA). We isolated the adduct between the </a:t>
            </a:r>
            <a:r>
              <a:rPr lang="en-US" sz="3400" dirty="0" err="1">
                <a:latin typeface="+mn-lt"/>
              </a:rPr>
              <a:t>silylenol</a:t>
            </a:r>
            <a:r>
              <a:rPr lang="en-US" sz="3400" dirty="0">
                <a:latin typeface="+mn-lt"/>
              </a:rPr>
              <a:t> ether of the enolate and  dienophile like </a:t>
            </a:r>
            <a:r>
              <a:rPr lang="en-US" sz="3400" b="0" i="0" dirty="0">
                <a:solidFill>
                  <a:srgbClr val="202124"/>
                </a:solidFill>
                <a:effectLst/>
                <a:latin typeface="+mn-lt"/>
              </a:rPr>
              <a:t>Dimethyl </a:t>
            </a:r>
            <a:r>
              <a:rPr lang="en-US" sz="3400" b="0" i="0" dirty="0" err="1">
                <a:solidFill>
                  <a:srgbClr val="202124"/>
                </a:solidFill>
                <a:effectLst/>
                <a:latin typeface="+mn-lt"/>
              </a:rPr>
              <a:t>acetylenedicarboxylate</a:t>
            </a:r>
            <a:r>
              <a:rPr lang="en-US" sz="3400" b="0" i="0" dirty="0">
                <a:solidFill>
                  <a:srgbClr val="202124"/>
                </a:solidFill>
                <a:effectLst/>
                <a:latin typeface="+mn-lt"/>
              </a:rPr>
              <a:t> (DMAD). </a:t>
            </a:r>
            <a:r>
              <a:rPr lang="en-US" sz="3400" dirty="0">
                <a:solidFill>
                  <a:srgbClr val="202124"/>
                </a:solidFill>
                <a:latin typeface="+mn-lt"/>
              </a:rPr>
              <a:t>These results indicated that the </a:t>
            </a:r>
            <a:r>
              <a:rPr lang="el-GR" sz="3400" dirty="0">
                <a:solidFill>
                  <a:srgbClr val="202124"/>
                </a:solidFill>
                <a:latin typeface="+mn-lt"/>
              </a:rPr>
              <a:t>π</a:t>
            </a:r>
            <a:r>
              <a:rPr lang="en-US" sz="3400" dirty="0">
                <a:solidFill>
                  <a:srgbClr val="202124"/>
                </a:solidFill>
                <a:latin typeface="+mn-lt"/>
              </a:rPr>
              <a:t>-conjugation is possible, but the compound is not very stable. This is probably due to the presence of electron-releasing silyl ether group bound to diene.</a:t>
            </a:r>
            <a:endParaRPr lang="en-US" sz="3400" dirty="0">
              <a:latin typeface="+mn-lt"/>
            </a:endParaRPr>
          </a:p>
        </p:txBody>
      </p:sp>
      <p:pic>
        <p:nvPicPr>
          <p:cNvPr id="5" name="Picture 4" descr="Diagram&#10;&#10;Description automatically generated">
            <a:extLst>
              <a:ext uri="{FF2B5EF4-FFF2-40B4-BE49-F238E27FC236}">
                <a16:creationId xmlns:a16="http://schemas.microsoft.com/office/drawing/2014/main" id="{EB820751-2F3C-46ED-A733-27DA52F93EF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16835" y="31748018"/>
            <a:ext cx="4985697" cy="6112663"/>
          </a:xfrm>
          <a:prstGeom prst="rect">
            <a:avLst/>
          </a:prstGeom>
        </p:spPr>
      </p:pic>
      <p:graphicFrame>
        <p:nvGraphicFramePr>
          <p:cNvPr id="6" name="Object 5">
            <a:extLst>
              <a:ext uri="{FF2B5EF4-FFF2-40B4-BE49-F238E27FC236}">
                <a16:creationId xmlns:a16="http://schemas.microsoft.com/office/drawing/2014/main" id="{606549D7-AFA5-44ED-81A3-6697227D79F3}"/>
              </a:ext>
            </a:extLst>
          </p:cNvPr>
          <p:cNvGraphicFramePr>
            <a:graphicFrameLocks noChangeAspect="1"/>
          </p:cNvGraphicFramePr>
          <p:nvPr>
            <p:extLst>
              <p:ext uri="{D42A27DB-BD31-4B8C-83A1-F6EECF244321}">
                <p14:modId xmlns:p14="http://schemas.microsoft.com/office/powerpoint/2010/main" val="2012197633"/>
              </p:ext>
            </p:extLst>
          </p:nvPr>
        </p:nvGraphicFramePr>
        <p:xfrm>
          <a:off x="14706600" y="19797713"/>
          <a:ext cx="10833100" cy="2708275"/>
        </p:xfrm>
        <a:graphic>
          <a:graphicData uri="http://schemas.openxmlformats.org/presentationml/2006/ole">
            <mc:AlternateContent xmlns:mc="http://schemas.openxmlformats.org/markup-compatibility/2006">
              <mc:Choice xmlns:v="urn:schemas-microsoft-com:vml" Requires="v">
                <p:oleObj name="CS ChemDraw Drawing" r:id="rId10" imgW="4497137" imgH="1126154" progId="ChemDraw.Document.6.0">
                  <p:embed/>
                </p:oleObj>
              </mc:Choice>
              <mc:Fallback>
                <p:oleObj name="CS ChemDraw Drawing" r:id="rId10" imgW="4497137" imgH="1126154" progId="ChemDraw.Document.6.0">
                  <p:embed/>
                  <p:pic>
                    <p:nvPicPr>
                      <p:cNvPr id="6" name="Object 5">
                        <a:extLst>
                          <a:ext uri="{FF2B5EF4-FFF2-40B4-BE49-F238E27FC236}">
                            <a16:creationId xmlns:a16="http://schemas.microsoft.com/office/drawing/2014/main" id="{606549D7-AFA5-44ED-81A3-6697227D79F3}"/>
                          </a:ext>
                        </a:extLst>
                      </p:cNvPr>
                      <p:cNvPicPr/>
                      <p:nvPr/>
                    </p:nvPicPr>
                    <p:blipFill>
                      <a:blip r:embed="rId11"/>
                      <a:stretch>
                        <a:fillRect/>
                      </a:stretch>
                    </p:blipFill>
                    <p:spPr>
                      <a:xfrm>
                        <a:off x="14706600" y="19797713"/>
                        <a:ext cx="10833100" cy="2708275"/>
                      </a:xfrm>
                      <a:prstGeom prst="rect">
                        <a:avLst/>
                      </a:prstGeom>
                    </p:spPr>
                  </p:pic>
                </p:oleObj>
              </mc:Fallback>
            </mc:AlternateContent>
          </a:graphicData>
        </a:graphic>
      </p:graphicFrame>
      <p:sp>
        <p:nvSpPr>
          <p:cNvPr id="58" name="Text Box 6">
            <a:extLst>
              <a:ext uri="{FF2B5EF4-FFF2-40B4-BE49-F238E27FC236}">
                <a16:creationId xmlns:a16="http://schemas.microsoft.com/office/drawing/2014/main" id="{60CEFC55-56D7-4001-9E26-A10C9B73D8D1}"/>
              </a:ext>
            </a:extLst>
          </p:cNvPr>
          <p:cNvSpPr txBox="1">
            <a:spLocks noChangeArrowheads="1"/>
          </p:cNvSpPr>
          <p:nvPr/>
        </p:nvSpPr>
        <p:spPr bwMode="auto">
          <a:xfrm>
            <a:off x="18952805" y="8346568"/>
            <a:ext cx="233910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20000"/>
              </a:spcBef>
              <a:defRPr/>
            </a:pPr>
            <a:r>
              <a:rPr lang="en-US" sz="5400" b="1" dirty="0">
                <a:solidFill>
                  <a:srgbClr val="FF0000"/>
                </a:solidFill>
                <a:latin typeface="+mn-lt"/>
              </a:rPr>
              <a:t>Results</a:t>
            </a:r>
            <a:endParaRPr lang="en-US" sz="5400" b="1" dirty="0">
              <a:solidFill>
                <a:schemeClr val="tx2"/>
              </a:solidFill>
              <a:latin typeface="+mn-lt"/>
            </a:endParaRPr>
          </a:p>
        </p:txBody>
      </p:sp>
      <p:sp>
        <p:nvSpPr>
          <p:cNvPr id="59" name="Text Box 7">
            <a:extLst>
              <a:ext uri="{FF2B5EF4-FFF2-40B4-BE49-F238E27FC236}">
                <a16:creationId xmlns:a16="http://schemas.microsoft.com/office/drawing/2014/main" id="{239B7DD1-99C8-497A-9723-14A7DACA1398}"/>
              </a:ext>
            </a:extLst>
          </p:cNvPr>
          <p:cNvSpPr txBox="1">
            <a:spLocks noChangeArrowheads="1"/>
          </p:cNvSpPr>
          <p:nvPr/>
        </p:nvSpPr>
        <p:spPr bwMode="auto">
          <a:xfrm>
            <a:off x="30438725" y="26007501"/>
            <a:ext cx="12441077"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288925">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571500" indent="-571500">
              <a:buFont typeface="Arial" panose="020B0604020202020204" pitchFamily="34" charset="0"/>
              <a:buChar char="•"/>
              <a:defRPr/>
            </a:pPr>
            <a:r>
              <a:rPr lang="en-US" sz="3400" dirty="0">
                <a:solidFill>
                  <a:srgbClr val="000000"/>
                </a:solidFill>
                <a:latin typeface="+mn-lt"/>
              </a:rPr>
              <a:t>We have synthesized and characterized the ferrocene-capped carbinol, </a:t>
            </a:r>
            <a:r>
              <a:rPr lang="en-US" sz="3400" b="1" dirty="0">
                <a:solidFill>
                  <a:srgbClr val="000000"/>
                </a:solidFill>
                <a:latin typeface="+mn-lt"/>
              </a:rPr>
              <a:t>5</a:t>
            </a:r>
            <a:r>
              <a:rPr lang="en-US" sz="3400" dirty="0">
                <a:solidFill>
                  <a:srgbClr val="000000"/>
                </a:solidFill>
                <a:latin typeface="+mn-lt"/>
              </a:rPr>
              <a:t> starting from ferrocene itself.</a:t>
            </a:r>
          </a:p>
          <a:p>
            <a:pPr marL="571500" indent="-571500">
              <a:buFont typeface="Arial" panose="020B0604020202020204" pitchFamily="34" charset="0"/>
              <a:buChar char="•"/>
              <a:defRPr/>
            </a:pPr>
            <a:r>
              <a:rPr lang="en-US" sz="3400" dirty="0">
                <a:solidFill>
                  <a:srgbClr val="000000"/>
                </a:solidFill>
                <a:latin typeface="+mn-lt"/>
              </a:rPr>
              <a:t>The carbinol underwent solvolysis giving </a:t>
            </a:r>
            <a:r>
              <a:rPr lang="en-US" sz="3400" dirty="0" err="1">
                <a:solidFill>
                  <a:srgbClr val="000000"/>
                </a:solidFill>
                <a:latin typeface="+mn-lt"/>
              </a:rPr>
              <a:t>carbenium</a:t>
            </a:r>
            <a:r>
              <a:rPr lang="en-US" sz="3400" dirty="0">
                <a:solidFill>
                  <a:srgbClr val="000000"/>
                </a:solidFill>
                <a:latin typeface="+mn-lt"/>
              </a:rPr>
              <a:t> salt but its deprotonation with triethylamine or pyridine was not successful</a:t>
            </a:r>
          </a:p>
          <a:p>
            <a:pPr marL="571500" indent="-571500">
              <a:buFont typeface="Arial" panose="020B0604020202020204" pitchFamily="34" charset="0"/>
              <a:buChar char="•"/>
              <a:defRPr/>
            </a:pPr>
            <a:r>
              <a:rPr lang="en-US" sz="3400" dirty="0">
                <a:solidFill>
                  <a:srgbClr val="000000"/>
                </a:solidFill>
                <a:latin typeface="+mn-lt"/>
              </a:rPr>
              <a:t>We plan to isolate the </a:t>
            </a:r>
            <a:r>
              <a:rPr lang="en-US" sz="3400" dirty="0" err="1">
                <a:solidFill>
                  <a:srgbClr val="000000"/>
                </a:solidFill>
                <a:latin typeface="+mn-lt"/>
              </a:rPr>
              <a:t>carbenium</a:t>
            </a:r>
            <a:r>
              <a:rPr lang="en-US" sz="3400" dirty="0">
                <a:solidFill>
                  <a:srgbClr val="000000"/>
                </a:solidFill>
                <a:latin typeface="+mn-lt"/>
              </a:rPr>
              <a:t> salt and then treated with LDA to extend the </a:t>
            </a:r>
            <a:r>
              <a:rPr lang="el-GR" sz="3400" dirty="0">
                <a:solidFill>
                  <a:srgbClr val="000000"/>
                </a:solidFill>
                <a:latin typeface="+mn-lt"/>
              </a:rPr>
              <a:t>π</a:t>
            </a:r>
            <a:r>
              <a:rPr lang="en-US" sz="3400" dirty="0">
                <a:solidFill>
                  <a:srgbClr val="000000"/>
                </a:solidFill>
                <a:latin typeface="+mn-lt"/>
              </a:rPr>
              <a:t>-conjugation of ferrocene, </a:t>
            </a:r>
            <a:r>
              <a:rPr lang="en-US" sz="3400" b="1" dirty="0">
                <a:solidFill>
                  <a:srgbClr val="000000"/>
                </a:solidFill>
                <a:latin typeface="+mn-lt"/>
              </a:rPr>
              <a:t>7</a:t>
            </a:r>
            <a:r>
              <a:rPr lang="en-US" sz="3400" dirty="0">
                <a:solidFill>
                  <a:srgbClr val="000000"/>
                </a:solidFill>
                <a:latin typeface="+mn-lt"/>
              </a:rPr>
              <a:t>.</a:t>
            </a:r>
          </a:p>
          <a:p>
            <a:pPr marL="571500" indent="-571500">
              <a:buFont typeface="Arial" panose="020B0604020202020204" pitchFamily="34" charset="0"/>
              <a:buChar char="•"/>
              <a:defRPr/>
            </a:pPr>
            <a:r>
              <a:rPr lang="en-US" sz="3400" dirty="0">
                <a:solidFill>
                  <a:srgbClr val="000000"/>
                </a:solidFill>
                <a:latin typeface="+mn-lt"/>
              </a:rPr>
              <a:t>If the complex </a:t>
            </a:r>
            <a:r>
              <a:rPr lang="en-US" sz="3400" b="1" dirty="0">
                <a:solidFill>
                  <a:srgbClr val="000000"/>
                </a:solidFill>
                <a:latin typeface="+mn-lt"/>
              </a:rPr>
              <a:t>7</a:t>
            </a:r>
            <a:r>
              <a:rPr lang="en-US" sz="3400" dirty="0">
                <a:solidFill>
                  <a:srgbClr val="000000"/>
                </a:solidFill>
                <a:latin typeface="+mn-lt"/>
              </a:rPr>
              <a:t> is highly reactive, we will trap it in situ using dienophile like DMAD.</a:t>
            </a:r>
          </a:p>
        </p:txBody>
      </p:sp>
      <p:sp>
        <p:nvSpPr>
          <p:cNvPr id="60" name="Text Box 6">
            <a:extLst>
              <a:ext uri="{FF2B5EF4-FFF2-40B4-BE49-F238E27FC236}">
                <a16:creationId xmlns:a16="http://schemas.microsoft.com/office/drawing/2014/main" id="{14A47AE5-2E60-43E2-89C3-322FE0BC4B84}"/>
              </a:ext>
            </a:extLst>
          </p:cNvPr>
          <p:cNvSpPr txBox="1">
            <a:spLocks noChangeArrowheads="1"/>
          </p:cNvSpPr>
          <p:nvPr/>
        </p:nvSpPr>
        <p:spPr bwMode="auto">
          <a:xfrm>
            <a:off x="12954795" y="18448102"/>
            <a:ext cx="1503368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ct val="20000"/>
              </a:spcBef>
              <a:defRPr/>
            </a:pPr>
            <a:r>
              <a:rPr lang="en-US" sz="4000" b="1" dirty="0">
                <a:solidFill>
                  <a:schemeClr val="accent2"/>
                </a:solidFill>
                <a:latin typeface="+mn-lt"/>
              </a:rPr>
              <a:t>Ring-closing and reduction of the ketone</a:t>
            </a:r>
          </a:p>
        </p:txBody>
      </p:sp>
      <p:sp>
        <p:nvSpPr>
          <p:cNvPr id="61" name="Text Box 7">
            <a:extLst>
              <a:ext uri="{FF2B5EF4-FFF2-40B4-BE49-F238E27FC236}">
                <a16:creationId xmlns:a16="http://schemas.microsoft.com/office/drawing/2014/main" id="{B5A9550A-C0A4-49DB-857C-42C8C8ECCBCA}"/>
              </a:ext>
            </a:extLst>
          </p:cNvPr>
          <p:cNvSpPr txBox="1">
            <a:spLocks noChangeArrowheads="1"/>
          </p:cNvSpPr>
          <p:nvPr/>
        </p:nvSpPr>
        <p:spPr bwMode="auto">
          <a:xfrm>
            <a:off x="13428164" y="22785329"/>
            <a:ext cx="14842034" cy="3754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288925">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571500" indent="-571500">
              <a:buFont typeface="Arial" panose="020B0604020202020204" pitchFamily="34" charset="0"/>
              <a:buChar char="•"/>
              <a:defRPr/>
            </a:pPr>
            <a:r>
              <a:rPr lang="en-US" sz="3400" dirty="0">
                <a:solidFill>
                  <a:srgbClr val="000000"/>
                </a:solidFill>
                <a:latin typeface="+mn-lt"/>
              </a:rPr>
              <a:t>The carboxylic acid, </a:t>
            </a:r>
            <a:r>
              <a:rPr lang="en-US" sz="3400" b="1" dirty="0">
                <a:solidFill>
                  <a:srgbClr val="000000"/>
                </a:solidFill>
                <a:latin typeface="+mn-lt"/>
              </a:rPr>
              <a:t>2</a:t>
            </a:r>
            <a:r>
              <a:rPr lang="en-US" sz="3400" dirty="0">
                <a:solidFill>
                  <a:srgbClr val="000000"/>
                </a:solidFill>
                <a:latin typeface="+mn-lt"/>
              </a:rPr>
              <a:t> reacts with trifluoroacetic anhydride (TFAA) giving a bright red ketone, </a:t>
            </a:r>
            <a:r>
              <a:rPr lang="en-US" sz="3400" b="1" dirty="0">
                <a:solidFill>
                  <a:srgbClr val="000000"/>
                </a:solidFill>
                <a:latin typeface="+mn-lt"/>
              </a:rPr>
              <a:t>4</a:t>
            </a:r>
            <a:r>
              <a:rPr lang="en-US" sz="3400" dirty="0">
                <a:solidFill>
                  <a:srgbClr val="000000"/>
                </a:solidFill>
                <a:latin typeface="+mn-lt"/>
              </a:rPr>
              <a:t> (84%).</a:t>
            </a:r>
          </a:p>
          <a:p>
            <a:pPr marL="571500" indent="-571500">
              <a:buFont typeface="Arial" panose="020B0604020202020204" pitchFamily="34" charset="0"/>
              <a:buChar char="•"/>
              <a:defRPr/>
            </a:pPr>
            <a:r>
              <a:rPr lang="en-US" sz="3400" dirty="0">
                <a:solidFill>
                  <a:srgbClr val="000000"/>
                </a:solidFill>
                <a:latin typeface="+mn-lt"/>
              </a:rPr>
              <a:t>The </a:t>
            </a:r>
            <a:r>
              <a:rPr lang="en-US" sz="3400" baseline="30000" dirty="0">
                <a:solidFill>
                  <a:srgbClr val="000000"/>
                </a:solidFill>
                <a:latin typeface="+mn-lt"/>
              </a:rPr>
              <a:t>1</a:t>
            </a:r>
            <a:r>
              <a:rPr lang="en-US" sz="3400" dirty="0">
                <a:solidFill>
                  <a:srgbClr val="000000"/>
                </a:solidFill>
                <a:latin typeface="+mn-lt"/>
              </a:rPr>
              <a:t>H NMR of complex </a:t>
            </a:r>
            <a:r>
              <a:rPr lang="en-US" sz="3400" b="1" dirty="0">
                <a:solidFill>
                  <a:srgbClr val="000000"/>
                </a:solidFill>
                <a:latin typeface="+mn-lt"/>
              </a:rPr>
              <a:t>4</a:t>
            </a:r>
            <a:r>
              <a:rPr lang="en-US" sz="3400" dirty="0">
                <a:solidFill>
                  <a:srgbClr val="000000"/>
                </a:solidFill>
                <a:latin typeface="+mn-lt"/>
              </a:rPr>
              <a:t> shows three different signals for substituted Cp due to broken symmetry in the molecule</a:t>
            </a:r>
          </a:p>
          <a:p>
            <a:pPr marL="571500" indent="-571500">
              <a:buFont typeface="Arial" panose="020B0604020202020204" pitchFamily="34" charset="0"/>
              <a:buChar char="•"/>
              <a:defRPr/>
            </a:pPr>
            <a:r>
              <a:rPr lang="en-US" sz="3400" dirty="0">
                <a:solidFill>
                  <a:srgbClr val="000000"/>
                </a:solidFill>
                <a:latin typeface="+mn-lt"/>
              </a:rPr>
              <a:t>Based on </a:t>
            </a:r>
            <a:r>
              <a:rPr lang="en-US" sz="3400" baseline="30000" dirty="0">
                <a:solidFill>
                  <a:srgbClr val="000000"/>
                </a:solidFill>
                <a:latin typeface="+mn-lt"/>
              </a:rPr>
              <a:t>1</a:t>
            </a:r>
            <a:r>
              <a:rPr lang="en-US" sz="3400" dirty="0">
                <a:solidFill>
                  <a:srgbClr val="000000"/>
                </a:solidFill>
                <a:latin typeface="+mn-lt"/>
              </a:rPr>
              <a:t>H NMR analysis, reduction of the complex </a:t>
            </a:r>
            <a:r>
              <a:rPr lang="en-US" sz="3400" b="1" dirty="0">
                <a:solidFill>
                  <a:srgbClr val="000000"/>
                </a:solidFill>
                <a:latin typeface="+mn-lt"/>
              </a:rPr>
              <a:t>4</a:t>
            </a:r>
            <a:r>
              <a:rPr lang="en-US" sz="3400" dirty="0">
                <a:solidFill>
                  <a:srgbClr val="000000"/>
                </a:solidFill>
                <a:latin typeface="+mn-lt"/>
              </a:rPr>
              <a:t> with LAH gave only one stereoisomer, possibly </a:t>
            </a:r>
            <a:r>
              <a:rPr lang="en-US" sz="3400" i="1" dirty="0">
                <a:solidFill>
                  <a:srgbClr val="000000"/>
                </a:solidFill>
                <a:latin typeface="+mn-lt"/>
              </a:rPr>
              <a:t>endo</a:t>
            </a:r>
            <a:r>
              <a:rPr lang="en-US" sz="3400" dirty="0">
                <a:solidFill>
                  <a:srgbClr val="000000"/>
                </a:solidFill>
                <a:latin typeface="+mn-lt"/>
              </a:rPr>
              <a:t> carbinol, </a:t>
            </a:r>
            <a:r>
              <a:rPr lang="en-US" sz="3400" b="1" dirty="0">
                <a:solidFill>
                  <a:srgbClr val="000000"/>
                </a:solidFill>
                <a:latin typeface="+mn-lt"/>
              </a:rPr>
              <a:t>5,</a:t>
            </a:r>
            <a:r>
              <a:rPr lang="en-US" sz="3400" dirty="0">
                <a:solidFill>
                  <a:srgbClr val="000000"/>
                </a:solidFill>
                <a:latin typeface="+mn-lt"/>
              </a:rPr>
              <a:t> due to preferred </a:t>
            </a:r>
            <a:r>
              <a:rPr lang="en-US" sz="3400" i="1" dirty="0" err="1">
                <a:solidFill>
                  <a:srgbClr val="000000"/>
                </a:solidFill>
                <a:latin typeface="+mn-lt"/>
              </a:rPr>
              <a:t>exo</a:t>
            </a:r>
            <a:r>
              <a:rPr lang="en-US" sz="3400" dirty="0">
                <a:solidFill>
                  <a:srgbClr val="000000"/>
                </a:solidFill>
                <a:latin typeface="+mn-lt"/>
              </a:rPr>
              <a:t> attack of LAH</a:t>
            </a:r>
          </a:p>
          <a:p>
            <a:pPr marL="571500" indent="-571500">
              <a:buFont typeface="Arial" panose="020B0604020202020204" pitchFamily="34" charset="0"/>
              <a:buChar char="•"/>
              <a:defRPr/>
            </a:pPr>
            <a:r>
              <a:rPr lang="en-US" sz="3400" dirty="0">
                <a:solidFill>
                  <a:srgbClr val="000000"/>
                </a:solidFill>
                <a:latin typeface="+mn-lt"/>
              </a:rPr>
              <a:t>The carbinol, </a:t>
            </a:r>
            <a:r>
              <a:rPr lang="en-US" sz="3400" b="1" dirty="0">
                <a:solidFill>
                  <a:srgbClr val="000000"/>
                </a:solidFill>
                <a:latin typeface="+mn-lt"/>
              </a:rPr>
              <a:t>5</a:t>
            </a:r>
            <a:r>
              <a:rPr lang="en-US" sz="3400" dirty="0">
                <a:solidFill>
                  <a:srgbClr val="000000"/>
                </a:solidFill>
                <a:latin typeface="+mn-lt"/>
              </a:rPr>
              <a:t> is highly susceptible to air oxidation to ketone, </a:t>
            </a:r>
            <a:r>
              <a:rPr lang="en-US" sz="3400" b="1" dirty="0">
                <a:solidFill>
                  <a:srgbClr val="000000"/>
                </a:solidFill>
                <a:latin typeface="+mn-lt"/>
              </a:rPr>
              <a:t>4</a:t>
            </a:r>
          </a:p>
        </p:txBody>
      </p:sp>
      <p:graphicFrame>
        <p:nvGraphicFramePr>
          <p:cNvPr id="62" name="Object 61">
            <a:extLst>
              <a:ext uri="{FF2B5EF4-FFF2-40B4-BE49-F238E27FC236}">
                <a16:creationId xmlns:a16="http://schemas.microsoft.com/office/drawing/2014/main" id="{D9244B80-E80A-425E-AE1D-FE5FD581B770}"/>
              </a:ext>
            </a:extLst>
          </p:cNvPr>
          <p:cNvGraphicFramePr>
            <a:graphicFrameLocks noChangeAspect="1"/>
          </p:cNvGraphicFramePr>
          <p:nvPr>
            <p:extLst>
              <p:ext uri="{D42A27DB-BD31-4B8C-83A1-F6EECF244321}">
                <p14:modId xmlns:p14="http://schemas.microsoft.com/office/powerpoint/2010/main" val="2112137966"/>
              </p:ext>
            </p:extLst>
          </p:nvPr>
        </p:nvGraphicFramePr>
        <p:xfrm>
          <a:off x="30438725" y="11037888"/>
          <a:ext cx="12990513" cy="2709862"/>
        </p:xfrm>
        <a:graphic>
          <a:graphicData uri="http://schemas.openxmlformats.org/presentationml/2006/ole">
            <mc:AlternateContent xmlns:mc="http://schemas.openxmlformats.org/markup-compatibility/2006">
              <mc:Choice xmlns:v="urn:schemas-microsoft-com:vml" Requires="v">
                <p:oleObj name="CS ChemDraw Drawing" r:id="rId12" imgW="5394348" imgH="1125753" progId="ChemDraw.Document.6.0">
                  <p:embed/>
                </p:oleObj>
              </mc:Choice>
              <mc:Fallback>
                <p:oleObj name="CS ChemDraw Drawing" r:id="rId12" imgW="5394348" imgH="1125753" progId="ChemDraw.Document.6.0">
                  <p:embed/>
                  <p:pic>
                    <p:nvPicPr>
                      <p:cNvPr id="62" name="Object 61">
                        <a:extLst>
                          <a:ext uri="{FF2B5EF4-FFF2-40B4-BE49-F238E27FC236}">
                            <a16:creationId xmlns:a16="http://schemas.microsoft.com/office/drawing/2014/main" id="{D9244B80-E80A-425E-AE1D-FE5FD581B770}"/>
                          </a:ext>
                        </a:extLst>
                      </p:cNvPr>
                      <p:cNvPicPr/>
                      <p:nvPr/>
                    </p:nvPicPr>
                    <p:blipFill>
                      <a:blip r:embed="rId13"/>
                      <a:stretch>
                        <a:fillRect/>
                      </a:stretch>
                    </p:blipFill>
                    <p:spPr>
                      <a:xfrm>
                        <a:off x="30438725" y="11037888"/>
                        <a:ext cx="12990513" cy="2709862"/>
                      </a:xfrm>
                      <a:prstGeom prst="rect">
                        <a:avLst/>
                      </a:prstGeom>
                    </p:spPr>
                  </p:pic>
                </p:oleObj>
              </mc:Fallback>
            </mc:AlternateContent>
          </a:graphicData>
        </a:graphic>
      </p:graphicFrame>
      <p:sp>
        <p:nvSpPr>
          <p:cNvPr id="63" name="Text Box 7">
            <a:extLst>
              <a:ext uri="{FF2B5EF4-FFF2-40B4-BE49-F238E27FC236}">
                <a16:creationId xmlns:a16="http://schemas.microsoft.com/office/drawing/2014/main" id="{2D41C534-C4EF-4674-82A7-79977844DD2B}"/>
              </a:ext>
            </a:extLst>
          </p:cNvPr>
          <p:cNvSpPr txBox="1">
            <a:spLocks noChangeArrowheads="1"/>
          </p:cNvSpPr>
          <p:nvPr/>
        </p:nvSpPr>
        <p:spPr bwMode="auto">
          <a:xfrm>
            <a:off x="30438725" y="14107253"/>
            <a:ext cx="12551930"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288925">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571500" indent="-571500">
              <a:buFont typeface="Arial" panose="020B0604020202020204" pitchFamily="34" charset="0"/>
              <a:buChar char="•"/>
              <a:defRPr/>
            </a:pPr>
            <a:r>
              <a:rPr lang="en-US" sz="3400" dirty="0">
                <a:solidFill>
                  <a:srgbClr val="000000"/>
                </a:solidFill>
                <a:latin typeface="+mn-lt"/>
              </a:rPr>
              <a:t>We used </a:t>
            </a:r>
            <a:r>
              <a:rPr lang="en-US" sz="3400" dirty="0" err="1">
                <a:solidFill>
                  <a:srgbClr val="000000"/>
                </a:solidFill>
                <a:latin typeface="+mn-lt"/>
              </a:rPr>
              <a:t>tetrafluoroboric</a:t>
            </a:r>
            <a:r>
              <a:rPr lang="en-US" sz="3400" dirty="0">
                <a:solidFill>
                  <a:srgbClr val="000000"/>
                </a:solidFill>
                <a:latin typeface="+mn-lt"/>
              </a:rPr>
              <a:t> acid to avoid the nucleophilic attack of anion to the carbocation. </a:t>
            </a:r>
          </a:p>
          <a:p>
            <a:pPr marL="571500" indent="-571500">
              <a:buFont typeface="Arial" panose="020B0604020202020204" pitchFamily="34" charset="0"/>
              <a:buChar char="•"/>
              <a:defRPr/>
            </a:pPr>
            <a:r>
              <a:rPr lang="en-US" sz="3400" dirty="0">
                <a:solidFill>
                  <a:srgbClr val="000000"/>
                </a:solidFill>
                <a:latin typeface="+mn-lt"/>
              </a:rPr>
              <a:t>The solvolysis of complex </a:t>
            </a:r>
            <a:r>
              <a:rPr lang="en-US" sz="3400" b="1" dirty="0">
                <a:solidFill>
                  <a:srgbClr val="000000"/>
                </a:solidFill>
                <a:latin typeface="+mn-lt"/>
              </a:rPr>
              <a:t>5</a:t>
            </a:r>
            <a:r>
              <a:rPr lang="en-US" sz="3400" dirty="0">
                <a:solidFill>
                  <a:srgbClr val="000000"/>
                </a:solidFill>
                <a:latin typeface="+mn-lt"/>
              </a:rPr>
              <a:t> was indicated by the color change from light yellow to dark green to give salt, </a:t>
            </a:r>
            <a:r>
              <a:rPr lang="en-US" sz="3400" b="1" dirty="0">
                <a:solidFill>
                  <a:srgbClr val="000000"/>
                </a:solidFill>
                <a:latin typeface="+mn-lt"/>
              </a:rPr>
              <a:t>6</a:t>
            </a:r>
            <a:r>
              <a:rPr lang="en-US" sz="3400" dirty="0">
                <a:solidFill>
                  <a:srgbClr val="000000"/>
                </a:solidFill>
                <a:latin typeface="+mn-lt"/>
              </a:rPr>
              <a:t>.</a:t>
            </a:r>
          </a:p>
          <a:p>
            <a:pPr marL="571500" indent="-571500">
              <a:buFont typeface="Arial" panose="020B0604020202020204" pitchFamily="34" charset="0"/>
              <a:buChar char="•"/>
              <a:defRPr/>
            </a:pPr>
            <a:r>
              <a:rPr lang="en-US" sz="3400" dirty="0">
                <a:solidFill>
                  <a:srgbClr val="000000"/>
                </a:solidFill>
                <a:latin typeface="+mn-lt"/>
              </a:rPr>
              <a:t>Our attempts to deprotonate the salt using triethylamine or pyridine failed.</a:t>
            </a:r>
          </a:p>
        </p:txBody>
      </p:sp>
      <p:sp>
        <p:nvSpPr>
          <p:cNvPr id="66" name="Text Box 148">
            <a:extLst>
              <a:ext uri="{FF2B5EF4-FFF2-40B4-BE49-F238E27FC236}">
                <a16:creationId xmlns:a16="http://schemas.microsoft.com/office/drawing/2014/main" id="{045F9893-3A52-4010-8ED4-22794323C9D9}"/>
              </a:ext>
            </a:extLst>
          </p:cNvPr>
          <p:cNvSpPr txBox="1">
            <a:spLocks noChangeArrowheads="1"/>
          </p:cNvSpPr>
          <p:nvPr/>
        </p:nvSpPr>
        <p:spPr bwMode="auto">
          <a:xfrm>
            <a:off x="31165800" y="17383177"/>
            <a:ext cx="10210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en-US" sz="4000" b="1" dirty="0">
                <a:solidFill>
                  <a:schemeClr val="accent6"/>
                </a:solidFill>
                <a:latin typeface="+mn-lt"/>
              </a:rPr>
              <a:t>Future direction</a:t>
            </a:r>
          </a:p>
        </p:txBody>
      </p:sp>
      <p:graphicFrame>
        <p:nvGraphicFramePr>
          <p:cNvPr id="68" name="Object 67">
            <a:extLst>
              <a:ext uri="{FF2B5EF4-FFF2-40B4-BE49-F238E27FC236}">
                <a16:creationId xmlns:a16="http://schemas.microsoft.com/office/drawing/2014/main" id="{721D6B84-4766-4606-9360-0B2C1B70C75B}"/>
              </a:ext>
            </a:extLst>
          </p:cNvPr>
          <p:cNvGraphicFramePr>
            <a:graphicFrameLocks noChangeAspect="1"/>
          </p:cNvGraphicFramePr>
          <p:nvPr>
            <p:extLst>
              <p:ext uri="{D42A27DB-BD31-4B8C-83A1-F6EECF244321}">
                <p14:modId xmlns:p14="http://schemas.microsoft.com/office/powerpoint/2010/main" val="4294176410"/>
              </p:ext>
            </p:extLst>
          </p:nvPr>
        </p:nvGraphicFramePr>
        <p:xfrm>
          <a:off x="29913263" y="18311813"/>
          <a:ext cx="13103225" cy="3046412"/>
        </p:xfrm>
        <a:graphic>
          <a:graphicData uri="http://schemas.openxmlformats.org/presentationml/2006/ole">
            <mc:AlternateContent xmlns:mc="http://schemas.openxmlformats.org/markup-compatibility/2006">
              <mc:Choice xmlns:v="urn:schemas-microsoft-com:vml" Requires="v">
                <p:oleObj name="CS ChemDraw Drawing" r:id="rId14" imgW="5440527" imgH="1264444" progId="ChemDraw.Document.6.0">
                  <p:embed/>
                </p:oleObj>
              </mc:Choice>
              <mc:Fallback>
                <p:oleObj name="CS ChemDraw Drawing" r:id="rId14" imgW="5440527" imgH="1264444" progId="ChemDraw.Document.6.0">
                  <p:embed/>
                  <p:pic>
                    <p:nvPicPr>
                      <p:cNvPr id="68" name="Object 67">
                        <a:extLst>
                          <a:ext uri="{FF2B5EF4-FFF2-40B4-BE49-F238E27FC236}">
                            <a16:creationId xmlns:a16="http://schemas.microsoft.com/office/drawing/2014/main" id="{721D6B84-4766-4606-9360-0B2C1B70C75B}"/>
                          </a:ext>
                        </a:extLst>
                      </p:cNvPr>
                      <p:cNvPicPr/>
                      <p:nvPr/>
                    </p:nvPicPr>
                    <p:blipFill>
                      <a:blip r:embed="rId15"/>
                      <a:stretch>
                        <a:fillRect/>
                      </a:stretch>
                    </p:blipFill>
                    <p:spPr>
                      <a:xfrm>
                        <a:off x="29913263" y="18311813"/>
                        <a:ext cx="13103225" cy="3046412"/>
                      </a:xfrm>
                      <a:prstGeom prst="rect">
                        <a:avLst/>
                      </a:prstGeom>
                    </p:spPr>
                  </p:pic>
                </p:oleObj>
              </mc:Fallback>
            </mc:AlternateContent>
          </a:graphicData>
        </a:graphic>
      </p:graphicFrame>
      <p:sp>
        <p:nvSpPr>
          <p:cNvPr id="69" name="Text Box 7">
            <a:extLst>
              <a:ext uri="{FF2B5EF4-FFF2-40B4-BE49-F238E27FC236}">
                <a16:creationId xmlns:a16="http://schemas.microsoft.com/office/drawing/2014/main" id="{D5E5F91B-9345-4750-A753-70F662FFDFAC}"/>
              </a:ext>
            </a:extLst>
          </p:cNvPr>
          <p:cNvSpPr txBox="1">
            <a:spLocks noChangeArrowheads="1"/>
          </p:cNvSpPr>
          <p:nvPr/>
        </p:nvSpPr>
        <p:spPr bwMode="auto">
          <a:xfrm>
            <a:off x="30632400" y="21406186"/>
            <a:ext cx="12551930" cy="3754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288925">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571500" indent="-571500">
              <a:buFont typeface="Arial" panose="020B0604020202020204" pitchFamily="34" charset="0"/>
              <a:buChar char="•"/>
              <a:defRPr/>
            </a:pPr>
            <a:r>
              <a:rPr lang="en-US" sz="3400" dirty="0">
                <a:solidFill>
                  <a:srgbClr val="000000"/>
                </a:solidFill>
                <a:latin typeface="+mn-lt"/>
              </a:rPr>
              <a:t>We will attempt to isolate the salt </a:t>
            </a:r>
            <a:r>
              <a:rPr lang="en-US" sz="3400" b="1" dirty="0">
                <a:solidFill>
                  <a:srgbClr val="000000"/>
                </a:solidFill>
                <a:latin typeface="+mn-lt"/>
              </a:rPr>
              <a:t>6</a:t>
            </a:r>
            <a:r>
              <a:rPr lang="en-US" sz="3400" dirty="0">
                <a:solidFill>
                  <a:srgbClr val="000000"/>
                </a:solidFill>
                <a:latin typeface="+mn-lt"/>
              </a:rPr>
              <a:t> in the solid form and deprotonate stronger non-nucleophilic base like lithium </a:t>
            </a:r>
            <a:r>
              <a:rPr lang="en-US" sz="3400" dirty="0" err="1">
                <a:solidFill>
                  <a:srgbClr val="000000"/>
                </a:solidFill>
                <a:latin typeface="+mn-lt"/>
              </a:rPr>
              <a:t>diisopropyl</a:t>
            </a:r>
            <a:r>
              <a:rPr lang="en-US" sz="3400" dirty="0">
                <a:solidFill>
                  <a:srgbClr val="000000"/>
                </a:solidFill>
                <a:latin typeface="+mn-lt"/>
              </a:rPr>
              <a:t> amide, LDA</a:t>
            </a:r>
          </a:p>
          <a:p>
            <a:pPr marL="571500" indent="-571500">
              <a:buFont typeface="Arial" panose="020B0604020202020204" pitchFamily="34" charset="0"/>
              <a:buChar char="•"/>
              <a:defRPr/>
            </a:pPr>
            <a:r>
              <a:rPr lang="en-US" sz="3400" dirty="0">
                <a:solidFill>
                  <a:srgbClr val="000000"/>
                </a:solidFill>
                <a:latin typeface="+mn-lt"/>
              </a:rPr>
              <a:t>If the product </a:t>
            </a:r>
            <a:r>
              <a:rPr lang="en-US" sz="3400" b="1" dirty="0">
                <a:solidFill>
                  <a:srgbClr val="000000"/>
                </a:solidFill>
                <a:latin typeface="+mn-lt"/>
              </a:rPr>
              <a:t>7</a:t>
            </a:r>
            <a:r>
              <a:rPr lang="en-US" sz="3400" dirty="0">
                <a:solidFill>
                  <a:srgbClr val="000000"/>
                </a:solidFill>
                <a:latin typeface="+mn-lt"/>
              </a:rPr>
              <a:t> is stable, we will isolate and characterize it. However, if it is unstable, it will be trapped as an adduct, </a:t>
            </a:r>
            <a:r>
              <a:rPr lang="en-US" sz="3400" b="1" dirty="0">
                <a:solidFill>
                  <a:srgbClr val="000000"/>
                </a:solidFill>
                <a:latin typeface="+mn-lt"/>
              </a:rPr>
              <a:t>8</a:t>
            </a:r>
            <a:r>
              <a:rPr lang="en-US" sz="3400" dirty="0">
                <a:solidFill>
                  <a:srgbClr val="000000"/>
                </a:solidFill>
                <a:latin typeface="+mn-lt"/>
              </a:rPr>
              <a:t> by reacting with dienophile like </a:t>
            </a:r>
            <a:r>
              <a:rPr lang="en-US" sz="3400" b="0" i="0" dirty="0">
                <a:solidFill>
                  <a:srgbClr val="202124"/>
                </a:solidFill>
                <a:effectLst/>
                <a:latin typeface="+mn-lt"/>
              </a:rPr>
              <a:t>Dimethyl </a:t>
            </a:r>
            <a:r>
              <a:rPr lang="en-US" sz="3400" b="0" i="0" dirty="0" err="1">
                <a:solidFill>
                  <a:srgbClr val="202124"/>
                </a:solidFill>
                <a:effectLst/>
                <a:latin typeface="+mn-lt"/>
              </a:rPr>
              <a:t>acetylenedicarboxylate</a:t>
            </a:r>
            <a:r>
              <a:rPr lang="en-US" sz="3400" b="0" i="0" dirty="0">
                <a:solidFill>
                  <a:srgbClr val="202124"/>
                </a:solidFill>
                <a:effectLst/>
                <a:latin typeface="+mn-lt"/>
              </a:rPr>
              <a:t> (DMAD).</a:t>
            </a:r>
            <a:endParaRPr lang="en-US" sz="3400" dirty="0">
              <a:solidFill>
                <a:srgbClr val="000000"/>
              </a:solidFill>
              <a:latin typeface="+mn-lt"/>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1889072938"/>
              </p:ext>
            </p:extLst>
          </p:nvPr>
        </p:nvGraphicFramePr>
        <p:xfrm>
          <a:off x="17586174" y="30361483"/>
          <a:ext cx="2616200" cy="2179638"/>
        </p:xfrm>
        <a:graphic>
          <a:graphicData uri="http://schemas.openxmlformats.org/presentationml/2006/ole">
            <mc:AlternateContent xmlns:mc="http://schemas.openxmlformats.org/markup-compatibility/2006">
              <mc:Choice xmlns:v="urn:schemas-microsoft-com:vml" Requires="v">
                <p:oleObj name="CS ChemDraw Drawing" r:id="rId16" imgW="1004100" imgH="836253" progId="ChemDraw.Document.6.0">
                  <p:embed/>
                </p:oleObj>
              </mc:Choice>
              <mc:Fallback>
                <p:oleObj name="CS ChemDraw Drawing" r:id="rId16" imgW="1004100" imgH="836253" progId="ChemDraw.Document.6.0">
                  <p:embed/>
                  <p:pic>
                    <p:nvPicPr>
                      <p:cNvPr id="0" name=""/>
                      <p:cNvPicPr/>
                      <p:nvPr/>
                    </p:nvPicPr>
                    <p:blipFill>
                      <a:blip r:embed="rId17"/>
                      <a:stretch>
                        <a:fillRect/>
                      </a:stretch>
                    </p:blipFill>
                    <p:spPr>
                      <a:xfrm>
                        <a:off x="17586174" y="30361483"/>
                        <a:ext cx="2616200" cy="2179638"/>
                      </a:xfrm>
                      <a:prstGeom prst="rect">
                        <a:avLst/>
                      </a:prstGeom>
                    </p:spPr>
                  </p:pic>
                </p:oleObj>
              </mc:Fallback>
            </mc:AlternateContent>
          </a:graphicData>
        </a:graphic>
      </p:graphicFrame>
    </p:spTree>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Override1.xml><?xml version="1.0" encoding="utf-8"?>
<a:themeOverride xmlns:a="http://schemas.openxmlformats.org/drawingml/2006/main">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otalTime>9121</TotalTime>
  <Words>745</Words>
  <Application>Microsoft Office PowerPoint</Application>
  <PresentationFormat>Custom</PresentationFormat>
  <Paragraphs>34</Paragraphs>
  <Slides>1</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6" baseType="lpstr">
      <vt:lpstr>Arial</vt:lpstr>
      <vt:lpstr>Calibri</vt:lpstr>
      <vt:lpstr>Times New Roman</vt:lpstr>
      <vt:lpstr>Blank Presentation</vt:lpstr>
      <vt:lpstr>CS ChemDraw Drawing</vt:lpstr>
      <vt:lpstr>An approach to generate a π-extended ferrocene and its capture by Diels-Alder cycloaddition Brandon LeBlanc and Uttam Pokharel Department of Chemistry &amp; Physical Sciences, Nicholls State University, Thibodaux, LA 70301</vt:lpstr>
    </vt:vector>
  </TitlesOfParts>
  <Company>University of Kentucky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Acene poster</dc:title>
  <dc:creator>John Selegue</dc:creator>
  <cp:lastModifiedBy>Brandon LeBlanc</cp:lastModifiedBy>
  <cp:revision>425</cp:revision>
  <cp:lastPrinted>2006-11-16T15:13:19Z</cp:lastPrinted>
  <dcterms:created xsi:type="dcterms:W3CDTF">2005-11-28T05:48:56Z</dcterms:created>
  <dcterms:modified xsi:type="dcterms:W3CDTF">2021-03-02T22:48:32Z</dcterms:modified>
</cp:coreProperties>
</file>