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nationalgeographic.com/travel/article/partner-content-indigenous-art-canada" TargetMode="External"/><Relationship Id="rId4" Type="http://schemas.openxmlformats.org/officeDocument/2006/relationships/hyperlink" Target="https://journals.openedition.org/perspective/6004#quotatio" TargetMode="External"/><Relationship Id="rId5" Type="http://schemas.openxmlformats.org/officeDocument/2006/relationships/hyperlink" Target="https://www.thecanadianencyclopedia.ca/en/article/cultural-appropriation-of-indigenous-peoples-in-canada" TargetMode="External"/><Relationship Id="rId6" Type="http://schemas.openxmlformats.org/officeDocument/2006/relationships/image" Target="../media/image1.jp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6404850" y="140150"/>
            <a:ext cx="2663100" cy="491940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2869200" y="140150"/>
            <a:ext cx="3405600" cy="491940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6225" y="136850"/>
            <a:ext cx="2663100" cy="4919400"/>
          </a:xfrm>
          <a:prstGeom prst="rect">
            <a:avLst/>
          </a:prstGeom>
          <a:solidFill>
            <a:schemeClr val="accent5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6489025" y="588625"/>
            <a:ext cx="2494800" cy="26628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3646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6509975" y="238250"/>
            <a:ext cx="2494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lt2"/>
                </a:solidFill>
              </a:rPr>
              <a:t>Conclusions</a:t>
            </a:r>
            <a:endParaRPr b="1" sz="1500" u="sng">
              <a:solidFill>
                <a:schemeClr val="lt2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610450" y="626900"/>
            <a:ext cx="2256600" cy="24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</a:rPr>
              <a:t>Although museums today are more respectful of North American Indigenous cultures and artists, there are still many issues in both the art world and society that need to be addressed. 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</a:rPr>
              <a:t>Contemporary art created by Indigenous artists, especially Native Americans and First Nation people, helps create awareness of the cultural issues the tribes face in the United States and Canada.</a:t>
            </a:r>
            <a:r>
              <a:rPr lang="en" sz="800">
                <a:solidFill>
                  <a:schemeClr val="lt1"/>
                </a:solidFill>
              </a:rPr>
              <a:t> </a:t>
            </a:r>
            <a:endParaRPr sz="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900">
                <a:solidFill>
                  <a:schemeClr val="lt1"/>
                </a:solidFill>
              </a:rPr>
              <a:t>Spirit Transformations</a:t>
            </a:r>
            <a:r>
              <a:rPr lang="en" sz="900">
                <a:solidFill>
                  <a:schemeClr val="lt1"/>
                </a:solidFill>
              </a:rPr>
              <a:t> by Nico Williams from 2017 is a </a:t>
            </a:r>
            <a:r>
              <a:rPr lang="en" sz="900">
                <a:solidFill>
                  <a:schemeClr val="lt1"/>
                </a:solidFill>
              </a:rPr>
              <a:t>sculpture</a:t>
            </a:r>
            <a:r>
              <a:rPr lang="en" sz="900">
                <a:solidFill>
                  <a:schemeClr val="lt1"/>
                </a:solidFill>
              </a:rPr>
              <a:t> that uses motifs from the artist’s culture.  The </a:t>
            </a:r>
            <a:r>
              <a:rPr lang="en" sz="900">
                <a:solidFill>
                  <a:schemeClr val="lt1"/>
                </a:solidFill>
              </a:rPr>
              <a:t>exhibition</a:t>
            </a:r>
            <a:r>
              <a:rPr lang="en" sz="900">
                <a:solidFill>
                  <a:schemeClr val="lt1"/>
                </a:solidFill>
              </a:rPr>
              <a:t> of this work and other work like it allows museums to celebrate indigenous culture rather than appropriate funerary and sacred objects. 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]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 rot="5400000">
            <a:off x="7019275" y="3071450"/>
            <a:ext cx="1454400" cy="25152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3646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6580025" y="3238838"/>
            <a:ext cx="2354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 u="sng">
                <a:solidFill>
                  <a:schemeClr val="lt2"/>
                </a:solidFill>
              </a:rPr>
              <a:t>Citations</a:t>
            </a:r>
            <a:endParaRPr b="1" sz="1500" u="sng">
              <a:solidFill>
                <a:schemeClr val="lt2"/>
              </a:solidFill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548100" y="3601850"/>
            <a:ext cx="2397000" cy="13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Beatty, Liz. “Connecting Cultures: a Journey through Indigenous Art in Canada”. National Geographic Society. National Geographic Partners. Last edited June 14, 2019. </a:t>
            </a:r>
            <a:r>
              <a:rPr lang="en" sz="600" u="sng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https://www.nationalgeographic.com/travel/article/partner-content-indigenous-art-canada</a:t>
            </a:r>
            <a:endParaRPr sz="6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Berlo, Catherine Janet. “The Art of Indigenous Americans and American Art”.Journals Open Edition, University of Rochester.Feb 2015, </a:t>
            </a:r>
            <a:r>
              <a:rPr lang="en" sz="6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https://journals.openedition.org/perspective/6004#quotatio</a:t>
            </a:r>
            <a:endParaRPr sz="6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"Cultural Appropriation of Indigenous Peoples in Canada".  In The Canadian Encyclopedia. Historica Canada. Article published September 07, 2017; Last Edited July 20, 2020. </a:t>
            </a:r>
            <a:r>
              <a:rPr lang="en" sz="600" u="sng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https://www.thecanadianencyclopedia.ca/en/article/cultural-appropriation-of-indigenous-peoples-in-canada</a:t>
            </a:r>
            <a:r>
              <a:rPr lang="en" sz="6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</a:t>
            </a:r>
            <a:endParaRPr sz="600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595900" y="238250"/>
            <a:ext cx="3952200" cy="9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chemeClr val="lt1"/>
                </a:solidFill>
              </a:rPr>
              <a:t>Native American Art and Museums</a:t>
            </a:r>
            <a:endParaRPr b="1" i="1" sz="16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2"/>
                </a:solidFill>
              </a:rPr>
              <a:t>By Brianna Porche</a:t>
            </a:r>
            <a:endParaRPr b="1" sz="1100">
              <a:solidFill>
                <a:schemeClr val="lt2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2"/>
                </a:solidFill>
              </a:rPr>
              <a:t>Art Department, Nicholls State University</a:t>
            </a:r>
            <a:endParaRPr b="1" sz="1100">
              <a:solidFill>
                <a:schemeClr val="lt2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869200" y="1248775"/>
            <a:ext cx="3405600" cy="3828000"/>
          </a:xfrm>
          <a:prstGeom prst="roundRect">
            <a:avLst>
              <a:gd fmla="val 16667" name="adj"/>
            </a:avLst>
          </a:prstGeom>
          <a:solidFill>
            <a:srgbClr val="13646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3254563" y="1179700"/>
            <a:ext cx="2778300" cy="35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3"/>
          <p:cNvSpPr/>
          <p:nvPr/>
        </p:nvSpPr>
        <p:spPr>
          <a:xfrm rot="5400000">
            <a:off x="433625" y="287275"/>
            <a:ext cx="1920000" cy="25227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3646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154300" y="2810025"/>
            <a:ext cx="2522700" cy="1422600"/>
          </a:xfrm>
          <a:prstGeom prst="roundRect">
            <a:avLst>
              <a:gd fmla="val 16667" name="adj"/>
            </a:avLst>
          </a:prstGeom>
          <a:solidFill>
            <a:srgbClr val="13646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132425" y="4596850"/>
            <a:ext cx="2522700" cy="462600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136463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160175" y="245900"/>
            <a:ext cx="249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2"/>
                </a:solidFill>
              </a:rPr>
              <a:t>Introduction</a:t>
            </a:r>
            <a:endParaRPr b="1" u="sng">
              <a:solidFill>
                <a:schemeClr val="lt2"/>
              </a:solidFill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160175" y="2475826"/>
            <a:ext cx="20262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2"/>
                </a:solidFill>
              </a:rPr>
              <a:t>Methods/Content</a:t>
            </a:r>
            <a:endParaRPr b="1" u="sng">
              <a:solidFill>
                <a:schemeClr val="lt2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154025" y="4232550"/>
            <a:ext cx="1856400" cy="2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2"/>
                </a:solidFill>
              </a:rPr>
              <a:t>Acknowledgements</a:t>
            </a:r>
            <a:endParaRPr b="1" u="sng">
              <a:solidFill>
                <a:schemeClr val="lt2"/>
              </a:solidFill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160175" y="588625"/>
            <a:ext cx="2256600" cy="19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</a:rPr>
              <a:t>Museums are institutions where visual arts are meant to be preserved and </a:t>
            </a:r>
            <a:r>
              <a:rPr lang="en" sz="900">
                <a:solidFill>
                  <a:schemeClr val="lt1"/>
                </a:solidFill>
              </a:rPr>
              <a:t>appreciated</a:t>
            </a:r>
            <a:r>
              <a:rPr lang="en" sz="900">
                <a:solidFill>
                  <a:schemeClr val="lt1"/>
                </a:solidFill>
              </a:rPr>
              <a:t>. However, for centuries, museums have subconsciously glorified colonization. North American Indigenous people view museums as a reminder that the culture and society they created have been taken from them.  </a:t>
            </a:r>
            <a:r>
              <a:rPr lang="en" sz="900">
                <a:solidFill>
                  <a:schemeClr val="lt1"/>
                </a:solidFill>
              </a:rPr>
              <a:t>Museums</a:t>
            </a:r>
            <a:r>
              <a:rPr lang="en" sz="900">
                <a:solidFill>
                  <a:schemeClr val="lt1"/>
                </a:solidFill>
              </a:rPr>
              <a:t> can address this problem by featuring work by Indigenous artists that refer to contemporary issues faced by their tribes.  </a:t>
            </a:r>
            <a:endParaRPr sz="900">
              <a:solidFill>
                <a:schemeClr val="lt1"/>
              </a:solidFill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235100" y="2810025"/>
            <a:ext cx="20589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</a:rPr>
              <a:t>This study </a:t>
            </a:r>
            <a:r>
              <a:rPr lang="en" sz="700">
                <a:solidFill>
                  <a:schemeClr val="lt1"/>
                </a:solidFill>
              </a:rPr>
              <a:t>argues </a:t>
            </a:r>
            <a:r>
              <a:rPr lang="en" sz="700">
                <a:solidFill>
                  <a:schemeClr val="lt1"/>
                </a:solidFill>
              </a:rPr>
              <a:t>that museums have tried to preserve objects removed from their </a:t>
            </a:r>
            <a:r>
              <a:rPr lang="en" sz="700">
                <a:solidFill>
                  <a:schemeClr val="lt1"/>
                </a:solidFill>
              </a:rPr>
              <a:t>original</a:t>
            </a:r>
            <a:r>
              <a:rPr lang="en" sz="700">
                <a:solidFill>
                  <a:schemeClr val="lt1"/>
                </a:solidFill>
              </a:rPr>
              <a:t> context. This includes burial goods and </a:t>
            </a:r>
            <a:r>
              <a:rPr lang="en" sz="700">
                <a:solidFill>
                  <a:schemeClr val="lt1"/>
                </a:solidFill>
              </a:rPr>
              <a:t>ritual</a:t>
            </a:r>
            <a:r>
              <a:rPr lang="en" sz="700">
                <a:solidFill>
                  <a:schemeClr val="lt1"/>
                </a:solidFill>
              </a:rPr>
              <a:t> objects. </a:t>
            </a:r>
            <a:endParaRPr sz="7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</a:rPr>
              <a:t>The conclusions are informed by exhibitions organized by the Museum of Modern Art assessed in Catherine Berlo’s article. In comparison to MoMA, the Denver Art Museum has more anthropological exhibitions.</a:t>
            </a:r>
            <a:endParaRPr sz="7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</a:rPr>
              <a:t>It is important to note that First Nation Indigenous people are protesting and asking to reclaim stolen culture.</a:t>
            </a:r>
            <a:endParaRPr sz="7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</a:rPr>
              <a:t>     </a:t>
            </a:r>
            <a:endParaRPr sz="1000">
              <a:solidFill>
                <a:schemeClr val="lt1"/>
              </a:solidFill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36250" y="4647275"/>
            <a:ext cx="2256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</a:rPr>
              <a:t>Dr. Deborah Cibelli, instructor of Independent Study.</a:t>
            </a:r>
            <a:endParaRPr sz="700">
              <a:solidFill>
                <a:schemeClr val="lt1"/>
              </a:solidFill>
            </a:endParaRPr>
          </a:p>
        </p:txBody>
      </p:sp>
      <p:pic>
        <p:nvPicPr>
          <p:cNvPr id="75" name="Google Shape;7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00725" y="1331425"/>
            <a:ext cx="1715025" cy="171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44400" y="3305403"/>
            <a:ext cx="2256599" cy="162522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3"/>
          <p:cNvSpPr txBox="1"/>
          <p:nvPr/>
        </p:nvSpPr>
        <p:spPr>
          <a:xfrm>
            <a:off x="2845313" y="1646725"/>
            <a:ext cx="1349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FFE599"/>
                </a:solidFill>
              </a:rPr>
              <a:t>Spirit Transformations, 2017</a:t>
            </a:r>
            <a:endParaRPr i="1" sz="1100">
              <a:solidFill>
                <a:srgbClr val="FFE599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E599"/>
                </a:solidFill>
              </a:rPr>
              <a:t> by Nico Williams</a:t>
            </a:r>
            <a:endParaRPr sz="1100">
              <a:solidFill>
                <a:srgbClr val="FFE599"/>
              </a:solidFill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5367725" y="3687063"/>
            <a:ext cx="78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E599"/>
                </a:solidFill>
              </a:rPr>
              <a:t>Denver Art Museum, 1949</a:t>
            </a:r>
            <a:endParaRPr sz="1100">
              <a:solidFill>
                <a:srgbClr val="FFE59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