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6" d="100"/>
          <a:sy n="16" d="100"/>
        </p:scale>
        <p:origin x="956"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29BB77-C885-4F87-B227-1CF66DD8A160}" type="datetimeFigureOut">
              <a:rPr lang="en-US" smtClean="0"/>
              <a:t>3/26/2022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339687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29BB77-C885-4F87-B227-1CF66DD8A160}" type="datetimeFigureOut">
              <a:rPr lang="en-US" smtClean="0"/>
              <a:t>3/26/2022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2521240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29BB77-C885-4F87-B227-1CF66DD8A160}" type="datetimeFigureOut">
              <a:rPr lang="en-US" smtClean="0"/>
              <a:t>3/26/2022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3784185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29BB77-C885-4F87-B227-1CF66DD8A160}" type="datetimeFigureOut">
              <a:rPr lang="en-US" smtClean="0"/>
              <a:t>3/26/2022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3638267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29BB77-C885-4F87-B227-1CF66DD8A160}" type="datetimeFigureOut">
              <a:rPr lang="en-US" smtClean="0"/>
              <a:t>3/26/2022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3784678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29BB77-C885-4F87-B227-1CF66DD8A160}" type="datetimeFigureOut">
              <a:rPr lang="en-US" smtClean="0"/>
              <a:t>3/26/2022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2382566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9BB77-C885-4F87-B227-1CF66DD8A160}" type="datetimeFigureOut">
              <a:rPr lang="en-US" smtClean="0"/>
              <a:t>3/26/2022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3212454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529BB77-C885-4F87-B227-1CF66DD8A160}" type="datetimeFigureOut">
              <a:rPr lang="en-US" smtClean="0"/>
              <a:t>3/26/2022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183652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7529BB77-C885-4F87-B227-1CF66DD8A160}" type="datetimeFigureOut">
              <a:rPr lang="en-US" smtClean="0"/>
              <a:t>3/26/2022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119791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29BB77-C885-4F87-B227-1CF66DD8A160}" type="datetimeFigureOut">
              <a:rPr lang="en-US" smtClean="0"/>
              <a:t>3/26/2022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222256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29BB77-C885-4F87-B227-1CF66DD8A160}" type="datetimeFigureOut">
              <a:rPr lang="en-US" smtClean="0"/>
              <a:t>3/26/2022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18FDC-9174-47D5-A79B-9450706837F6}" type="slidenum">
              <a:rPr lang="en-US" smtClean="0"/>
              <a:t>‹#›</a:t>
            </a:fld>
            <a:endParaRPr lang="en-US"/>
          </a:p>
        </p:txBody>
      </p:sp>
    </p:spTree>
    <p:extLst>
      <p:ext uri="{BB962C8B-B14F-4D97-AF65-F5344CB8AC3E}">
        <p14:creationId xmlns:p14="http://schemas.microsoft.com/office/powerpoint/2010/main" val="767523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7529BB77-C885-4F87-B227-1CF66DD8A160}" type="datetimeFigureOut">
              <a:rPr lang="en-US" smtClean="0"/>
              <a:t>3/26/2022</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0BD18FDC-9174-47D5-A79B-9450706837F6}" type="slidenum">
              <a:rPr lang="en-US" smtClean="0"/>
              <a:t>‹#›</a:t>
            </a:fld>
            <a:endParaRPr lang="en-US"/>
          </a:p>
        </p:txBody>
      </p:sp>
    </p:spTree>
    <p:extLst>
      <p:ext uri="{BB962C8B-B14F-4D97-AF65-F5344CB8AC3E}">
        <p14:creationId xmlns:p14="http://schemas.microsoft.com/office/powerpoint/2010/main" val="22257349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dx.doi.org/10.1037/pspp000023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7A206-2EC9-4F31-BD08-2E0869F45C08}"/>
              </a:ext>
            </a:extLst>
          </p:cNvPr>
          <p:cNvSpPr>
            <a:spLocks noGrp="1"/>
          </p:cNvSpPr>
          <p:nvPr>
            <p:ph type="title"/>
          </p:nvPr>
        </p:nvSpPr>
        <p:spPr>
          <a:xfrm>
            <a:off x="-8472115" y="16459200"/>
            <a:ext cx="5927698" cy="1073426"/>
          </a:xfrm>
        </p:spPr>
        <p:txBody>
          <a:bodyPr>
            <a:normAutofit fontScale="90000"/>
          </a:bodyPr>
          <a:lstStyle/>
          <a:p>
            <a:pPr algn="ctr" rtl="0">
              <a:spcBef>
                <a:spcPts val="1200"/>
              </a:spcBef>
              <a:spcAft>
                <a:spcPts val="0"/>
              </a:spcAft>
            </a:pPr>
            <a:br>
              <a:rPr lang="en-US" sz="271400" b="0" dirty="0">
                <a:effectLst/>
              </a:rPr>
            </a:br>
            <a:br>
              <a:rPr lang="en-US" dirty="0"/>
            </a:br>
            <a:endParaRPr lang="en-US" dirty="0"/>
          </a:p>
        </p:txBody>
      </p:sp>
      <p:sp>
        <p:nvSpPr>
          <p:cNvPr id="3" name="Content Placeholder 2">
            <a:extLst>
              <a:ext uri="{FF2B5EF4-FFF2-40B4-BE49-F238E27FC236}">
                <a16:creationId xmlns:a16="http://schemas.microsoft.com/office/drawing/2014/main" id="{FAA69AB3-F4EE-48EE-AA1C-A8429807A40A}"/>
              </a:ext>
            </a:extLst>
          </p:cNvPr>
          <p:cNvSpPr>
            <a:spLocks noGrp="1"/>
          </p:cNvSpPr>
          <p:nvPr>
            <p:ph idx="1"/>
          </p:nvPr>
        </p:nvSpPr>
        <p:spPr>
          <a:xfrm>
            <a:off x="0" y="0"/>
            <a:ext cx="43891200" cy="3959086"/>
          </a:xfrm>
          <a:solidFill>
            <a:schemeClr val="accent6">
              <a:lumMod val="60000"/>
              <a:lumOff val="40000"/>
            </a:schemeClr>
          </a:solidFill>
          <a:ln w="57150">
            <a:noFill/>
          </a:ln>
          <a:effectLst>
            <a:outerShdw blurRad="50800" dist="38100" dir="2700000" algn="tl" rotWithShape="0">
              <a:prstClr val="black">
                <a:alpha val="40000"/>
              </a:prstClr>
            </a:outerShdw>
          </a:effectLst>
        </p:spPr>
        <p:txBody>
          <a:bodyPr>
            <a:normAutofit fontScale="92500" lnSpcReduction="10000"/>
          </a:bodyPr>
          <a:lstStyle/>
          <a:p>
            <a:pPr marL="0" indent="0" algn="ctr">
              <a:buNone/>
            </a:pPr>
            <a:endParaRPr lang="en-US" sz="7200" b="1" i="0" u="none" strike="noStrike" dirty="0">
              <a:effectLst/>
              <a:latin typeface="Times New Roman" panose="02020603050405020304" pitchFamily="18" charset="0"/>
            </a:endParaRPr>
          </a:p>
          <a:p>
            <a:pPr marL="0" indent="0" algn="ctr">
              <a:buNone/>
            </a:pPr>
            <a:r>
              <a:rPr lang="en-US" sz="7200" b="1" i="0" u="none" strike="noStrike" dirty="0">
                <a:effectLst/>
                <a:latin typeface="Times New Roman" panose="02020603050405020304" pitchFamily="18" charset="0"/>
              </a:rPr>
              <a:t>Post-Disaster Perceptions of Corporate Social Responsibility and Their Impact on Employee Trust and Identification</a:t>
            </a:r>
          </a:p>
          <a:p>
            <a:pPr marL="0" indent="0" algn="ctr">
              <a:buNone/>
            </a:pPr>
            <a:r>
              <a:rPr lang="en-US" sz="6600" b="1" dirty="0">
                <a:latin typeface="Times New Roman" panose="02020603050405020304" pitchFamily="18" charset="0"/>
              </a:rPr>
              <a:t>Caleigh Adams</a:t>
            </a:r>
            <a:endParaRPr lang="en-US" sz="8000" b="1" dirty="0"/>
          </a:p>
        </p:txBody>
      </p:sp>
      <p:sp>
        <p:nvSpPr>
          <p:cNvPr id="5" name="TextBox 4">
            <a:extLst>
              <a:ext uri="{FF2B5EF4-FFF2-40B4-BE49-F238E27FC236}">
                <a16:creationId xmlns:a16="http://schemas.microsoft.com/office/drawing/2014/main" id="{D8C4E73A-22C9-4EFF-AA64-66B185ABA848}"/>
              </a:ext>
            </a:extLst>
          </p:cNvPr>
          <p:cNvSpPr txBox="1"/>
          <p:nvPr/>
        </p:nvSpPr>
        <p:spPr>
          <a:xfrm>
            <a:off x="471584" y="4552963"/>
            <a:ext cx="14289441" cy="12095619"/>
          </a:xfrm>
          <a:prstGeom prst="rect">
            <a:avLst/>
          </a:prstGeom>
          <a:noFill/>
        </p:spPr>
        <p:txBody>
          <a:bodyPr wrap="square" rtlCol="0">
            <a:spAutoFit/>
          </a:bodyPr>
          <a:lstStyle/>
          <a:p>
            <a:pPr algn="ctr"/>
            <a:endParaRPr lang="en-US" sz="3600" b="1" dirty="0"/>
          </a:p>
          <a:p>
            <a:r>
              <a:rPr lang="en-US" sz="3600" dirty="0"/>
              <a:t>Corporate social responsibility (CSR) can be defined as “corporate behaviors that aim to affect stakeholders positively and that go beyond its economic interest,” (</a:t>
            </a:r>
            <a:r>
              <a:rPr lang="en-US" sz="3600" dirty="0" err="1"/>
              <a:t>Turker</a:t>
            </a:r>
            <a:r>
              <a:rPr lang="en-US" sz="3600" dirty="0"/>
              <a:t>, 2009). Corporate social responsibility has been recognized for contributing to several positive organizational outcomes. For example, companies that implement CSR efforts can benefit from higher levels of employee organizational trust and organizational identification. The purpose of this study was to examine the relationship between these variables in a post-disaster context after Hurricane Ida. Four hypotheses were tested. </a:t>
            </a:r>
          </a:p>
          <a:p>
            <a:r>
              <a:rPr lang="en-US" sz="3600" dirty="0"/>
              <a:t>Hypothesis 1: There will be a positive relationship between CSR to employees and organizational trust.</a:t>
            </a:r>
          </a:p>
          <a:p>
            <a:r>
              <a:rPr lang="en-US" sz="3600" dirty="0"/>
              <a:t>Hypothesis 2: There will be a positive relationship between CSR to employees and organizational identification.</a:t>
            </a:r>
          </a:p>
          <a:p>
            <a:r>
              <a:rPr lang="en-US" sz="3600" dirty="0"/>
              <a:t>Hypothesis 3: There will be a positive relationship between CSR to </a:t>
            </a:r>
            <a:r>
              <a:rPr kumimoji="0" lang="en-US" sz="3600" b="0" i="0" u="none" strike="noStrike" kern="1200" cap="none" spc="0" normalizeH="0" baseline="0" noProof="0" dirty="0">
                <a:ln>
                  <a:noFill/>
                </a:ln>
                <a:solidFill>
                  <a:prstClr val="black"/>
                </a:solidFill>
                <a:effectLst/>
                <a:uLnTx/>
                <a:uFillTx/>
                <a:latin typeface="+mn-lt"/>
                <a:ea typeface="+mn-ea"/>
                <a:cs typeface="+mn-cs"/>
              </a:rPr>
              <a:t>society/community </a:t>
            </a:r>
            <a:r>
              <a:rPr lang="en-US" sz="3600" dirty="0"/>
              <a:t>and organizational trust. </a:t>
            </a:r>
          </a:p>
          <a:p>
            <a:r>
              <a:rPr lang="en-US" sz="3600" dirty="0"/>
              <a:t>Hypothesis 4: There will be a positive relationship between CSR to </a:t>
            </a:r>
            <a:r>
              <a:rPr kumimoji="0" lang="en-US" sz="3600" b="0" i="0" u="none" strike="noStrike" kern="1200" cap="none" spc="0" normalizeH="0" baseline="0" noProof="0" dirty="0">
                <a:ln>
                  <a:noFill/>
                </a:ln>
                <a:solidFill>
                  <a:prstClr val="black"/>
                </a:solidFill>
                <a:effectLst/>
                <a:uLnTx/>
                <a:uFillTx/>
                <a:latin typeface="+mn-lt"/>
                <a:ea typeface="+mn-ea"/>
                <a:cs typeface="+mn-cs"/>
              </a:rPr>
              <a:t>society/community </a:t>
            </a:r>
            <a:r>
              <a:rPr lang="en-US" sz="3600" dirty="0"/>
              <a:t>and organizational identification.</a:t>
            </a:r>
          </a:p>
          <a:p>
            <a:endParaRPr lang="en-US" sz="6600" dirty="0"/>
          </a:p>
          <a:p>
            <a:endParaRPr lang="en-US" sz="6600" dirty="0"/>
          </a:p>
        </p:txBody>
      </p:sp>
      <p:sp>
        <p:nvSpPr>
          <p:cNvPr id="6" name="TextBox 5">
            <a:extLst>
              <a:ext uri="{FF2B5EF4-FFF2-40B4-BE49-F238E27FC236}">
                <a16:creationId xmlns:a16="http://schemas.microsoft.com/office/drawing/2014/main" id="{AD74E203-5B65-4F0F-813F-8451FBB9FC38}"/>
              </a:ext>
            </a:extLst>
          </p:cNvPr>
          <p:cNvSpPr txBox="1">
            <a:spLocks noGrp="1" noRot="1" noMove="1" noResize="1" noEditPoints="1" noAdjustHandles="1" noChangeArrowheads="1" noChangeShapeType="1"/>
          </p:cNvSpPr>
          <p:nvPr/>
        </p:nvSpPr>
        <p:spPr>
          <a:xfrm>
            <a:off x="374095" y="14556198"/>
            <a:ext cx="14386934" cy="1754326"/>
          </a:xfrm>
          <a:prstGeom prst="rect">
            <a:avLst/>
          </a:prstGeom>
          <a:noFill/>
        </p:spPr>
        <p:txBody>
          <a:bodyPr wrap="square" rtlCol="0">
            <a:spAutoFit/>
          </a:bodyPr>
          <a:lstStyle/>
          <a:p>
            <a:pPr algn="ctr"/>
            <a:endParaRPr lang="en-US" sz="3600" b="1" dirty="0"/>
          </a:p>
          <a:p>
            <a:pPr algn="ctr"/>
            <a:endParaRPr lang="en-US" sz="3600" b="1" dirty="0"/>
          </a:p>
          <a:p>
            <a:endParaRPr lang="en-US" sz="3600" dirty="0"/>
          </a:p>
        </p:txBody>
      </p:sp>
      <p:sp>
        <p:nvSpPr>
          <p:cNvPr id="4" name="TextBox 3">
            <a:extLst>
              <a:ext uri="{FF2B5EF4-FFF2-40B4-BE49-F238E27FC236}">
                <a16:creationId xmlns:a16="http://schemas.microsoft.com/office/drawing/2014/main" id="{5469D219-A50F-4B24-AC99-04B58F1130F5}"/>
              </a:ext>
            </a:extLst>
          </p:cNvPr>
          <p:cNvSpPr txBox="1"/>
          <p:nvPr/>
        </p:nvSpPr>
        <p:spPr>
          <a:xfrm>
            <a:off x="15318841" y="4337023"/>
            <a:ext cx="15130771" cy="6432530"/>
          </a:xfrm>
          <a:prstGeom prst="rect">
            <a:avLst/>
          </a:prstGeom>
          <a:noFill/>
        </p:spPr>
        <p:txBody>
          <a:bodyPr wrap="square" rtlCol="0">
            <a:spAutoFit/>
          </a:bodyPr>
          <a:lstStyle/>
          <a:p>
            <a:r>
              <a:rPr lang="en-US" sz="3600" b="1" dirty="0"/>
              <a:t>Sample:</a:t>
            </a:r>
          </a:p>
          <a:p>
            <a:r>
              <a:rPr lang="en-US" sz="3600" dirty="0"/>
              <a:t>The sample for this survey consisted of 77 observations. The majority of the participants were female and represented 65% of the sample, followed by males representing 32%. The mean age of this sample was 38.42 with a standard deviation of 13.65. The majority of the participants were classified as White or Caucasian and represented 89% of the sample. Eleven different industries were represented. Twenty-three percent of the participants work in industries that were not listed as an option in the survey, 19% work in education, and 17% work in health services.</a:t>
            </a:r>
          </a:p>
          <a:p>
            <a:endParaRPr lang="en-US" sz="4400" dirty="0"/>
          </a:p>
          <a:p>
            <a:endParaRPr lang="en-US" sz="4400" dirty="0"/>
          </a:p>
        </p:txBody>
      </p:sp>
      <p:sp>
        <p:nvSpPr>
          <p:cNvPr id="7" name="TextBox 6">
            <a:extLst>
              <a:ext uri="{FF2B5EF4-FFF2-40B4-BE49-F238E27FC236}">
                <a16:creationId xmlns:a16="http://schemas.microsoft.com/office/drawing/2014/main" id="{457F92EB-BA7C-4E4B-B1A9-0D70E4FDFB6C}"/>
              </a:ext>
            </a:extLst>
          </p:cNvPr>
          <p:cNvSpPr txBox="1"/>
          <p:nvPr/>
        </p:nvSpPr>
        <p:spPr>
          <a:xfrm>
            <a:off x="374095" y="4337023"/>
            <a:ext cx="14386934" cy="769441"/>
          </a:xfrm>
          <a:prstGeom prst="rect">
            <a:avLst/>
          </a:prstGeom>
          <a:solidFill>
            <a:schemeClr val="accent6">
              <a:lumMod val="40000"/>
              <a:lumOff val="60000"/>
            </a:schemeClr>
          </a:solidFill>
        </p:spPr>
        <p:txBody>
          <a:bodyPr wrap="square" rtlCol="0">
            <a:spAutoFit/>
          </a:bodyPr>
          <a:lstStyle/>
          <a:p>
            <a:pPr algn="ctr"/>
            <a:r>
              <a:rPr lang="en-US" sz="4400" b="1" dirty="0"/>
              <a:t>Introduction</a:t>
            </a:r>
          </a:p>
        </p:txBody>
      </p:sp>
      <p:sp>
        <p:nvSpPr>
          <p:cNvPr id="8" name="TextBox 7">
            <a:extLst>
              <a:ext uri="{FF2B5EF4-FFF2-40B4-BE49-F238E27FC236}">
                <a16:creationId xmlns:a16="http://schemas.microsoft.com/office/drawing/2014/main" id="{53EAFF45-0FCA-4C9D-BBFF-01B765FB2AED}"/>
              </a:ext>
            </a:extLst>
          </p:cNvPr>
          <p:cNvSpPr txBox="1"/>
          <p:nvPr/>
        </p:nvSpPr>
        <p:spPr>
          <a:xfrm>
            <a:off x="374094" y="14597014"/>
            <a:ext cx="14386934" cy="769441"/>
          </a:xfrm>
          <a:prstGeom prst="rect">
            <a:avLst/>
          </a:prstGeom>
          <a:solidFill>
            <a:schemeClr val="accent6">
              <a:lumMod val="40000"/>
              <a:lumOff val="60000"/>
            </a:schemeClr>
          </a:solidFill>
        </p:spPr>
        <p:txBody>
          <a:bodyPr wrap="square" rtlCol="0">
            <a:spAutoFit/>
          </a:bodyPr>
          <a:lstStyle/>
          <a:p>
            <a:pPr algn="ctr"/>
            <a:r>
              <a:rPr lang="en-US" sz="4400" b="1" dirty="0"/>
              <a:t>Methods</a:t>
            </a:r>
            <a:endParaRPr lang="en-US" b="1" dirty="0"/>
          </a:p>
        </p:txBody>
      </p:sp>
      <p:sp>
        <p:nvSpPr>
          <p:cNvPr id="9" name="TextBox 8">
            <a:extLst>
              <a:ext uri="{FF2B5EF4-FFF2-40B4-BE49-F238E27FC236}">
                <a16:creationId xmlns:a16="http://schemas.microsoft.com/office/drawing/2014/main" id="{AC65C9E3-CEDE-4FD1-BEF2-5F4020660E42}"/>
              </a:ext>
            </a:extLst>
          </p:cNvPr>
          <p:cNvSpPr txBox="1"/>
          <p:nvPr/>
        </p:nvSpPr>
        <p:spPr>
          <a:xfrm>
            <a:off x="15368209" y="9681206"/>
            <a:ext cx="15130772" cy="769441"/>
          </a:xfrm>
          <a:prstGeom prst="rect">
            <a:avLst/>
          </a:prstGeom>
          <a:solidFill>
            <a:schemeClr val="accent6">
              <a:lumMod val="40000"/>
              <a:lumOff val="60000"/>
            </a:schemeClr>
          </a:solidFill>
        </p:spPr>
        <p:txBody>
          <a:bodyPr wrap="square" rtlCol="0">
            <a:spAutoFit/>
          </a:bodyPr>
          <a:lstStyle/>
          <a:p>
            <a:pPr algn="ctr"/>
            <a:r>
              <a:rPr lang="en-US" sz="4400" b="1" dirty="0">
                <a:solidFill>
                  <a:sysClr val="windowText" lastClr="000000"/>
                </a:solidFill>
              </a:rPr>
              <a:t>Results</a:t>
            </a:r>
          </a:p>
        </p:txBody>
      </p:sp>
      <p:sp>
        <p:nvSpPr>
          <p:cNvPr id="10" name="TextBox 9">
            <a:extLst>
              <a:ext uri="{FF2B5EF4-FFF2-40B4-BE49-F238E27FC236}">
                <a16:creationId xmlns:a16="http://schemas.microsoft.com/office/drawing/2014/main" id="{3A6475F9-9C32-42D8-AA7E-93A1946EDB82}"/>
              </a:ext>
            </a:extLst>
          </p:cNvPr>
          <p:cNvSpPr txBox="1"/>
          <p:nvPr/>
        </p:nvSpPr>
        <p:spPr>
          <a:xfrm>
            <a:off x="31024320" y="13229416"/>
            <a:ext cx="12395295" cy="769441"/>
          </a:xfrm>
          <a:prstGeom prst="rect">
            <a:avLst/>
          </a:prstGeom>
          <a:solidFill>
            <a:schemeClr val="accent6">
              <a:lumMod val="40000"/>
              <a:lumOff val="60000"/>
            </a:schemeClr>
          </a:solidFill>
        </p:spPr>
        <p:txBody>
          <a:bodyPr wrap="square" rtlCol="0">
            <a:spAutoFit/>
          </a:bodyPr>
          <a:lstStyle/>
          <a:p>
            <a:pPr algn="ctr"/>
            <a:r>
              <a:rPr lang="en-US" sz="4400" b="1" dirty="0"/>
              <a:t>Discussion</a:t>
            </a:r>
          </a:p>
        </p:txBody>
      </p:sp>
      <p:sp>
        <p:nvSpPr>
          <p:cNvPr id="11" name="TextBox 10">
            <a:extLst>
              <a:ext uri="{FF2B5EF4-FFF2-40B4-BE49-F238E27FC236}">
                <a16:creationId xmlns:a16="http://schemas.microsoft.com/office/drawing/2014/main" id="{848C23D2-5183-4764-81CE-58F98CB95C41}"/>
              </a:ext>
            </a:extLst>
          </p:cNvPr>
          <p:cNvSpPr txBox="1"/>
          <p:nvPr/>
        </p:nvSpPr>
        <p:spPr>
          <a:xfrm>
            <a:off x="31024321" y="24808069"/>
            <a:ext cx="12492785" cy="769441"/>
          </a:xfrm>
          <a:prstGeom prst="rect">
            <a:avLst/>
          </a:prstGeom>
          <a:solidFill>
            <a:schemeClr val="accent6">
              <a:lumMod val="40000"/>
              <a:lumOff val="60000"/>
            </a:schemeClr>
          </a:solidFill>
        </p:spPr>
        <p:txBody>
          <a:bodyPr wrap="square" rtlCol="0">
            <a:spAutoFit/>
          </a:bodyPr>
          <a:lstStyle/>
          <a:p>
            <a:pPr algn="ctr"/>
            <a:r>
              <a:rPr lang="en-US" sz="4400" b="1" dirty="0"/>
              <a:t>References</a:t>
            </a:r>
          </a:p>
        </p:txBody>
      </p:sp>
      <p:sp>
        <p:nvSpPr>
          <p:cNvPr id="12" name="TextBox 11">
            <a:extLst>
              <a:ext uri="{FF2B5EF4-FFF2-40B4-BE49-F238E27FC236}">
                <a16:creationId xmlns:a16="http://schemas.microsoft.com/office/drawing/2014/main" id="{01D1800E-BE44-4A79-8299-49A4B0D0F13C}"/>
              </a:ext>
            </a:extLst>
          </p:cNvPr>
          <p:cNvSpPr txBox="1"/>
          <p:nvPr/>
        </p:nvSpPr>
        <p:spPr>
          <a:xfrm>
            <a:off x="31029966" y="25657496"/>
            <a:ext cx="12861234" cy="8771632"/>
          </a:xfrm>
          <a:prstGeom prst="rect">
            <a:avLst/>
          </a:prstGeom>
          <a:noFill/>
        </p:spPr>
        <p:txBody>
          <a:bodyPr wrap="square" rtlCol="0">
            <a:spAutoFit/>
          </a:bodyPr>
          <a:lstStyle/>
          <a:p>
            <a:pPr marL="457200" marR="0" indent="-457200">
              <a:spcBef>
                <a:spcPts val="0"/>
              </a:spcBef>
              <a:spcAft>
                <a:spcPts val="0"/>
              </a:spcAft>
            </a:pPr>
            <a:r>
              <a:rPr lang="en-US" sz="3200" dirty="0">
                <a:effectLst/>
                <a:ea typeface="Calibri" panose="020F0502020204030204" pitchFamily="34" charset="0"/>
              </a:rPr>
              <a:t>Johnson, W. L., Johnson, A. M., &amp; Heimberg, F. (1999). A primary - and second - order component analysis of the organizational identification questionnaire. </a:t>
            </a:r>
            <a:r>
              <a:rPr lang="en-US" sz="3200" i="1" dirty="0">
                <a:effectLst/>
                <a:ea typeface="Calibri" panose="020F0502020204030204" pitchFamily="34" charset="0"/>
              </a:rPr>
              <a:t>Educational and Psychological Measurement, 59</a:t>
            </a:r>
            <a:r>
              <a:rPr lang="en-US" sz="3200" dirty="0">
                <a:effectLst/>
                <a:ea typeface="Calibri" panose="020F0502020204030204" pitchFamily="34" charset="0"/>
              </a:rPr>
              <a:t>(1), 159-170.</a:t>
            </a:r>
            <a:endParaRPr lang="en-US" sz="3200" dirty="0">
              <a:ea typeface="Calibri" panose="020F0502020204030204" pitchFamily="34" charset="0"/>
            </a:endParaRPr>
          </a:p>
          <a:p>
            <a:pPr marL="457200" marR="0" indent="-457200">
              <a:spcBef>
                <a:spcPts val="0"/>
              </a:spcBef>
              <a:spcAft>
                <a:spcPts val="0"/>
              </a:spcAft>
            </a:pPr>
            <a:r>
              <a:rPr lang="en-US" sz="3200" dirty="0" err="1">
                <a:effectLst/>
                <a:ea typeface="Calibri" panose="020F0502020204030204" pitchFamily="34" charset="0"/>
              </a:rPr>
              <a:t>Nyhan</a:t>
            </a:r>
            <a:r>
              <a:rPr lang="en-US" sz="3200" dirty="0">
                <a:effectLst/>
                <a:ea typeface="Calibri" panose="020F0502020204030204" pitchFamily="34" charset="0"/>
              </a:rPr>
              <a:t>, R. C., &amp; Marlowe, JR. H. A. (1997). Development and psychometric properties of the organizational trust inventory. </a:t>
            </a:r>
            <a:r>
              <a:rPr lang="en-US" sz="3200" i="1" dirty="0">
                <a:effectLst/>
                <a:ea typeface="Calibri" panose="020F0502020204030204" pitchFamily="34" charset="0"/>
              </a:rPr>
              <a:t>Evaluation Review, 21</a:t>
            </a:r>
            <a:r>
              <a:rPr lang="en-US" sz="3200" dirty="0">
                <a:effectLst/>
                <a:ea typeface="Calibri" panose="020F0502020204030204" pitchFamily="34" charset="0"/>
              </a:rPr>
              <a:t>(5), 614-635.</a:t>
            </a:r>
            <a:endParaRPr lang="en-US" sz="3200" dirty="0">
              <a:ea typeface="Calibri" panose="020F0502020204030204" pitchFamily="34" charset="0"/>
            </a:endParaRPr>
          </a:p>
          <a:p>
            <a:pPr marL="457200" indent="-457200"/>
            <a:r>
              <a:rPr lang="en-US" sz="3200" dirty="0" err="1"/>
              <a:t>Oltmanns</a:t>
            </a:r>
            <a:r>
              <a:rPr lang="en-US" sz="3200" dirty="0"/>
              <a:t>, J. R., Jackson, J. J., &amp; </a:t>
            </a:r>
            <a:r>
              <a:rPr lang="en-US" sz="3200" dirty="0" err="1"/>
              <a:t>Oltmanns</a:t>
            </a:r>
            <a:r>
              <a:rPr lang="en-US" sz="3200" dirty="0"/>
              <a:t>, T. F. (2020). Personality change: Longitudinal self-other agreement and convergence with retrospective-reports. Journal of Personality and Social Psychology: Personality Processes and Individual Differences, 118(5), 1065–1079.</a:t>
            </a:r>
            <a:r>
              <a:rPr lang="en-US" sz="3200" dirty="0">
                <a:hlinkClick r:id="rId2">
                  <a:extLst>
                    <a:ext uri="{A12FA001-AC4F-418D-AE19-62706E023703}">
                      <ahyp:hlinkClr xmlns:ahyp="http://schemas.microsoft.com/office/drawing/2018/hyperlinkcolor" val="tx"/>
                    </a:ext>
                  </a:extLst>
                </a:hlinkClick>
              </a:rPr>
              <a:t> http://dx.doi.org/10.1037/pspp0000238</a:t>
            </a:r>
            <a:endParaRPr lang="en-US" sz="3200" u="sng" dirty="0">
              <a:solidFill>
                <a:srgbClr val="0000FF"/>
              </a:solidFill>
              <a:ea typeface="Calibri" panose="020F0502020204030204" pitchFamily="34" charset="0"/>
            </a:endParaRPr>
          </a:p>
          <a:p>
            <a:pPr marL="457200" marR="0" indent="-457200">
              <a:spcBef>
                <a:spcPts val="0"/>
              </a:spcBef>
              <a:spcAft>
                <a:spcPts val="0"/>
              </a:spcAft>
            </a:pPr>
            <a:r>
              <a:rPr lang="en-US" sz="3200" dirty="0" err="1">
                <a:effectLst/>
                <a:ea typeface="Calibri" panose="020F0502020204030204" pitchFamily="34" charset="0"/>
              </a:rPr>
              <a:t>Turker</a:t>
            </a:r>
            <a:r>
              <a:rPr lang="en-US" sz="3200" dirty="0">
                <a:effectLst/>
                <a:ea typeface="Calibri" panose="020F0502020204030204" pitchFamily="34" charset="0"/>
              </a:rPr>
              <a:t>, D. (2009). Measuring corporate social responsibility: A scale development study. </a:t>
            </a:r>
            <a:r>
              <a:rPr lang="en-US" sz="3200" i="1" dirty="0">
                <a:effectLst/>
                <a:ea typeface="Calibri" panose="020F0502020204030204" pitchFamily="34" charset="0"/>
              </a:rPr>
              <a:t>Journal of Business Ethics, 85</a:t>
            </a:r>
            <a:r>
              <a:rPr lang="en-US" sz="3200" dirty="0">
                <a:effectLst/>
                <a:ea typeface="Calibri" panose="020F0502020204030204" pitchFamily="34" charset="0"/>
              </a:rPr>
              <a:t>(4), 411-427.</a:t>
            </a:r>
          </a:p>
          <a:p>
            <a:endParaRPr lang="en-US" sz="3600" u="sng" dirty="0">
              <a:solidFill>
                <a:srgbClr val="0000FF"/>
              </a:solidFill>
              <a:effectLst/>
              <a:ea typeface="Calibri" panose="020F0502020204030204" pitchFamily="34" charset="0"/>
            </a:endParaRPr>
          </a:p>
          <a:p>
            <a:endParaRPr lang="en-US" sz="3600" dirty="0">
              <a:effectLst/>
              <a:latin typeface="Times New Roman" panose="02020603050405020304" pitchFamily="18" charset="0"/>
              <a:ea typeface="Calibri" panose="020F0502020204030204" pitchFamily="34" charset="0"/>
            </a:endParaRPr>
          </a:p>
          <a:p>
            <a:endParaRPr lang="en-US" sz="4400" dirty="0"/>
          </a:p>
        </p:txBody>
      </p:sp>
      <p:sp>
        <p:nvSpPr>
          <p:cNvPr id="16" name="TextBox 15">
            <a:extLst>
              <a:ext uri="{FF2B5EF4-FFF2-40B4-BE49-F238E27FC236}">
                <a16:creationId xmlns:a16="http://schemas.microsoft.com/office/drawing/2014/main" id="{C4AC2578-7AEF-48FB-AB23-DDB95E5ED5F8}"/>
              </a:ext>
            </a:extLst>
          </p:cNvPr>
          <p:cNvSpPr txBox="1"/>
          <p:nvPr/>
        </p:nvSpPr>
        <p:spPr>
          <a:xfrm>
            <a:off x="15341382" y="10977887"/>
            <a:ext cx="15108230" cy="769441"/>
          </a:xfrm>
          <a:prstGeom prst="rect">
            <a:avLst/>
          </a:prstGeom>
          <a:noFill/>
        </p:spPr>
        <p:txBody>
          <a:bodyPr wrap="square" rtlCol="0">
            <a:spAutoFit/>
          </a:bodyPr>
          <a:lstStyle/>
          <a:p>
            <a:pPr algn="ctr"/>
            <a:r>
              <a:rPr lang="en-US" sz="4400" b="1" dirty="0">
                <a:solidFill>
                  <a:schemeClr val="accent6">
                    <a:lumMod val="75000"/>
                  </a:schemeClr>
                </a:solidFill>
              </a:rPr>
              <a:t>Table 1: Correlation Table </a:t>
            </a:r>
          </a:p>
        </p:txBody>
      </p:sp>
      <p:sp>
        <p:nvSpPr>
          <p:cNvPr id="18" name="TextBox 17">
            <a:extLst>
              <a:ext uri="{FF2B5EF4-FFF2-40B4-BE49-F238E27FC236}">
                <a16:creationId xmlns:a16="http://schemas.microsoft.com/office/drawing/2014/main" id="{FF3976CF-2729-464B-A3F1-64ABDD3B4469}"/>
              </a:ext>
            </a:extLst>
          </p:cNvPr>
          <p:cNvSpPr txBox="1"/>
          <p:nvPr/>
        </p:nvSpPr>
        <p:spPr>
          <a:xfrm>
            <a:off x="18463156" y="15605476"/>
            <a:ext cx="9680046" cy="769441"/>
          </a:xfrm>
          <a:prstGeom prst="rect">
            <a:avLst/>
          </a:prstGeom>
          <a:noFill/>
        </p:spPr>
        <p:txBody>
          <a:bodyPr wrap="square" rtlCol="0">
            <a:spAutoFit/>
          </a:bodyPr>
          <a:lstStyle/>
          <a:p>
            <a:r>
              <a:rPr lang="en-US" sz="4400" b="1" dirty="0">
                <a:solidFill>
                  <a:schemeClr val="accent6">
                    <a:lumMod val="75000"/>
                  </a:schemeClr>
                </a:solidFill>
              </a:rPr>
              <a:t>Table 2: Stepwise Multiple Regressions</a:t>
            </a:r>
          </a:p>
        </p:txBody>
      </p:sp>
      <p:sp>
        <p:nvSpPr>
          <p:cNvPr id="19" name="TextBox 18">
            <a:extLst>
              <a:ext uri="{FF2B5EF4-FFF2-40B4-BE49-F238E27FC236}">
                <a16:creationId xmlns:a16="http://schemas.microsoft.com/office/drawing/2014/main" id="{FAF0E6CC-933C-4894-8D53-4E819338AC94}"/>
              </a:ext>
            </a:extLst>
          </p:cNvPr>
          <p:cNvSpPr txBox="1"/>
          <p:nvPr/>
        </p:nvSpPr>
        <p:spPr>
          <a:xfrm>
            <a:off x="15135796" y="24662918"/>
            <a:ext cx="15108230" cy="769441"/>
          </a:xfrm>
          <a:prstGeom prst="rect">
            <a:avLst/>
          </a:prstGeom>
          <a:noFill/>
        </p:spPr>
        <p:txBody>
          <a:bodyPr wrap="square" rtlCol="0">
            <a:spAutoFit/>
          </a:bodyPr>
          <a:lstStyle/>
          <a:p>
            <a:pPr algn="ctr"/>
            <a:r>
              <a:rPr lang="en-US" sz="4400" b="1" dirty="0">
                <a:solidFill>
                  <a:schemeClr val="accent6">
                    <a:lumMod val="75000"/>
                  </a:schemeClr>
                </a:solidFill>
              </a:rPr>
              <a:t>Table 3: Hypotheses</a:t>
            </a:r>
          </a:p>
        </p:txBody>
      </p:sp>
      <p:graphicFrame>
        <p:nvGraphicFramePr>
          <p:cNvPr id="20" name="Table 20">
            <a:extLst>
              <a:ext uri="{FF2B5EF4-FFF2-40B4-BE49-F238E27FC236}">
                <a16:creationId xmlns:a16="http://schemas.microsoft.com/office/drawing/2014/main" id="{1B5B9E1C-A495-41CE-8691-3D9BF52F4F30}"/>
              </a:ext>
            </a:extLst>
          </p:cNvPr>
          <p:cNvGraphicFramePr>
            <a:graphicFrameLocks noGrp="1"/>
          </p:cNvGraphicFramePr>
          <p:nvPr>
            <p:extLst>
              <p:ext uri="{D42A27DB-BD31-4B8C-83A1-F6EECF244321}">
                <p14:modId xmlns:p14="http://schemas.microsoft.com/office/powerpoint/2010/main" val="3844898836"/>
              </p:ext>
            </p:extLst>
          </p:nvPr>
        </p:nvGraphicFramePr>
        <p:xfrm>
          <a:off x="15368209" y="25577510"/>
          <a:ext cx="15108230" cy="7124075"/>
        </p:xfrm>
        <a:graphic>
          <a:graphicData uri="http://schemas.openxmlformats.org/drawingml/2006/table">
            <a:tbl>
              <a:tblPr firstRow="1" bandRow="1">
                <a:tableStyleId>{16D9F66E-5EB9-4882-86FB-DCBF35E3C3E4}</a:tableStyleId>
              </a:tblPr>
              <a:tblGrid>
                <a:gridCol w="11196630">
                  <a:extLst>
                    <a:ext uri="{9D8B030D-6E8A-4147-A177-3AD203B41FA5}">
                      <a16:colId xmlns:a16="http://schemas.microsoft.com/office/drawing/2014/main" val="2585293907"/>
                    </a:ext>
                  </a:extLst>
                </a:gridCol>
                <a:gridCol w="3911600">
                  <a:extLst>
                    <a:ext uri="{9D8B030D-6E8A-4147-A177-3AD203B41FA5}">
                      <a16:colId xmlns:a16="http://schemas.microsoft.com/office/drawing/2014/main" val="2284126001"/>
                    </a:ext>
                  </a:extLst>
                </a:gridCol>
              </a:tblGrid>
              <a:tr h="1490183">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600" b="0" dirty="0"/>
                        <a:t>Hypothesis 1: There will be a positive relationship between CSR to employees and organizational trust.</a:t>
                      </a:r>
                    </a:p>
                  </a:txBody>
                  <a:tcPr/>
                </a:tc>
                <a:tc>
                  <a:txBody>
                    <a:bodyPr/>
                    <a:lstStyle/>
                    <a:p>
                      <a:pPr algn="ctr"/>
                      <a:r>
                        <a:rPr lang="en-US" sz="3600" b="0" dirty="0"/>
                        <a:t>Supported </a:t>
                      </a:r>
                    </a:p>
                  </a:txBody>
                  <a:tcPr/>
                </a:tc>
                <a:extLst>
                  <a:ext uri="{0D108BD9-81ED-4DB2-BD59-A6C34878D82A}">
                    <a16:rowId xmlns:a16="http://schemas.microsoft.com/office/drawing/2014/main" val="1814668041"/>
                  </a:ext>
                </a:extLst>
              </a:tr>
              <a:tr h="18385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mn-lt"/>
                          <a:ea typeface="+mn-ea"/>
                          <a:cs typeface="+mn-cs"/>
                        </a:rPr>
                        <a:t>Hypothesis 2: There will be a positive relationship between CSR to employees and organizational identification.</a:t>
                      </a:r>
                    </a:p>
                  </a:txBody>
                  <a:tcPr/>
                </a:tc>
                <a:tc>
                  <a:txBody>
                    <a:bodyPr/>
                    <a:lstStyle/>
                    <a:p>
                      <a:pPr algn="ctr"/>
                      <a:r>
                        <a:rPr lang="en-US" sz="3600" dirty="0"/>
                        <a:t>Supported</a:t>
                      </a:r>
                    </a:p>
                  </a:txBody>
                  <a:tcPr/>
                </a:tc>
                <a:extLst>
                  <a:ext uri="{0D108BD9-81ED-4DB2-BD59-A6C34878D82A}">
                    <a16:rowId xmlns:a16="http://schemas.microsoft.com/office/drawing/2014/main" val="341859293"/>
                  </a:ext>
                </a:extLst>
              </a:tr>
              <a:tr h="18385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mn-lt"/>
                          <a:ea typeface="+mn-ea"/>
                          <a:cs typeface="+mn-cs"/>
                        </a:rPr>
                        <a:t>Hypothesis 3: There will be a positive relationship between CSR to society/community and organizational trust. </a:t>
                      </a:r>
                    </a:p>
                  </a:txBody>
                  <a:tcPr/>
                </a:tc>
                <a:tc>
                  <a:txBody>
                    <a:bodyPr/>
                    <a:lstStyle/>
                    <a:p>
                      <a:pPr algn="ctr"/>
                      <a:r>
                        <a:rPr lang="en-US" sz="3600" b="0" dirty="0"/>
                        <a:t>Mixed Support</a:t>
                      </a:r>
                    </a:p>
                  </a:txBody>
                  <a:tcPr/>
                </a:tc>
                <a:extLst>
                  <a:ext uri="{0D108BD9-81ED-4DB2-BD59-A6C34878D82A}">
                    <a16:rowId xmlns:a16="http://schemas.microsoft.com/office/drawing/2014/main" val="2668844924"/>
                  </a:ext>
                </a:extLst>
              </a:tr>
              <a:tr h="18385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mn-lt"/>
                          <a:ea typeface="+mn-ea"/>
                          <a:cs typeface="+mn-cs"/>
                        </a:rPr>
                        <a:t>Hypothesis 4: There will be a positive relationship between CSR to society/community and organizational identification.</a:t>
                      </a:r>
                    </a:p>
                  </a:txBody>
                  <a:tcPr/>
                </a:tc>
                <a:tc>
                  <a:txBody>
                    <a:bodyPr/>
                    <a:lstStyle/>
                    <a:p>
                      <a:pPr marL="0" marR="0" lvl="0" indent="0" algn="ctr" defTabSz="438912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mn-lt"/>
                          <a:ea typeface="+mn-ea"/>
                          <a:cs typeface="+mn-cs"/>
                        </a:rPr>
                        <a:t>Mixed Support</a:t>
                      </a:r>
                    </a:p>
                    <a:p>
                      <a:endParaRPr lang="en-US" dirty="0"/>
                    </a:p>
                  </a:txBody>
                  <a:tcPr/>
                </a:tc>
                <a:extLst>
                  <a:ext uri="{0D108BD9-81ED-4DB2-BD59-A6C34878D82A}">
                    <a16:rowId xmlns:a16="http://schemas.microsoft.com/office/drawing/2014/main" val="2798420670"/>
                  </a:ext>
                </a:extLst>
              </a:tr>
            </a:tbl>
          </a:graphicData>
        </a:graphic>
      </p:graphicFrame>
      <p:sp>
        <p:nvSpPr>
          <p:cNvPr id="14" name="TextBox 13">
            <a:extLst>
              <a:ext uri="{FF2B5EF4-FFF2-40B4-BE49-F238E27FC236}">
                <a16:creationId xmlns:a16="http://schemas.microsoft.com/office/drawing/2014/main" id="{AD8B989F-C4E6-4426-AE89-4F27C913EB3E}"/>
              </a:ext>
            </a:extLst>
          </p:cNvPr>
          <p:cNvSpPr txBox="1"/>
          <p:nvPr/>
        </p:nvSpPr>
        <p:spPr>
          <a:xfrm>
            <a:off x="374096" y="15335938"/>
            <a:ext cx="14386931"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Procedure: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 survey was created through Qualtrics and shared via a link with employees from south Louisiana who live in areas that were affected by Hurricane Ida. </a:t>
            </a:r>
          </a:p>
        </p:txBody>
      </p:sp>
      <p:sp>
        <p:nvSpPr>
          <p:cNvPr id="17" name="TextBox 16">
            <a:extLst>
              <a:ext uri="{FF2B5EF4-FFF2-40B4-BE49-F238E27FC236}">
                <a16:creationId xmlns:a16="http://schemas.microsoft.com/office/drawing/2014/main" id="{77B9B986-5B7E-4A97-8D05-25BB7814B86D}"/>
              </a:ext>
            </a:extLst>
          </p:cNvPr>
          <p:cNvSpPr txBox="1"/>
          <p:nvPr/>
        </p:nvSpPr>
        <p:spPr>
          <a:xfrm>
            <a:off x="374094" y="16936786"/>
            <a:ext cx="14386933" cy="161582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Measures:</a:t>
            </a:r>
          </a:p>
          <a:p>
            <a:pPr marR="0" lvl="0" algn="l" defTabSz="4572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Nine questions were adapted from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Turker’s</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Corporate Social Responsibility scale (</a:t>
            </a:r>
            <a:r>
              <a:rPr kumimoji="0" lang="el-GR" sz="3600" b="0" i="0" u="none" strike="noStrike" kern="1200" cap="none" spc="0" normalizeH="0" baseline="0" noProof="0" dirty="0">
                <a:ln>
                  <a:noFill/>
                </a:ln>
                <a:solidFill>
                  <a:prstClr val="black"/>
                </a:solidFill>
                <a:effectLst/>
                <a:uLnTx/>
                <a:uFillTx/>
                <a:latin typeface="Calibri" panose="020F0502020204030204"/>
                <a:ea typeface="+mn-ea"/>
                <a:cs typeface="+mn-cs"/>
              </a:rPr>
              <a:t>α</a:t>
            </a:r>
            <a:r>
              <a:rPr lang="en-US" sz="3600" dirty="0">
                <a:solidFill>
                  <a:prstClr val="black"/>
                </a:solidFill>
                <a:latin typeface="Calibri" panose="020F0502020204030204"/>
              </a:rPr>
              <a:t>=0.86 for CSR-S/C, </a:t>
            </a:r>
            <a:r>
              <a:rPr lang="el-GR" sz="3600" dirty="0">
                <a:solidFill>
                  <a:prstClr val="black"/>
                </a:solidFill>
                <a:latin typeface="Calibri" panose="020F0502020204030204"/>
              </a:rPr>
              <a:t>α</a:t>
            </a:r>
            <a:r>
              <a:rPr lang="en-US" sz="3600" dirty="0">
                <a:solidFill>
                  <a:prstClr val="black"/>
                </a:solidFill>
                <a:latin typeface="Calibri" panose="020F0502020204030204"/>
              </a:rPr>
              <a: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0.9 for CSR-E) to measure the degree to which employees’ perceptions of their organization changed as a result of the CSR actions their company took after Hurricane Ida (2009). Because longitudinal data in employee’s changes in perceptions of CSR could not be measured, a retrospective-report approach to changes in employee perceptions based on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Oltmanns</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et. al. (2020) was adapted. For example, one item states “The extent to which my company supports nonprofit organizations working to provide hurricane-related relief.” Participants answered on a 5-point Likert scale with 1 indicating that that perception decreased a lot and  5 indicating it increased a lot.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Four open-ended questions were asked about what the participant's employer did to help employees and the community after the hurricane and whether this changed the way they view their employer.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Twelve questions came from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Nyhan</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and Marlowe’s Organizational Trust Inventory (</a:t>
            </a:r>
            <a:r>
              <a:rPr kumimoji="0" lang="el-GR" sz="3600" b="0" i="0" u="none" strike="noStrike" kern="1200" cap="none" spc="0" normalizeH="0" baseline="0" noProof="0" dirty="0">
                <a:ln>
                  <a:noFill/>
                </a:ln>
                <a:solidFill>
                  <a:prstClr val="black"/>
                </a:solidFill>
                <a:effectLst/>
                <a:uLnTx/>
                <a:uFillTx/>
                <a:latin typeface="Calibri" panose="020F0502020204030204"/>
                <a:ea typeface="+mn-ea"/>
                <a:cs typeface="+mn-cs"/>
              </a:rPr>
              <a:t>α</a:t>
            </a:r>
            <a:r>
              <a:rPr lang="en-US" sz="3600" dirty="0">
                <a:solidFill>
                  <a:prstClr val="black"/>
                </a:solidFill>
                <a:latin typeface="Calibri" panose="020F0502020204030204"/>
              </a:rPr>
              <a:t>=0.97)</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to measure the participant’s level of trust in his or her supervisor and work organization as a whole (1997). Participants answered by reading in the name of their supervisor and organization and answering on a 7-point Likert scale with 1 being nearly zero and 7 being near 100%. For example, one item states “My level of confidence that _____ will follow through on assignments is ____.”</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Twenty-five questions came from Johnson et al.’s Organizational Identification Question-</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naire</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3600" b="0" i="0" u="none" strike="noStrike" kern="1200" cap="none" spc="0" normalizeH="0" baseline="0" noProof="0" dirty="0">
                <a:ln>
                  <a:noFill/>
                </a:ln>
                <a:solidFill>
                  <a:prstClr val="black"/>
                </a:solidFill>
                <a:effectLst/>
                <a:uLnTx/>
                <a:uFillTx/>
                <a:latin typeface="Calibri" panose="020F0502020204030204"/>
                <a:ea typeface="+mn-ea"/>
                <a:cs typeface="+mn-cs"/>
              </a:rPr>
              <a:t>α</a:t>
            </a:r>
            <a:r>
              <a:rPr lang="en-US" sz="3600" dirty="0">
                <a:solidFill>
                  <a:prstClr val="black"/>
                </a:solidFill>
                <a:latin typeface="Calibri" panose="020F0502020204030204"/>
              </a:rPr>
              <a:t>=</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0.97) to measure the participant's level of organizational identification (1999). Participants answered by reading in the name of their organization and indicate to what level they agreed or disagreed with the statement on a 5-point Likert scale with 1 being strongly disagree and 5 being strongly agree. For example, one item from this scale states “I am proud to be an employee of _____.”</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C19C246-6B99-48C2-9F9F-DD7810B09D86}"/>
              </a:ext>
            </a:extLst>
          </p:cNvPr>
          <p:cNvSpPr txBox="1"/>
          <p:nvPr/>
        </p:nvSpPr>
        <p:spPr>
          <a:xfrm>
            <a:off x="31029967" y="4470131"/>
            <a:ext cx="12389649" cy="8679299"/>
          </a:xfrm>
          <a:prstGeom prst="rect">
            <a:avLst/>
          </a:prstGeom>
          <a:noFill/>
        </p:spPr>
        <p:txBody>
          <a:bodyPr wrap="square" rtlCol="0">
            <a:spAutoFit/>
          </a:bodyPr>
          <a:lstStyle/>
          <a:p>
            <a:r>
              <a:rPr lang="en-US" sz="3600" dirty="0">
                <a:solidFill>
                  <a:prstClr val="black"/>
                </a:solidFill>
                <a:latin typeface="Calibri" panose="020F0502020204030204"/>
              </a:rPr>
              <a:t>As seen in Table 1, the correlation</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table showed initial support for all four hypothesis (p &lt; .05). In step 2 of our analysis, we conducted a stepwise multiple regression in which we first regressed each dependent variable onto CSR-Employee and then added CSR-Society/Community into each model. We chose to enter CSR-Employee into the model first because of its higher correlations with the dependent variables based on the recommendations of Hair et al. (2010). As seen in Table 2, the regression coefficients for CSR-Employee to Trust (</a:t>
            </a:r>
            <a:r>
              <a:rPr kumimoji="0" lang="el-GR" sz="3600" b="0" i="0" u="none" strike="noStrike" kern="1200" cap="none" spc="0" normalizeH="0" baseline="0" noProof="0" dirty="0">
                <a:ln>
                  <a:noFill/>
                </a:ln>
                <a:solidFill>
                  <a:prstClr val="black"/>
                </a:solidFill>
                <a:effectLst/>
                <a:uLnTx/>
                <a:uFillTx/>
                <a:latin typeface="Calibri" panose="020F0502020204030204"/>
                <a:ea typeface="+mn-ea"/>
                <a:cs typeface="+mn-cs"/>
              </a:rPr>
              <a:t>β</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3600" dirty="0">
                <a:solidFill>
                  <a:prstClr val="black"/>
                </a:solidFill>
                <a:latin typeface="Calibri" panose="020F0502020204030204"/>
              </a:rPr>
              <a:t>.44</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and CSR-Employee to Identification (</a:t>
            </a:r>
            <a:r>
              <a:rPr kumimoji="0" lang="el-GR" sz="3600" b="0" i="0" u="none" strike="noStrike" kern="1200" cap="none" spc="0" normalizeH="0" baseline="0" noProof="0" dirty="0">
                <a:ln>
                  <a:noFill/>
                </a:ln>
                <a:solidFill>
                  <a:prstClr val="black"/>
                </a:solidFill>
                <a:effectLst/>
                <a:uLnTx/>
                <a:uFillTx/>
                <a:latin typeface="Calibri" panose="020F0502020204030204"/>
                <a:ea typeface="+mn-ea"/>
                <a:cs typeface="+mn-cs"/>
              </a:rPr>
              <a:t>β</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3600" dirty="0">
                <a:solidFill>
                  <a:prstClr val="black"/>
                </a:solidFill>
                <a:latin typeface="Calibri" panose="020F0502020204030204"/>
              </a:rPr>
              <a:t>687</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were significant. However, when including CSR-Society, neither of the coefficients were significant and CSR-Society failed to explain unique variance in the dependent variables in either model (r2 = .02 for Trust, r2 = .</a:t>
            </a:r>
            <a:r>
              <a:rPr lang="en-US" sz="3600" dirty="0">
                <a:solidFill>
                  <a:prstClr val="black"/>
                </a:solidFill>
                <a:latin typeface="Calibri" panose="020F0502020204030204"/>
              </a:rPr>
              <a:t>004</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for Identification). CSR to employees is really the variable driving identification and trust. </a:t>
            </a:r>
          </a:p>
          <a:p>
            <a:endParaRPr lang="en-US" dirty="0"/>
          </a:p>
        </p:txBody>
      </p:sp>
      <p:pic>
        <p:nvPicPr>
          <p:cNvPr id="26" name="Picture 25">
            <a:extLst>
              <a:ext uri="{FF2B5EF4-FFF2-40B4-BE49-F238E27FC236}">
                <a16:creationId xmlns:a16="http://schemas.microsoft.com/office/drawing/2014/main" id="{21F2C396-E06D-4CA1-BA76-A29DFCE70338}"/>
              </a:ext>
            </a:extLst>
          </p:cNvPr>
          <p:cNvPicPr>
            <a:picLocks noChangeAspect="1"/>
          </p:cNvPicPr>
          <p:nvPr/>
        </p:nvPicPr>
        <p:blipFill>
          <a:blip r:embed="rId3"/>
          <a:stretch>
            <a:fillRect/>
          </a:stretch>
        </p:blipFill>
        <p:spPr>
          <a:xfrm>
            <a:off x="15373855" y="11938047"/>
            <a:ext cx="15125126" cy="2618151"/>
          </a:xfrm>
          <a:prstGeom prst="rect">
            <a:avLst/>
          </a:prstGeom>
        </p:spPr>
      </p:pic>
      <p:sp>
        <p:nvSpPr>
          <p:cNvPr id="27" name="TextBox 26">
            <a:extLst>
              <a:ext uri="{FF2B5EF4-FFF2-40B4-BE49-F238E27FC236}">
                <a16:creationId xmlns:a16="http://schemas.microsoft.com/office/drawing/2014/main" id="{C7D0D0B4-B285-48E4-8694-091AEB8046A2}"/>
              </a:ext>
            </a:extLst>
          </p:cNvPr>
          <p:cNvSpPr txBox="1"/>
          <p:nvPr/>
        </p:nvSpPr>
        <p:spPr>
          <a:xfrm>
            <a:off x="31024320" y="14087380"/>
            <a:ext cx="12395295" cy="7848302"/>
          </a:xfrm>
          <a:prstGeom prst="rect">
            <a:avLst/>
          </a:prstGeom>
          <a:noFill/>
        </p:spPr>
        <p:txBody>
          <a:bodyPr wrap="square" rtlCol="0">
            <a:spAutoFit/>
          </a:bodyPr>
          <a:lstStyle/>
          <a:p>
            <a:r>
              <a:rPr lang="en-US" sz="3600" dirty="0"/>
              <a:t>This research shows that CSR efforts directed towards employees have a greater impact on organizational trust and identification.</a:t>
            </a:r>
          </a:p>
          <a:p>
            <a:endParaRPr lang="en-US" sz="3600" dirty="0"/>
          </a:p>
          <a:p>
            <a:r>
              <a:rPr lang="en-US" sz="3600" dirty="0"/>
              <a:t>These findings can be beneficial to companies and organizations in states where hurricanes occur often such as Louisiana. However, this study can be applied to any type of natural disaster.</a:t>
            </a:r>
          </a:p>
          <a:p>
            <a:endParaRPr lang="en-US" sz="3600" dirty="0"/>
          </a:p>
          <a:p>
            <a:r>
              <a:rPr lang="en-US" sz="3600" dirty="0"/>
              <a:t>The findings suggest that employers should implement CSR efforts towards employees after a natural disaster before they direct their efforts towards the community. </a:t>
            </a:r>
          </a:p>
          <a:p>
            <a:endParaRPr lang="en-US" sz="3600" dirty="0"/>
          </a:p>
          <a:p>
            <a:r>
              <a:rPr lang="en-US" sz="3600" dirty="0"/>
              <a:t>Future researchers on this topic should try to increase diversification in the sample in terms of race, gender, and industry to see if results vary.</a:t>
            </a:r>
          </a:p>
        </p:txBody>
      </p:sp>
      <p:graphicFrame>
        <p:nvGraphicFramePr>
          <p:cNvPr id="22" name="Table 21">
            <a:extLst>
              <a:ext uri="{FF2B5EF4-FFF2-40B4-BE49-F238E27FC236}">
                <a16:creationId xmlns:a16="http://schemas.microsoft.com/office/drawing/2014/main" id="{BDC882A8-2421-499E-8422-DECA6403A13E}"/>
              </a:ext>
            </a:extLst>
          </p:cNvPr>
          <p:cNvGraphicFramePr>
            <a:graphicFrameLocks noGrp="1"/>
          </p:cNvGraphicFramePr>
          <p:nvPr>
            <p:extLst>
              <p:ext uri="{D42A27DB-BD31-4B8C-83A1-F6EECF244321}">
                <p14:modId xmlns:p14="http://schemas.microsoft.com/office/powerpoint/2010/main" val="1251191112"/>
              </p:ext>
            </p:extLst>
          </p:nvPr>
        </p:nvGraphicFramePr>
        <p:xfrm>
          <a:off x="15368209" y="16874677"/>
          <a:ext cx="15108231" cy="7265227"/>
        </p:xfrm>
        <a:graphic>
          <a:graphicData uri="http://schemas.openxmlformats.org/drawingml/2006/table">
            <a:tbl>
              <a:tblPr firstRow="1" firstCol="1" bandRow="1">
                <a:tableStyleId>{5C22544A-7EE6-4342-B048-85BDC9FD1C3A}</a:tableStyleId>
              </a:tblPr>
              <a:tblGrid>
                <a:gridCol w="5034999">
                  <a:extLst>
                    <a:ext uri="{9D8B030D-6E8A-4147-A177-3AD203B41FA5}">
                      <a16:colId xmlns:a16="http://schemas.microsoft.com/office/drawing/2014/main" val="48221003"/>
                    </a:ext>
                  </a:extLst>
                </a:gridCol>
                <a:gridCol w="2517500">
                  <a:extLst>
                    <a:ext uri="{9D8B030D-6E8A-4147-A177-3AD203B41FA5}">
                      <a16:colId xmlns:a16="http://schemas.microsoft.com/office/drawing/2014/main" val="1222822099"/>
                    </a:ext>
                  </a:extLst>
                </a:gridCol>
                <a:gridCol w="2519116">
                  <a:extLst>
                    <a:ext uri="{9D8B030D-6E8A-4147-A177-3AD203B41FA5}">
                      <a16:colId xmlns:a16="http://schemas.microsoft.com/office/drawing/2014/main" val="487006838"/>
                    </a:ext>
                  </a:extLst>
                </a:gridCol>
                <a:gridCol w="2517500">
                  <a:extLst>
                    <a:ext uri="{9D8B030D-6E8A-4147-A177-3AD203B41FA5}">
                      <a16:colId xmlns:a16="http://schemas.microsoft.com/office/drawing/2014/main" val="1197197106"/>
                    </a:ext>
                  </a:extLst>
                </a:gridCol>
                <a:gridCol w="2519116">
                  <a:extLst>
                    <a:ext uri="{9D8B030D-6E8A-4147-A177-3AD203B41FA5}">
                      <a16:colId xmlns:a16="http://schemas.microsoft.com/office/drawing/2014/main" val="3695105531"/>
                    </a:ext>
                  </a:extLst>
                </a:gridCol>
              </a:tblGrid>
              <a:tr h="532951">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lnSpc>
                          <a:spcPct val="107000"/>
                        </a:lnSpc>
                        <a:spcBef>
                          <a:spcPts val="0"/>
                        </a:spcBef>
                        <a:spcAft>
                          <a:spcPts val="0"/>
                        </a:spcAft>
                      </a:pPr>
                      <a:r>
                        <a:rPr lang="en-US" sz="3600" dirty="0">
                          <a:effectLst/>
                        </a:rPr>
                        <a:t>Step 1</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3600" dirty="0">
                          <a:effectLst/>
                        </a:rPr>
                        <a:t>Step 2</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86831940"/>
                  </a:ext>
                </a:extLst>
              </a:tr>
              <a:tr h="558057">
                <a:tc>
                  <a:txBody>
                    <a:bodyPr/>
                    <a:lstStyle/>
                    <a:p>
                      <a:pPr marL="0" marR="0">
                        <a:lnSpc>
                          <a:spcPct val="107000"/>
                        </a:lnSpc>
                        <a:spcBef>
                          <a:spcPts val="0"/>
                        </a:spcBef>
                        <a:spcAft>
                          <a:spcPts val="0"/>
                        </a:spcAft>
                      </a:pPr>
                      <a:r>
                        <a:rPr lang="en-US" sz="3600">
                          <a:effectLst/>
                        </a:rPr>
                        <a:t>DV: Org. Trust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β</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β</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62540468"/>
                  </a:ext>
                </a:extLst>
              </a:tr>
              <a:tr h="558057">
                <a:tc>
                  <a:txBody>
                    <a:bodyPr/>
                    <a:lstStyle/>
                    <a:p>
                      <a:pPr marL="0" marR="0">
                        <a:lnSpc>
                          <a:spcPct val="107000"/>
                        </a:lnSpc>
                        <a:spcBef>
                          <a:spcPts val="0"/>
                        </a:spcBef>
                        <a:spcAft>
                          <a:spcPts val="0"/>
                        </a:spcAft>
                      </a:pPr>
                      <a:r>
                        <a:rPr lang="en-US" sz="3600">
                          <a:effectLst/>
                        </a:rPr>
                        <a:t>Constant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.055</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.066</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65848716"/>
                  </a:ext>
                </a:extLst>
              </a:tr>
              <a:tr h="558057">
                <a:tc>
                  <a:txBody>
                    <a:bodyPr/>
                    <a:lstStyle/>
                    <a:p>
                      <a:pPr marL="0" marR="0">
                        <a:lnSpc>
                          <a:spcPct val="107000"/>
                        </a:lnSpc>
                        <a:spcBef>
                          <a:spcPts val="0"/>
                        </a:spcBef>
                        <a:spcAft>
                          <a:spcPts val="0"/>
                        </a:spcAft>
                      </a:pPr>
                      <a:r>
                        <a:rPr lang="en-US" sz="3600">
                          <a:effectLst/>
                        </a:rPr>
                        <a:t>1.) CSR-Employee</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.54</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5.55</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.441</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3.752</a:t>
                      </a:r>
                      <a:r>
                        <a:rPr lang="en-US" sz="3600" baseline="30000" dirty="0">
                          <a:effectLst/>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08863156"/>
                  </a:ext>
                </a:extLst>
              </a:tr>
              <a:tr h="558057">
                <a:tc>
                  <a:txBody>
                    <a:bodyPr/>
                    <a:lstStyle/>
                    <a:p>
                      <a:pPr marL="0" marR="0">
                        <a:lnSpc>
                          <a:spcPct val="107000"/>
                        </a:lnSpc>
                        <a:spcBef>
                          <a:spcPts val="0"/>
                        </a:spcBef>
                        <a:spcAft>
                          <a:spcPts val="0"/>
                        </a:spcAft>
                      </a:pPr>
                      <a:r>
                        <a:rPr lang="en-US" sz="3600">
                          <a:effectLst/>
                        </a:rPr>
                        <a:t>2.) CSR-Society</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.173</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1.475</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91797280"/>
                  </a:ext>
                </a:extLst>
              </a:tr>
              <a:tr h="558057">
                <a:tc>
                  <a:txBody>
                    <a:bodyPr/>
                    <a:lstStyle/>
                    <a:p>
                      <a:pPr marL="0" marR="0" algn="r">
                        <a:lnSpc>
                          <a:spcPct val="107000"/>
                        </a:lnSpc>
                        <a:spcBef>
                          <a:spcPts val="0"/>
                        </a:spcBef>
                        <a:spcAft>
                          <a:spcPts val="0"/>
                        </a:spcAft>
                      </a:pPr>
                      <a:r>
                        <a:rPr lang="en-US" sz="3600">
                          <a:effectLst/>
                        </a:rPr>
                        <a:t>ΔR</a:t>
                      </a:r>
                      <a:r>
                        <a:rPr lang="en-US" sz="3600" baseline="30000">
                          <a:effectLst/>
                        </a:rPr>
                        <a:t>2</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baseline="300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.291</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.02</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8853219"/>
                  </a:ext>
                </a:extLst>
              </a:tr>
              <a:tr h="558057">
                <a:tc>
                  <a:txBody>
                    <a:bodyPr/>
                    <a:lstStyle/>
                    <a:p>
                      <a:pPr marL="0" marR="0">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87161281"/>
                  </a:ext>
                </a:extLst>
              </a:tr>
              <a:tr h="558057">
                <a:tc>
                  <a:txBody>
                    <a:bodyPr/>
                    <a:lstStyle/>
                    <a:p>
                      <a:pPr marL="0" marR="0">
                        <a:lnSpc>
                          <a:spcPct val="107000"/>
                        </a:lnSpc>
                        <a:spcBef>
                          <a:spcPts val="0"/>
                        </a:spcBef>
                        <a:spcAft>
                          <a:spcPts val="0"/>
                        </a:spcAft>
                      </a:pPr>
                      <a:r>
                        <a:rPr lang="en-US" sz="3600">
                          <a:effectLst/>
                        </a:rPr>
                        <a:t>DV: Org. Idnetification</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51377105"/>
                  </a:ext>
                </a:extLst>
              </a:tr>
              <a:tr h="558057">
                <a:tc>
                  <a:txBody>
                    <a:bodyPr/>
                    <a:lstStyle/>
                    <a:p>
                      <a:pPr marL="0" marR="0">
                        <a:lnSpc>
                          <a:spcPct val="107000"/>
                        </a:lnSpc>
                        <a:spcBef>
                          <a:spcPts val="0"/>
                        </a:spcBef>
                        <a:spcAft>
                          <a:spcPts val="0"/>
                        </a:spcAft>
                      </a:pPr>
                      <a:r>
                        <a:rPr lang="en-US" sz="3600">
                          <a:effectLst/>
                        </a:rPr>
                        <a:t>Constant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.085</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.090</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5140039"/>
                  </a:ext>
                </a:extLst>
              </a:tr>
              <a:tr h="558057">
                <a:tc>
                  <a:txBody>
                    <a:bodyPr/>
                    <a:lstStyle/>
                    <a:p>
                      <a:pPr marL="0" marR="0">
                        <a:lnSpc>
                          <a:spcPct val="107000"/>
                        </a:lnSpc>
                        <a:spcBef>
                          <a:spcPts val="0"/>
                        </a:spcBef>
                        <a:spcAft>
                          <a:spcPts val="0"/>
                        </a:spcAft>
                      </a:pPr>
                      <a:r>
                        <a:rPr lang="en-US" sz="3600">
                          <a:effectLst/>
                        </a:rPr>
                        <a:t>1.) CSR-Employee</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.731</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9.29</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.687</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7.144</a:t>
                      </a:r>
                      <a:r>
                        <a:rPr lang="en-US" sz="3600" baseline="30000" dirty="0">
                          <a:effectLst/>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8675713"/>
                  </a:ext>
                </a:extLst>
              </a:tr>
              <a:tr h="558057">
                <a:tc>
                  <a:txBody>
                    <a:bodyPr/>
                    <a:lstStyle/>
                    <a:p>
                      <a:pPr marL="0" marR="0">
                        <a:lnSpc>
                          <a:spcPct val="107000"/>
                        </a:lnSpc>
                        <a:spcBef>
                          <a:spcPts val="0"/>
                        </a:spcBef>
                        <a:spcAft>
                          <a:spcPts val="0"/>
                        </a:spcAft>
                      </a:pPr>
                      <a:r>
                        <a:rPr lang="en-US" sz="3600">
                          <a:effectLst/>
                        </a:rPr>
                        <a:t>2.) CSR-Society</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.078</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.809</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47798833"/>
                  </a:ext>
                </a:extLst>
              </a:tr>
              <a:tr h="558057">
                <a:tc>
                  <a:txBody>
                    <a:bodyPr/>
                    <a:lstStyle/>
                    <a:p>
                      <a:pPr marL="0" marR="0" algn="r">
                        <a:lnSpc>
                          <a:spcPct val="107000"/>
                        </a:lnSpc>
                        <a:spcBef>
                          <a:spcPts val="0"/>
                        </a:spcBef>
                        <a:spcAft>
                          <a:spcPts val="0"/>
                        </a:spcAft>
                      </a:pPr>
                      <a:r>
                        <a:rPr lang="en-US" sz="3600">
                          <a:effectLst/>
                        </a:rPr>
                        <a:t>ΔR</a:t>
                      </a:r>
                      <a:r>
                        <a:rPr lang="en-US" sz="3600" baseline="30000">
                          <a:effectLst/>
                        </a:rPr>
                        <a:t>2</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.535</a:t>
                      </a:r>
                      <a:r>
                        <a:rPr lang="en-US" sz="3600" baseline="30000">
                          <a:effectLst/>
                        </a:rPr>
                        <a: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a:effectLst/>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3600" dirty="0">
                          <a:effectLst/>
                        </a:rPr>
                        <a:t>.004</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48494071"/>
                  </a:ext>
                </a:extLst>
              </a:tr>
              <a:tr h="532951">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0198325"/>
                  </a:ext>
                </a:extLst>
              </a:tr>
            </a:tbl>
          </a:graphicData>
        </a:graphic>
      </p:graphicFrame>
    </p:spTree>
    <p:extLst>
      <p:ext uri="{BB962C8B-B14F-4D97-AF65-F5344CB8AC3E}">
        <p14:creationId xmlns:p14="http://schemas.microsoft.com/office/powerpoint/2010/main" val="9472951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1283</TotalTime>
  <Words>1300</Words>
  <Application>Microsoft Office PowerPoint</Application>
  <PresentationFormat>Custom</PresentationFormat>
  <Paragraphs>112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Caleigh</dc:creator>
  <cp:lastModifiedBy>Caleigh</cp:lastModifiedBy>
  <cp:revision>13</cp:revision>
  <dcterms:created xsi:type="dcterms:W3CDTF">2022-03-14T18:29:47Z</dcterms:created>
  <dcterms:modified xsi:type="dcterms:W3CDTF">2022-03-26T22:27:51Z</dcterms:modified>
</cp:coreProperties>
</file>