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43891200" cy="32918400"/>
  <p:notesSz cx="9144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887">
          <p15:clr>
            <a:srgbClr val="A4A3A4"/>
          </p15:clr>
        </p15:guide>
        <p15:guide id="2" pos="13824">
          <p15:clr>
            <a:srgbClr val="A4A3A4"/>
          </p15:clr>
        </p15:guide>
        <p15:guide id="3" orient="horz" pos="10368">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 roundtripDataSignature="AMtx7mhIGOSnfgxcWHHgcYRAhd18Cvh96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748D9E5-6153-409D-AB83-D3A38695321E}">
  <a:tblStyle styleId="{9748D9E5-6153-409D-AB83-D3A38695321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3F9FA"/>
          </a:solidFill>
        </a:fill>
      </a:tcStyle>
    </a:wholeTbl>
    <a:band1H>
      <a:tcTxStyle/>
      <a:tcStyle>
        <a:tcBdr/>
        <a:fill>
          <a:solidFill>
            <a:srgbClr val="E7F3F4"/>
          </a:solidFill>
        </a:fill>
      </a:tcStyle>
    </a:band1H>
    <a:band2H>
      <a:tcTxStyle/>
      <a:tcStyle>
        <a:tcBdr/>
      </a:tcStyle>
    </a:band2H>
    <a:band1V>
      <a:tcTxStyle/>
      <a:tcStyle>
        <a:tcBdr/>
        <a:fill>
          <a:solidFill>
            <a:srgbClr val="E7F3F4"/>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854"/>
    <p:restoredTop sz="96629"/>
  </p:normalViewPr>
  <p:slideViewPr>
    <p:cSldViewPr snapToGrid="0">
      <p:cViewPr>
        <p:scale>
          <a:sx n="98" d="100"/>
          <a:sy n="98" d="100"/>
        </p:scale>
        <p:origin x="-15544" y="-14112"/>
      </p:cViewPr>
      <p:guideLst>
        <p:guide orient="horz" pos="8887"/>
        <p:guide pos="13824"/>
        <p:guide orient="horz"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16235" y="514350"/>
            <a:ext cx="71124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2857500" y="514350"/>
            <a:ext cx="3429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3"/>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3"/>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3291570" y="10226675"/>
            <a:ext cx="37308000" cy="7054800"/>
          </a:xfrm>
          <a:prstGeom prst="rect">
            <a:avLst/>
          </a:prstGeom>
          <a:noFill/>
          <a:ln>
            <a:noFill/>
          </a:ln>
        </p:spPr>
        <p:txBody>
          <a:bodyPr spcFirstLastPara="1" wrap="square" lIns="480625" tIns="240300" rIns="480625" bIns="2403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6583137" y="18653126"/>
            <a:ext cx="30724800" cy="84138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3380"/>
              </a:spcBef>
              <a:spcAft>
                <a:spcPts val="0"/>
              </a:spcAft>
              <a:buClr>
                <a:schemeClr val="dk1"/>
              </a:buClr>
              <a:buSzPts val="16901"/>
              <a:buFont typeface="Arial"/>
              <a:buNone/>
              <a:defRPr/>
            </a:lvl1pPr>
            <a:lvl2pPr lvl="1" algn="ctr">
              <a:lnSpc>
                <a:spcPct val="100000"/>
              </a:lnSpc>
              <a:spcBef>
                <a:spcPts val="2940"/>
              </a:spcBef>
              <a:spcAft>
                <a:spcPts val="0"/>
              </a:spcAft>
              <a:buClr>
                <a:schemeClr val="dk1"/>
              </a:buClr>
              <a:buSzPts val="14701"/>
              <a:buFont typeface="Arial"/>
              <a:buNone/>
              <a:defRPr/>
            </a:lvl2pPr>
            <a:lvl3pPr lvl="2" algn="ctr">
              <a:lnSpc>
                <a:spcPct val="100000"/>
              </a:lnSpc>
              <a:spcBef>
                <a:spcPts val="2540"/>
              </a:spcBef>
              <a:spcAft>
                <a:spcPts val="0"/>
              </a:spcAft>
              <a:buClr>
                <a:schemeClr val="dk1"/>
              </a:buClr>
              <a:buSzPts val="12701"/>
              <a:buFont typeface="Arial"/>
              <a:buNone/>
              <a:defRPr/>
            </a:lvl3pPr>
            <a:lvl4pPr lvl="3" algn="ctr">
              <a:lnSpc>
                <a:spcPct val="100000"/>
              </a:lnSpc>
              <a:spcBef>
                <a:spcPts val="2100"/>
              </a:spcBef>
              <a:spcAft>
                <a:spcPts val="0"/>
              </a:spcAft>
              <a:buClr>
                <a:schemeClr val="dk1"/>
              </a:buClr>
              <a:buSzPts val="10501"/>
              <a:buFont typeface="Arial"/>
              <a:buNone/>
              <a:defRPr/>
            </a:lvl4pPr>
            <a:lvl5pPr lvl="4" algn="ctr">
              <a:lnSpc>
                <a:spcPct val="100000"/>
              </a:lnSpc>
              <a:spcBef>
                <a:spcPts val="2100"/>
              </a:spcBef>
              <a:spcAft>
                <a:spcPts val="0"/>
              </a:spcAft>
              <a:buClr>
                <a:schemeClr val="dk1"/>
              </a:buClr>
              <a:buSzPts val="10501"/>
              <a:buFont typeface="Arial"/>
              <a:buNone/>
              <a:defRPr/>
            </a:lvl5pPr>
            <a:lvl6pPr lvl="5" algn="ctr">
              <a:lnSpc>
                <a:spcPct val="100000"/>
              </a:lnSpc>
              <a:spcBef>
                <a:spcPts val="2100"/>
              </a:spcBef>
              <a:spcAft>
                <a:spcPts val="0"/>
              </a:spcAft>
              <a:buClr>
                <a:schemeClr val="dk1"/>
              </a:buClr>
              <a:buSzPts val="10501"/>
              <a:buFont typeface="Times New Roman"/>
              <a:buNone/>
              <a:defRPr/>
            </a:lvl6pPr>
            <a:lvl7pPr lvl="6" algn="ctr">
              <a:lnSpc>
                <a:spcPct val="100000"/>
              </a:lnSpc>
              <a:spcBef>
                <a:spcPts val="2100"/>
              </a:spcBef>
              <a:spcAft>
                <a:spcPts val="0"/>
              </a:spcAft>
              <a:buClr>
                <a:schemeClr val="dk1"/>
              </a:buClr>
              <a:buSzPts val="10501"/>
              <a:buFont typeface="Times New Roman"/>
              <a:buNone/>
              <a:defRPr/>
            </a:lvl7pPr>
            <a:lvl8pPr lvl="7" algn="ctr">
              <a:lnSpc>
                <a:spcPct val="100000"/>
              </a:lnSpc>
              <a:spcBef>
                <a:spcPts val="2100"/>
              </a:spcBef>
              <a:spcAft>
                <a:spcPts val="0"/>
              </a:spcAft>
              <a:buClr>
                <a:schemeClr val="dk1"/>
              </a:buClr>
              <a:buSzPts val="10501"/>
              <a:buFont typeface="Times New Roman"/>
              <a:buNone/>
              <a:defRPr/>
            </a:lvl8pPr>
            <a:lvl9pPr lvl="8" algn="ctr">
              <a:lnSpc>
                <a:spcPct val="100000"/>
              </a:lnSpc>
              <a:spcBef>
                <a:spcPts val="2100"/>
              </a:spcBef>
              <a:spcAft>
                <a:spcPts val="0"/>
              </a:spcAft>
              <a:buClr>
                <a:schemeClr val="dk1"/>
              </a:buClr>
              <a:buSzPts val="10501"/>
              <a:buFont typeface="Times New Roman"/>
              <a:buNone/>
              <a:defRPr/>
            </a:lvl9pPr>
          </a:lstStyle>
          <a:p>
            <a:endParaRPr/>
          </a:p>
        </p:txBody>
      </p:sp>
      <p:sp>
        <p:nvSpPr>
          <p:cNvPr id="18" name="Google Shape;18;p4"/>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290889" y="2924175"/>
            <a:ext cx="37309500" cy="5486400"/>
          </a:xfrm>
          <a:prstGeom prst="rect">
            <a:avLst/>
          </a:prstGeom>
          <a:noFill/>
          <a:ln>
            <a:noFill/>
          </a:ln>
        </p:spPr>
        <p:txBody>
          <a:bodyPr spcFirstLastPara="1" wrap="square" lIns="480625" tIns="240300" rIns="480625" bIns="2403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3290889" y="9505951"/>
            <a:ext cx="37309500" cy="19754700"/>
          </a:xfrm>
          <a:prstGeom prst="rect">
            <a:avLst/>
          </a:prstGeom>
          <a:noFill/>
          <a:ln>
            <a:noFill/>
          </a:ln>
        </p:spPr>
        <p:txBody>
          <a:bodyPr spcFirstLastPara="1" wrap="square" lIns="480625" tIns="240300" rIns="480625" bIns="2403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5"/>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467101" y="21153441"/>
            <a:ext cx="37308000" cy="65373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3467101" y="13952538"/>
            <a:ext cx="37308000" cy="7200900"/>
          </a:xfrm>
          <a:prstGeom prst="rect">
            <a:avLst/>
          </a:prstGeom>
          <a:noFill/>
          <a:ln>
            <a:noFill/>
          </a:ln>
        </p:spPr>
        <p:txBody>
          <a:bodyPr spcFirstLastPara="1" wrap="square" lIns="480625" tIns="240300" rIns="480625" bIns="240300" anchor="b" anchorCtr="0">
            <a:noAutofit/>
          </a:bodyPr>
          <a:lstStyle>
            <a:lvl1pPr marL="457200" lvl="0" indent="-228600" algn="l">
              <a:lnSpc>
                <a:spcPct val="100000"/>
              </a:lnSpc>
              <a:spcBef>
                <a:spcPts val="400"/>
              </a:spcBef>
              <a:spcAft>
                <a:spcPts val="0"/>
              </a:spcAft>
              <a:buClr>
                <a:schemeClr val="dk1"/>
              </a:buClr>
              <a:buSzPts val="2000"/>
              <a:buFont typeface="Arial"/>
              <a:buNone/>
              <a:defRPr sz="2000"/>
            </a:lvl1pPr>
            <a:lvl2pPr marL="914400" lvl="1" indent="-228600" algn="l">
              <a:lnSpc>
                <a:spcPct val="100000"/>
              </a:lnSpc>
              <a:spcBef>
                <a:spcPts val="360"/>
              </a:spcBef>
              <a:spcAft>
                <a:spcPts val="0"/>
              </a:spcAft>
              <a:buClr>
                <a:schemeClr val="dk1"/>
              </a:buClr>
              <a:buSzPts val="1800"/>
              <a:buFont typeface="Arial"/>
              <a:buNone/>
              <a:defRPr sz="1800"/>
            </a:lvl2pPr>
            <a:lvl3pPr marL="1371600" lvl="2" indent="-228600" algn="l">
              <a:lnSpc>
                <a:spcPct val="100000"/>
              </a:lnSpc>
              <a:spcBef>
                <a:spcPts val="320"/>
              </a:spcBef>
              <a:spcAft>
                <a:spcPts val="0"/>
              </a:spcAft>
              <a:buClr>
                <a:schemeClr val="dk1"/>
              </a:buClr>
              <a:buSzPts val="1600"/>
              <a:buFont typeface="Arial"/>
              <a:buNone/>
              <a:defRPr sz="1600"/>
            </a:lvl3pPr>
            <a:lvl4pPr marL="1828800" lvl="3" indent="-228600" algn="l">
              <a:lnSpc>
                <a:spcPct val="100000"/>
              </a:lnSpc>
              <a:spcBef>
                <a:spcPts val="280"/>
              </a:spcBef>
              <a:spcAft>
                <a:spcPts val="0"/>
              </a:spcAft>
              <a:buClr>
                <a:schemeClr val="dk1"/>
              </a:buClr>
              <a:buSzPts val="1400"/>
              <a:buFont typeface="Arial"/>
              <a:buNone/>
              <a:defRPr sz="1400"/>
            </a:lvl4pPr>
            <a:lvl5pPr marL="2286000" lvl="4" indent="-228600" algn="l">
              <a:lnSpc>
                <a:spcPct val="100000"/>
              </a:lnSpc>
              <a:spcBef>
                <a:spcPts val="280"/>
              </a:spcBef>
              <a:spcAft>
                <a:spcPts val="0"/>
              </a:spcAft>
              <a:buClr>
                <a:schemeClr val="dk1"/>
              </a:buClr>
              <a:buSzPts val="1400"/>
              <a:buFont typeface="Arial"/>
              <a:buNone/>
              <a:defRPr sz="1400"/>
            </a:lvl5pPr>
            <a:lvl6pPr marL="2743200" lvl="5" indent="-228600" algn="l">
              <a:lnSpc>
                <a:spcPct val="100000"/>
              </a:lnSpc>
              <a:spcBef>
                <a:spcPts val="280"/>
              </a:spcBef>
              <a:spcAft>
                <a:spcPts val="0"/>
              </a:spcAft>
              <a:buClr>
                <a:schemeClr val="dk1"/>
              </a:buClr>
              <a:buSzPts val="1400"/>
              <a:buFont typeface="Times New Roman"/>
              <a:buNone/>
              <a:defRPr sz="1400"/>
            </a:lvl6pPr>
            <a:lvl7pPr marL="3200400" lvl="6" indent="-228600" algn="l">
              <a:lnSpc>
                <a:spcPct val="100000"/>
              </a:lnSpc>
              <a:spcBef>
                <a:spcPts val="280"/>
              </a:spcBef>
              <a:spcAft>
                <a:spcPts val="0"/>
              </a:spcAft>
              <a:buClr>
                <a:schemeClr val="dk1"/>
              </a:buClr>
              <a:buSzPts val="1400"/>
              <a:buFont typeface="Times New Roman"/>
              <a:buNone/>
              <a:defRPr sz="1400"/>
            </a:lvl7pPr>
            <a:lvl8pPr marL="3657600" lvl="7" indent="-228600" algn="l">
              <a:lnSpc>
                <a:spcPct val="100000"/>
              </a:lnSpc>
              <a:spcBef>
                <a:spcPts val="280"/>
              </a:spcBef>
              <a:spcAft>
                <a:spcPts val="0"/>
              </a:spcAft>
              <a:buClr>
                <a:schemeClr val="dk1"/>
              </a:buClr>
              <a:buSzPts val="1400"/>
              <a:buFont typeface="Times New Roman"/>
              <a:buNone/>
              <a:defRPr sz="1400"/>
            </a:lvl8pPr>
            <a:lvl9pPr marL="4114800" lvl="8" indent="-228600" algn="l">
              <a:lnSpc>
                <a:spcPct val="100000"/>
              </a:lnSpc>
              <a:spcBef>
                <a:spcPts val="280"/>
              </a:spcBef>
              <a:spcAft>
                <a:spcPts val="0"/>
              </a:spcAft>
              <a:buClr>
                <a:schemeClr val="dk1"/>
              </a:buClr>
              <a:buSzPts val="1400"/>
              <a:buFont typeface="Times New Roman"/>
              <a:buNone/>
              <a:defRPr sz="1400"/>
            </a:lvl9pPr>
          </a:lstStyle>
          <a:p>
            <a:endParaRPr/>
          </a:p>
        </p:txBody>
      </p:sp>
      <p:sp>
        <p:nvSpPr>
          <p:cNvPr id="30" name="Google Shape;30;p6"/>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6"/>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6"/>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290889" y="2924175"/>
            <a:ext cx="37309500" cy="5486400"/>
          </a:xfrm>
          <a:prstGeom prst="rect">
            <a:avLst/>
          </a:prstGeom>
          <a:noFill/>
          <a:ln>
            <a:noFill/>
          </a:ln>
        </p:spPr>
        <p:txBody>
          <a:bodyPr spcFirstLastPara="1" wrap="square" lIns="480625" tIns="240300" rIns="480625" bIns="2403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3291571" y="9505951"/>
            <a:ext cx="18588900" cy="19754700"/>
          </a:xfrm>
          <a:prstGeom prst="rect">
            <a:avLst/>
          </a:prstGeom>
          <a:noFill/>
          <a:ln>
            <a:noFill/>
          </a:ln>
        </p:spPr>
        <p:txBody>
          <a:bodyPr spcFirstLastPara="1" wrap="square" lIns="480625" tIns="240300" rIns="480625" bIns="2403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36" name="Google Shape;36;p7"/>
          <p:cNvSpPr txBox="1">
            <a:spLocks noGrp="1"/>
          </p:cNvSpPr>
          <p:nvPr>
            <p:ph type="body" idx="2"/>
          </p:nvPr>
        </p:nvSpPr>
        <p:spPr>
          <a:xfrm>
            <a:off x="22010915" y="9505951"/>
            <a:ext cx="18588900" cy="19754700"/>
          </a:xfrm>
          <a:prstGeom prst="rect">
            <a:avLst/>
          </a:prstGeom>
          <a:noFill/>
          <a:ln>
            <a:noFill/>
          </a:ln>
        </p:spPr>
        <p:txBody>
          <a:bodyPr spcFirstLastPara="1" wrap="square" lIns="480625" tIns="240300" rIns="480625" bIns="2403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Times New Roman"/>
              <a:buChar char="»"/>
              <a:defRPr sz="1800"/>
            </a:lvl6pPr>
            <a:lvl7pPr marL="3200400" lvl="6" indent="-342900" algn="l">
              <a:lnSpc>
                <a:spcPct val="100000"/>
              </a:lnSpc>
              <a:spcBef>
                <a:spcPts val="360"/>
              </a:spcBef>
              <a:spcAft>
                <a:spcPts val="0"/>
              </a:spcAft>
              <a:buClr>
                <a:schemeClr val="dk1"/>
              </a:buClr>
              <a:buSzPts val="1800"/>
              <a:buFont typeface="Times New Roman"/>
              <a:buChar char="»"/>
              <a:defRPr sz="1800"/>
            </a:lvl7pPr>
            <a:lvl8pPr marL="3657600" lvl="7" indent="-342900" algn="l">
              <a:lnSpc>
                <a:spcPct val="100000"/>
              </a:lnSpc>
              <a:spcBef>
                <a:spcPts val="360"/>
              </a:spcBef>
              <a:spcAft>
                <a:spcPts val="0"/>
              </a:spcAft>
              <a:buClr>
                <a:schemeClr val="dk1"/>
              </a:buClr>
              <a:buSzPts val="1800"/>
              <a:buFont typeface="Times New Roman"/>
              <a:buChar char="»"/>
              <a:defRPr sz="1800"/>
            </a:lvl8pPr>
            <a:lvl9pPr marL="4114800" lvl="8" indent="-342900" algn="l">
              <a:lnSpc>
                <a:spcPct val="100000"/>
              </a:lnSpc>
              <a:spcBef>
                <a:spcPts val="360"/>
              </a:spcBef>
              <a:spcAft>
                <a:spcPts val="0"/>
              </a:spcAft>
              <a:buClr>
                <a:schemeClr val="dk1"/>
              </a:buClr>
              <a:buSzPts val="1800"/>
              <a:buFont typeface="Times New Roman"/>
              <a:buChar char="»"/>
              <a:defRPr sz="1800"/>
            </a:lvl9pPr>
          </a:lstStyle>
          <a:p>
            <a:endParaRPr/>
          </a:p>
        </p:txBody>
      </p:sp>
      <p:sp>
        <p:nvSpPr>
          <p:cNvPr id="37" name="Google Shape;37;p7"/>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7"/>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2194834" y="1317625"/>
            <a:ext cx="39501600" cy="5486400"/>
          </a:xfrm>
          <a:prstGeom prst="rect">
            <a:avLst/>
          </a:prstGeom>
          <a:noFill/>
          <a:ln>
            <a:noFill/>
          </a:ln>
        </p:spPr>
        <p:txBody>
          <a:bodyPr spcFirstLastPara="1" wrap="square" lIns="480625" tIns="240300" rIns="480625" bIns="2403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2" name="Google Shape;42;p8"/>
          <p:cNvSpPr txBox="1">
            <a:spLocks noGrp="1"/>
          </p:cNvSpPr>
          <p:nvPr>
            <p:ph type="body" idx="1"/>
          </p:nvPr>
        </p:nvSpPr>
        <p:spPr>
          <a:xfrm>
            <a:off x="2194834" y="7369178"/>
            <a:ext cx="19392900" cy="3070200"/>
          </a:xfrm>
          <a:prstGeom prst="rect">
            <a:avLst/>
          </a:prstGeom>
          <a:noFill/>
          <a:ln>
            <a:noFill/>
          </a:ln>
        </p:spPr>
        <p:txBody>
          <a:bodyPr spcFirstLastPara="1" wrap="square" lIns="480625" tIns="240300" rIns="480625" bIns="2403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43" name="Google Shape;43;p8"/>
          <p:cNvSpPr txBox="1">
            <a:spLocks noGrp="1"/>
          </p:cNvSpPr>
          <p:nvPr>
            <p:ph type="body" idx="2"/>
          </p:nvPr>
        </p:nvSpPr>
        <p:spPr>
          <a:xfrm>
            <a:off x="2194834" y="10439403"/>
            <a:ext cx="19392900" cy="18966000"/>
          </a:xfrm>
          <a:prstGeom prst="rect">
            <a:avLst/>
          </a:prstGeom>
          <a:noFill/>
          <a:ln>
            <a:noFill/>
          </a:ln>
        </p:spPr>
        <p:txBody>
          <a:bodyPr spcFirstLastPara="1" wrap="square" lIns="480625" tIns="240300" rIns="480625" bIns="2403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44" name="Google Shape;44;p8"/>
          <p:cNvSpPr txBox="1">
            <a:spLocks noGrp="1"/>
          </p:cNvSpPr>
          <p:nvPr>
            <p:ph type="body" idx="3"/>
          </p:nvPr>
        </p:nvSpPr>
        <p:spPr>
          <a:xfrm>
            <a:off x="22296665" y="7369178"/>
            <a:ext cx="19399500" cy="3070200"/>
          </a:xfrm>
          <a:prstGeom prst="rect">
            <a:avLst/>
          </a:prstGeom>
          <a:noFill/>
          <a:ln>
            <a:noFill/>
          </a:ln>
        </p:spPr>
        <p:txBody>
          <a:bodyPr spcFirstLastPara="1" wrap="square" lIns="480625" tIns="240300" rIns="480625" bIns="2403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Times New Roman"/>
              <a:buNone/>
              <a:defRPr sz="1600" b="1"/>
            </a:lvl6pPr>
            <a:lvl7pPr marL="3200400" lvl="6" indent="-228600" algn="l">
              <a:lnSpc>
                <a:spcPct val="100000"/>
              </a:lnSpc>
              <a:spcBef>
                <a:spcPts val="320"/>
              </a:spcBef>
              <a:spcAft>
                <a:spcPts val="0"/>
              </a:spcAft>
              <a:buClr>
                <a:schemeClr val="dk1"/>
              </a:buClr>
              <a:buSzPts val="1600"/>
              <a:buFont typeface="Times New Roman"/>
              <a:buNone/>
              <a:defRPr sz="1600" b="1"/>
            </a:lvl7pPr>
            <a:lvl8pPr marL="3657600" lvl="7" indent="-228600" algn="l">
              <a:lnSpc>
                <a:spcPct val="100000"/>
              </a:lnSpc>
              <a:spcBef>
                <a:spcPts val="320"/>
              </a:spcBef>
              <a:spcAft>
                <a:spcPts val="0"/>
              </a:spcAft>
              <a:buClr>
                <a:schemeClr val="dk1"/>
              </a:buClr>
              <a:buSzPts val="1600"/>
              <a:buFont typeface="Times New Roman"/>
              <a:buNone/>
              <a:defRPr sz="1600" b="1"/>
            </a:lvl8pPr>
            <a:lvl9pPr marL="4114800" lvl="8" indent="-228600" algn="l">
              <a:lnSpc>
                <a:spcPct val="100000"/>
              </a:lnSpc>
              <a:spcBef>
                <a:spcPts val="320"/>
              </a:spcBef>
              <a:spcAft>
                <a:spcPts val="0"/>
              </a:spcAft>
              <a:buClr>
                <a:schemeClr val="dk1"/>
              </a:buClr>
              <a:buSzPts val="1600"/>
              <a:buFont typeface="Times New Roman"/>
              <a:buNone/>
              <a:defRPr sz="1600" b="1"/>
            </a:lvl9pPr>
          </a:lstStyle>
          <a:p>
            <a:endParaRPr/>
          </a:p>
        </p:txBody>
      </p:sp>
      <p:sp>
        <p:nvSpPr>
          <p:cNvPr id="45" name="Google Shape;45;p8"/>
          <p:cNvSpPr txBox="1">
            <a:spLocks noGrp="1"/>
          </p:cNvSpPr>
          <p:nvPr>
            <p:ph type="body" idx="4"/>
          </p:nvPr>
        </p:nvSpPr>
        <p:spPr>
          <a:xfrm>
            <a:off x="22296665" y="10439403"/>
            <a:ext cx="19399500" cy="18966000"/>
          </a:xfrm>
          <a:prstGeom prst="rect">
            <a:avLst/>
          </a:prstGeom>
          <a:noFill/>
          <a:ln>
            <a:noFill/>
          </a:ln>
        </p:spPr>
        <p:txBody>
          <a:bodyPr spcFirstLastPara="1" wrap="square" lIns="480625" tIns="240300" rIns="480625" bIns="2403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Times New Roman"/>
              <a:buChar char="»"/>
              <a:defRPr sz="1600"/>
            </a:lvl6pPr>
            <a:lvl7pPr marL="3200400" lvl="6" indent="-330200" algn="l">
              <a:lnSpc>
                <a:spcPct val="100000"/>
              </a:lnSpc>
              <a:spcBef>
                <a:spcPts val="320"/>
              </a:spcBef>
              <a:spcAft>
                <a:spcPts val="0"/>
              </a:spcAft>
              <a:buClr>
                <a:schemeClr val="dk1"/>
              </a:buClr>
              <a:buSzPts val="1600"/>
              <a:buFont typeface="Times New Roman"/>
              <a:buChar char="»"/>
              <a:defRPr sz="1600"/>
            </a:lvl7pPr>
            <a:lvl8pPr marL="3657600" lvl="7" indent="-330200" algn="l">
              <a:lnSpc>
                <a:spcPct val="100000"/>
              </a:lnSpc>
              <a:spcBef>
                <a:spcPts val="320"/>
              </a:spcBef>
              <a:spcAft>
                <a:spcPts val="0"/>
              </a:spcAft>
              <a:buClr>
                <a:schemeClr val="dk1"/>
              </a:buClr>
              <a:buSzPts val="1600"/>
              <a:buFont typeface="Times New Roman"/>
              <a:buChar char="»"/>
              <a:defRPr sz="1600"/>
            </a:lvl8pPr>
            <a:lvl9pPr marL="4114800" lvl="8" indent="-330200" algn="l">
              <a:lnSpc>
                <a:spcPct val="100000"/>
              </a:lnSpc>
              <a:spcBef>
                <a:spcPts val="320"/>
              </a:spcBef>
              <a:spcAft>
                <a:spcPts val="0"/>
              </a:spcAft>
              <a:buClr>
                <a:schemeClr val="dk1"/>
              </a:buClr>
              <a:buSzPts val="1600"/>
              <a:buFont typeface="Times New Roman"/>
              <a:buChar char="»"/>
              <a:defRPr sz="1600"/>
            </a:lvl9pPr>
          </a:lstStyle>
          <a:p>
            <a:endParaRPr/>
          </a:p>
        </p:txBody>
      </p:sp>
      <p:sp>
        <p:nvSpPr>
          <p:cNvPr id="46" name="Google Shape;46;p8"/>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3290889" y="2924175"/>
            <a:ext cx="37309500" cy="5486400"/>
          </a:xfrm>
          <a:prstGeom prst="rect">
            <a:avLst/>
          </a:prstGeom>
          <a:noFill/>
          <a:ln>
            <a:noFill/>
          </a:ln>
        </p:spPr>
        <p:txBody>
          <a:bodyPr spcFirstLastPara="1" wrap="square" lIns="480625" tIns="240300" rIns="480625" bIns="2403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1" name="Google Shape;51;p9"/>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194833" y="1311275"/>
            <a:ext cx="14439900" cy="5577000"/>
          </a:xfrm>
          <a:prstGeom prst="rect">
            <a:avLst/>
          </a:prstGeom>
          <a:noFill/>
          <a:ln>
            <a:noFill/>
          </a:ln>
        </p:spPr>
        <p:txBody>
          <a:bodyPr spcFirstLastPara="1" wrap="square" lIns="480625" tIns="240300" rIns="480625" bIns="2403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17159968" y="1311275"/>
            <a:ext cx="24536400" cy="28094100"/>
          </a:xfrm>
          <a:prstGeom prst="rect">
            <a:avLst/>
          </a:prstGeom>
          <a:noFill/>
          <a:ln>
            <a:noFill/>
          </a:ln>
        </p:spPr>
        <p:txBody>
          <a:bodyPr spcFirstLastPara="1" wrap="square" lIns="480625" tIns="240300" rIns="480625" bIns="240300"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100000"/>
              </a:lnSpc>
              <a:spcBef>
                <a:spcPts val="400"/>
              </a:spcBef>
              <a:spcAft>
                <a:spcPts val="0"/>
              </a:spcAft>
              <a:buClr>
                <a:schemeClr val="dk1"/>
              </a:buClr>
              <a:buSzPts val="2000"/>
              <a:buFont typeface="Times New Roman"/>
              <a:buChar char="»"/>
              <a:defRPr sz="2000"/>
            </a:lvl6pPr>
            <a:lvl7pPr marL="3200400" lvl="6" indent="-355600" algn="l">
              <a:lnSpc>
                <a:spcPct val="100000"/>
              </a:lnSpc>
              <a:spcBef>
                <a:spcPts val="400"/>
              </a:spcBef>
              <a:spcAft>
                <a:spcPts val="0"/>
              </a:spcAft>
              <a:buClr>
                <a:schemeClr val="dk1"/>
              </a:buClr>
              <a:buSzPts val="2000"/>
              <a:buFont typeface="Times New Roman"/>
              <a:buChar char="»"/>
              <a:defRPr sz="2000"/>
            </a:lvl7pPr>
            <a:lvl8pPr marL="3657600" lvl="7" indent="-355600" algn="l">
              <a:lnSpc>
                <a:spcPct val="100000"/>
              </a:lnSpc>
              <a:spcBef>
                <a:spcPts val="400"/>
              </a:spcBef>
              <a:spcAft>
                <a:spcPts val="0"/>
              </a:spcAft>
              <a:buClr>
                <a:schemeClr val="dk1"/>
              </a:buClr>
              <a:buSzPts val="2000"/>
              <a:buFont typeface="Times New Roman"/>
              <a:buChar char="»"/>
              <a:defRPr sz="2000"/>
            </a:lvl8pPr>
            <a:lvl9pPr marL="4114800" lvl="8" indent="-355600" algn="l">
              <a:lnSpc>
                <a:spcPct val="100000"/>
              </a:lnSpc>
              <a:spcBef>
                <a:spcPts val="400"/>
              </a:spcBef>
              <a:spcAft>
                <a:spcPts val="0"/>
              </a:spcAft>
              <a:buClr>
                <a:schemeClr val="dk1"/>
              </a:buClr>
              <a:buSzPts val="2000"/>
              <a:buFont typeface="Times New Roman"/>
              <a:buChar char="»"/>
              <a:defRPr sz="2000"/>
            </a:lvl9pPr>
          </a:lstStyle>
          <a:p>
            <a:endParaRPr/>
          </a:p>
        </p:txBody>
      </p:sp>
      <p:sp>
        <p:nvSpPr>
          <p:cNvPr id="57" name="Google Shape;57;p10"/>
          <p:cNvSpPr txBox="1">
            <a:spLocks noGrp="1"/>
          </p:cNvSpPr>
          <p:nvPr>
            <p:ph type="body" idx="2"/>
          </p:nvPr>
        </p:nvSpPr>
        <p:spPr>
          <a:xfrm>
            <a:off x="2194833" y="6888163"/>
            <a:ext cx="14439900" cy="22517100"/>
          </a:xfrm>
          <a:prstGeom prst="rect">
            <a:avLst/>
          </a:prstGeom>
          <a:noFill/>
          <a:ln>
            <a:noFill/>
          </a:ln>
        </p:spPr>
        <p:txBody>
          <a:bodyPr spcFirstLastPara="1" wrap="square" lIns="480625" tIns="240300" rIns="480625" bIns="2403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1"/>
              <a:buFont typeface="Arial"/>
              <a:buNone/>
              <a:defRPr sz="901"/>
            </a:lvl4pPr>
            <a:lvl5pPr marL="2286000" lvl="4" indent="-228600" algn="l">
              <a:lnSpc>
                <a:spcPct val="100000"/>
              </a:lnSpc>
              <a:spcBef>
                <a:spcPts val="180"/>
              </a:spcBef>
              <a:spcAft>
                <a:spcPts val="0"/>
              </a:spcAft>
              <a:buClr>
                <a:schemeClr val="dk1"/>
              </a:buClr>
              <a:buSzPts val="901"/>
              <a:buFont typeface="Arial"/>
              <a:buNone/>
              <a:defRPr sz="901"/>
            </a:lvl5pPr>
            <a:lvl6pPr marL="2743200" lvl="5" indent="-228600" algn="l">
              <a:lnSpc>
                <a:spcPct val="100000"/>
              </a:lnSpc>
              <a:spcBef>
                <a:spcPts val="180"/>
              </a:spcBef>
              <a:spcAft>
                <a:spcPts val="0"/>
              </a:spcAft>
              <a:buClr>
                <a:schemeClr val="dk1"/>
              </a:buClr>
              <a:buSzPts val="901"/>
              <a:buFont typeface="Times New Roman"/>
              <a:buNone/>
              <a:defRPr sz="901"/>
            </a:lvl6pPr>
            <a:lvl7pPr marL="3200400" lvl="6" indent="-228600" algn="l">
              <a:lnSpc>
                <a:spcPct val="100000"/>
              </a:lnSpc>
              <a:spcBef>
                <a:spcPts val="180"/>
              </a:spcBef>
              <a:spcAft>
                <a:spcPts val="0"/>
              </a:spcAft>
              <a:buClr>
                <a:schemeClr val="dk1"/>
              </a:buClr>
              <a:buSzPts val="901"/>
              <a:buFont typeface="Times New Roman"/>
              <a:buNone/>
              <a:defRPr sz="901"/>
            </a:lvl7pPr>
            <a:lvl8pPr marL="3657600" lvl="7" indent="-228600" algn="l">
              <a:lnSpc>
                <a:spcPct val="100000"/>
              </a:lnSpc>
              <a:spcBef>
                <a:spcPts val="180"/>
              </a:spcBef>
              <a:spcAft>
                <a:spcPts val="0"/>
              </a:spcAft>
              <a:buClr>
                <a:schemeClr val="dk1"/>
              </a:buClr>
              <a:buSzPts val="901"/>
              <a:buFont typeface="Times New Roman"/>
              <a:buNone/>
              <a:defRPr sz="901"/>
            </a:lvl8pPr>
            <a:lvl9pPr marL="4114800" lvl="8" indent="-228600" algn="l">
              <a:lnSpc>
                <a:spcPct val="100000"/>
              </a:lnSpc>
              <a:spcBef>
                <a:spcPts val="180"/>
              </a:spcBef>
              <a:spcAft>
                <a:spcPts val="0"/>
              </a:spcAft>
              <a:buClr>
                <a:schemeClr val="dk1"/>
              </a:buClr>
              <a:buSzPts val="901"/>
              <a:buFont typeface="Times New Roman"/>
              <a:buNone/>
              <a:defRPr sz="901"/>
            </a:lvl9pPr>
          </a:lstStyle>
          <a:p>
            <a:endParaRPr/>
          </a:p>
        </p:txBody>
      </p:sp>
      <p:sp>
        <p:nvSpPr>
          <p:cNvPr id="58" name="Google Shape;58;p10"/>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602437" y="23042565"/>
            <a:ext cx="26335200" cy="2721000"/>
          </a:xfrm>
          <a:prstGeom prst="rect">
            <a:avLst/>
          </a:prstGeom>
          <a:noFill/>
          <a:ln>
            <a:noFill/>
          </a:ln>
        </p:spPr>
        <p:txBody>
          <a:bodyPr spcFirstLastPara="1" wrap="square" lIns="480625" tIns="240300" rIns="480625" bIns="2403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3" name="Google Shape;63;p11"/>
          <p:cNvSpPr>
            <a:spLocks noGrp="1"/>
          </p:cNvSpPr>
          <p:nvPr>
            <p:ph type="pic" idx="2"/>
          </p:nvPr>
        </p:nvSpPr>
        <p:spPr>
          <a:xfrm>
            <a:off x="8602437" y="2941641"/>
            <a:ext cx="26335200" cy="19750200"/>
          </a:xfrm>
          <a:prstGeom prst="rect">
            <a:avLst/>
          </a:prstGeom>
          <a:noFill/>
          <a:ln>
            <a:noFill/>
          </a:ln>
        </p:spPr>
      </p:sp>
      <p:sp>
        <p:nvSpPr>
          <p:cNvPr id="64" name="Google Shape;64;p11"/>
          <p:cNvSpPr txBox="1">
            <a:spLocks noGrp="1"/>
          </p:cNvSpPr>
          <p:nvPr>
            <p:ph type="body" idx="1"/>
          </p:nvPr>
        </p:nvSpPr>
        <p:spPr>
          <a:xfrm>
            <a:off x="8602437" y="25763541"/>
            <a:ext cx="26335200" cy="3862500"/>
          </a:xfrm>
          <a:prstGeom prst="rect">
            <a:avLst/>
          </a:prstGeom>
          <a:noFill/>
          <a:ln>
            <a:noFill/>
          </a:ln>
        </p:spPr>
        <p:txBody>
          <a:bodyPr spcFirstLastPara="1" wrap="square" lIns="480625" tIns="240300" rIns="480625" bIns="2403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1"/>
              <a:buFont typeface="Arial"/>
              <a:buNone/>
              <a:defRPr sz="901"/>
            </a:lvl4pPr>
            <a:lvl5pPr marL="2286000" lvl="4" indent="-228600" algn="l">
              <a:lnSpc>
                <a:spcPct val="100000"/>
              </a:lnSpc>
              <a:spcBef>
                <a:spcPts val="180"/>
              </a:spcBef>
              <a:spcAft>
                <a:spcPts val="0"/>
              </a:spcAft>
              <a:buClr>
                <a:schemeClr val="dk1"/>
              </a:buClr>
              <a:buSzPts val="901"/>
              <a:buFont typeface="Arial"/>
              <a:buNone/>
              <a:defRPr sz="901"/>
            </a:lvl5pPr>
            <a:lvl6pPr marL="2743200" lvl="5" indent="-228600" algn="l">
              <a:lnSpc>
                <a:spcPct val="100000"/>
              </a:lnSpc>
              <a:spcBef>
                <a:spcPts val="180"/>
              </a:spcBef>
              <a:spcAft>
                <a:spcPts val="0"/>
              </a:spcAft>
              <a:buClr>
                <a:schemeClr val="dk1"/>
              </a:buClr>
              <a:buSzPts val="901"/>
              <a:buFont typeface="Times New Roman"/>
              <a:buNone/>
              <a:defRPr sz="901"/>
            </a:lvl6pPr>
            <a:lvl7pPr marL="3200400" lvl="6" indent="-228600" algn="l">
              <a:lnSpc>
                <a:spcPct val="100000"/>
              </a:lnSpc>
              <a:spcBef>
                <a:spcPts val="180"/>
              </a:spcBef>
              <a:spcAft>
                <a:spcPts val="0"/>
              </a:spcAft>
              <a:buClr>
                <a:schemeClr val="dk1"/>
              </a:buClr>
              <a:buSzPts val="901"/>
              <a:buFont typeface="Times New Roman"/>
              <a:buNone/>
              <a:defRPr sz="901"/>
            </a:lvl7pPr>
            <a:lvl8pPr marL="3657600" lvl="7" indent="-228600" algn="l">
              <a:lnSpc>
                <a:spcPct val="100000"/>
              </a:lnSpc>
              <a:spcBef>
                <a:spcPts val="180"/>
              </a:spcBef>
              <a:spcAft>
                <a:spcPts val="0"/>
              </a:spcAft>
              <a:buClr>
                <a:schemeClr val="dk1"/>
              </a:buClr>
              <a:buSzPts val="901"/>
              <a:buFont typeface="Times New Roman"/>
              <a:buNone/>
              <a:defRPr sz="901"/>
            </a:lvl8pPr>
            <a:lvl9pPr marL="4114800" lvl="8" indent="-228600" algn="l">
              <a:lnSpc>
                <a:spcPct val="100000"/>
              </a:lnSpc>
              <a:spcBef>
                <a:spcPts val="180"/>
              </a:spcBef>
              <a:spcAft>
                <a:spcPts val="0"/>
              </a:spcAft>
              <a:buClr>
                <a:schemeClr val="dk1"/>
              </a:buClr>
              <a:buSzPts val="901"/>
              <a:buFont typeface="Times New Roman"/>
              <a:buNone/>
              <a:defRPr sz="901"/>
            </a:lvl9pPr>
          </a:lstStyle>
          <a:p>
            <a:endParaRPr/>
          </a:p>
        </p:txBody>
      </p:sp>
      <p:sp>
        <p:nvSpPr>
          <p:cNvPr id="65" name="Google Shape;65;p11"/>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3290889" y="2924175"/>
            <a:ext cx="37309500" cy="5486400"/>
          </a:xfrm>
          <a:prstGeom prst="rect">
            <a:avLst/>
          </a:prstGeom>
          <a:noFill/>
          <a:ln>
            <a:noFill/>
          </a:ln>
        </p:spPr>
        <p:txBody>
          <a:bodyPr spcFirstLastPara="1" wrap="square" lIns="480625" tIns="240300" rIns="480625" bIns="2403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12068216" y="728551"/>
            <a:ext cx="19754700" cy="37309500"/>
          </a:xfrm>
          <a:prstGeom prst="rect">
            <a:avLst/>
          </a:prstGeom>
          <a:noFill/>
          <a:ln>
            <a:noFill/>
          </a:ln>
        </p:spPr>
        <p:txBody>
          <a:bodyPr spcFirstLastPara="1" wrap="square" lIns="480625" tIns="240300" rIns="480625" bIns="2403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22768084" y="11429328"/>
            <a:ext cx="26336700" cy="9326400"/>
          </a:xfrm>
          <a:prstGeom prst="rect">
            <a:avLst/>
          </a:prstGeom>
          <a:noFill/>
          <a:ln>
            <a:noFill/>
          </a:ln>
        </p:spPr>
        <p:txBody>
          <a:bodyPr spcFirstLastPara="1" wrap="square" lIns="480625" tIns="240300" rIns="480625" bIns="2403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4048770" y="2166977"/>
            <a:ext cx="26336700" cy="27851100"/>
          </a:xfrm>
          <a:prstGeom prst="rect">
            <a:avLst/>
          </a:prstGeom>
          <a:noFill/>
          <a:ln>
            <a:noFill/>
          </a:ln>
        </p:spPr>
        <p:txBody>
          <a:bodyPr spcFirstLastPara="1" wrap="square" lIns="480625" tIns="240300" rIns="480625" bIns="2403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3290889" y="2924175"/>
            <a:ext cx="37309500" cy="5486400"/>
          </a:xfrm>
          <a:prstGeom prst="rect">
            <a:avLst/>
          </a:prstGeom>
          <a:noFill/>
          <a:ln>
            <a:noFill/>
          </a:ln>
        </p:spPr>
        <p:txBody>
          <a:bodyPr spcFirstLastPara="1" wrap="square" lIns="480625" tIns="240300" rIns="480625" bIns="240300" anchor="ctr" anchorCtr="0">
            <a:noAutofit/>
          </a:bodyPr>
          <a:lstStyle>
            <a:lvl1pPr marR="0" lvl="0"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Times New Roman"/>
                <a:ea typeface="Times New Roman"/>
                <a:cs typeface="Times New Roman"/>
                <a:sym typeface="Times New Roman"/>
              </a:defRPr>
            </a:lvl6pPr>
            <a:lvl7pPr marR="0" lvl="6"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Times New Roman"/>
                <a:ea typeface="Times New Roman"/>
                <a:cs typeface="Times New Roman"/>
                <a:sym typeface="Times New Roman"/>
              </a:defRPr>
            </a:lvl7pPr>
            <a:lvl8pPr marR="0" lvl="7"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Times New Roman"/>
                <a:ea typeface="Times New Roman"/>
                <a:cs typeface="Times New Roman"/>
                <a:sym typeface="Times New Roman"/>
              </a:defRPr>
            </a:lvl8pPr>
            <a:lvl9pPr marR="0" lvl="8" algn="ctr" rtl="0">
              <a:lnSpc>
                <a:spcPct val="100000"/>
              </a:lnSpc>
              <a:spcBef>
                <a:spcPts val="0"/>
              </a:spcBef>
              <a:spcAft>
                <a:spcPts val="0"/>
              </a:spcAft>
              <a:buClr>
                <a:srgbClr val="000000"/>
              </a:buClr>
              <a:buSzPts val="1400"/>
              <a:buFont typeface="Arial"/>
              <a:buNone/>
              <a:defRPr sz="23000" b="0" i="0" u="none" strike="noStrike" cap="none">
                <a:solidFill>
                  <a:schemeClr val="dk2"/>
                </a:solidFill>
                <a:latin typeface="Times New Roman"/>
                <a:ea typeface="Times New Roman"/>
                <a:cs typeface="Times New Roman"/>
                <a:sym typeface="Times New Roman"/>
              </a:defRPr>
            </a:lvl9pPr>
          </a:lstStyle>
          <a:p>
            <a:endParaRPr/>
          </a:p>
        </p:txBody>
      </p:sp>
      <p:sp>
        <p:nvSpPr>
          <p:cNvPr id="7" name="Google Shape;7;p2"/>
          <p:cNvSpPr txBox="1">
            <a:spLocks noGrp="1"/>
          </p:cNvSpPr>
          <p:nvPr>
            <p:ph type="body" idx="1"/>
          </p:nvPr>
        </p:nvSpPr>
        <p:spPr>
          <a:xfrm>
            <a:off x="3290889" y="9505951"/>
            <a:ext cx="37309500" cy="19754700"/>
          </a:xfrm>
          <a:prstGeom prst="rect">
            <a:avLst/>
          </a:prstGeom>
          <a:noFill/>
          <a:ln>
            <a:noFill/>
          </a:ln>
        </p:spPr>
        <p:txBody>
          <a:bodyPr spcFirstLastPara="1" wrap="square" lIns="480625" tIns="240300" rIns="480625" bIns="240300" anchor="t" anchorCtr="0">
            <a:noAutofit/>
          </a:bodyPr>
          <a:lstStyle>
            <a:lvl1pPr marL="457200" marR="0" lvl="0" indent="-1301813" algn="l" rtl="0">
              <a:lnSpc>
                <a:spcPct val="100000"/>
              </a:lnSpc>
              <a:spcBef>
                <a:spcPts val="3380"/>
              </a:spcBef>
              <a:spcAft>
                <a:spcPts val="0"/>
              </a:spcAft>
              <a:buClr>
                <a:schemeClr val="dk1"/>
              </a:buClr>
              <a:buSzPts val="16901"/>
              <a:buFont typeface="Arial"/>
              <a:buChar char="•"/>
              <a:defRPr sz="16901" b="0" i="0" u="none" strike="noStrike" cap="none">
                <a:solidFill>
                  <a:schemeClr val="dk1"/>
                </a:solidFill>
                <a:latin typeface="Arial"/>
                <a:ea typeface="Arial"/>
                <a:cs typeface="Arial"/>
                <a:sym typeface="Arial"/>
              </a:defRPr>
            </a:lvl1pPr>
            <a:lvl2pPr marL="914400" marR="0" lvl="1" indent="-1162113" algn="l" rtl="0">
              <a:lnSpc>
                <a:spcPct val="100000"/>
              </a:lnSpc>
              <a:spcBef>
                <a:spcPts val="2940"/>
              </a:spcBef>
              <a:spcAft>
                <a:spcPts val="0"/>
              </a:spcAft>
              <a:buClr>
                <a:schemeClr val="dk1"/>
              </a:buClr>
              <a:buSzPts val="14701"/>
              <a:buFont typeface="Arial"/>
              <a:buChar char="–"/>
              <a:defRPr sz="14700" b="0" i="0" u="none" strike="noStrike" cap="none">
                <a:solidFill>
                  <a:schemeClr val="dk1"/>
                </a:solidFill>
                <a:latin typeface="Arial"/>
                <a:ea typeface="Arial"/>
                <a:cs typeface="Arial"/>
                <a:sym typeface="Arial"/>
              </a:defRPr>
            </a:lvl2pPr>
            <a:lvl3pPr marL="1371600" marR="0" lvl="2" indent="-1035113" algn="l" rtl="0">
              <a:lnSpc>
                <a:spcPct val="100000"/>
              </a:lnSpc>
              <a:spcBef>
                <a:spcPts val="2540"/>
              </a:spcBef>
              <a:spcAft>
                <a:spcPts val="0"/>
              </a:spcAft>
              <a:buClr>
                <a:schemeClr val="dk1"/>
              </a:buClr>
              <a:buSzPts val="12701"/>
              <a:buFont typeface="Arial"/>
              <a:buChar char="•"/>
              <a:defRPr sz="12701" b="0" i="0" u="none" strike="noStrike" cap="none">
                <a:solidFill>
                  <a:schemeClr val="dk1"/>
                </a:solidFill>
                <a:latin typeface="Arial"/>
                <a:ea typeface="Arial"/>
                <a:cs typeface="Arial"/>
                <a:sym typeface="Arial"/>
              </a:defRPr>
            </a:lvl3pPr>
            <a:lvl4pPr marL="1828800" marR="0" lvl="3" indent="-895413" algn="l" rtl="0">
              <a:lnSpc>
                <a:spcPct val="100000"/>
              </a:lnSpc>
              <a:spcBef>
                <a:spcPts val="2100"/>
              </a:spcBef>
              <a:spcAft>
                <a:spcPts val="0"/>
              </a:spcAft>
              <a:buClr>
                <a:schemeClr val="dk1"/>
              </a:buClr>
              <a:buSzPts val="10501"/>
              <a:buFont typeface="Arial"/>
              <a:buChar char="–"/>
              <a:defRPr sz="10501" b="0" i="0" u="none" strike="noStrike" cap="none">
                <a:solidFill>
                  <a:schemeClr val="dk1"/>
                </a:solidFill>
                <a:latin typeface="Arial"/>
                <a:ea typeface="Arial"/>
                <a:cs typeface="Arial"/>
                <a:sym typeface="Arial"/>
              </a:defRPr>
            </a:lvl4pPr>
            <a:lvl5pPr marL="2286000" marR="0" lvl="4" indent="-895413" algn="l" rtl="0">
              <a:lnSpc>
                <a:spcPct val="100000"/>
              </a:lnSpc>
              <a:spcBef>
                <a:spcPts val="2100"/>
              </a:spcBef>
              <a:spcAft>
                <a:spcPts val="0"/>
              </a:spcAft>
              <a:buClr>
                <a:schemeClr val="dk1"/>
              </a:buClr>
              <a:buSzPts val="10501"/>
              <a:buFont typeface="Arial"/>
              <a:buChar char="»"/>
              <a:defRPr sz="10501" b="0" i="0" u="none" strike="noStrike" cap="none">
                <a:solidFill>
                  <a:schemeClr val="dk1"/>
                </a:solidFill>
                <a:latin typeface="Arial"/>
                <a:ea typeface="Arial"/>
                <a:cs typeface="Arial"/>
                <a:sym typeface="Arial"/>
              </a:defRPr>
            </a:lvl5pPr>
            <a:lvl6pPr marL="2743200" marR="0" lvl="5" indent="-895413" algn="l" rtl="0">
              <a:lnSpc>
                <a:spcPct val="100000"/>
              </a:lnSpc>
              <a:spcBef>
                <a:spcPts val="2100"/>
              </a:spcBef>
              <a:spcAft>
                <a:spcPts val="0"/>
              </a:spcAft>
              <a:buClr>
                <a:schemeClr val="dk1"/>
              </a:buClr>
              <a:buSzPts val="10501"/>
              <a:buFont typeface="Times New Roman"/>
              <a:buChar char="»"/>
              <a:defRPr sz="10501" b="0" i="0" u="none" strike="noStrike" cap="none">
                <a:solidFill>
                  <a:schemeClr val="dk1"/>
                </a:solidFill>
                <a:latin typeface="Times New Roman"/>
                <a:ea typeface="Times New Roman"/>
                <a:cs typeface="Times New Roman"/>
                <a:sym typeface="Times New Roman"/>
              </a:defRPr>
            </a:lvl6pPr>
            <a:lvl7pPr marL="3200400" marR="0" lvl="6" indent="-895413" algn="l" rtl="0">
              <a:lnSpc>
                <a:spcPct val="100000"/>
              </a:lnSpc>
              <a:spcBef>
                <a:spcPts val="2100"/>
              </a:spcBef>
              <a:spcAft>
                <a:spcPts val="0"/>
              </a:spcAft>
              <a:buClr>
                <a:schemeClr val="dk1"/>
              </a:buClr>
              <a:buSzPts val="10501"/>
              <a:buFont typeface="Times New Roman"/>
              <a:buChar char="»"/>
              <a:defRPr sz="10501" b="0" i="0" u="none" strike="noStrike" cap="none">
                <a:solidFill>
                  <a:schemeClr val="dk1"/>
                </a:solidFill>
                <a:latin typeface="Times New Roman"/>
                <a:ea typeface="Times New Roman"/>
                <a:cs typeface="Times New Roman"/>
                <a:sym typeface="Times New Roman"/>
              </a:defRPr>
            </a:lvl7pPr>
            <a:lvl8pPr marL="3657600" marR="0" lvl="7" indent="-895413" algn="l" rtl="0">
              <a:lnSpc>
                <a:spcPct val="100000"/>
              </a:lnSpc>
              <a:spcBef>
                <a:spcPts val="2100"/>
              </a:spcBef>
              <a:spcAft>
                <a:spcPts val="0"/>
              </a:spcAft>
              <a:buClr>
                <a:schemeClr val="dk1"/>
              </a:buClr>
              <a:buSzPts val="10501"/>
              <a:buFont typeface="Times New Roman"/>
              <a:buChar char="»"/>
              <a:defRPr sz="10501" b="0" i="0" u="none" strike="noStrike" cap="none">
                <a:solidFill>
                  <a:schemeClr val="dk1"/>
                </a:solidFill>
                <a:latin typeface="Times New Roman"/>
                <a:ea typeface="Times New Roman"/>
                <a:cs typeface="Times New Roman"/>
                <a:sym typeface="Times New Roman"/>
              </a:defRPr>
            </a:lvl8pPr>
            <a:lvl9pPr marL="4114800" marR="0" lvl="8" indent="-895413" algn="l" rtl="0">
              <a:lnSpc>
                <a:spcPct val="100000"/>
              </a:lnSpc>
              <a:spcBef>
                <a:spcPts val="2100"/>
              </a:spcBef>
              <a:spcAft>
                <a:spcPts val="0"/>
              </a:spcAft>
              <a:buClr>
                <a:schemeClr val="dk1"/>
              </a:buClr>
              <a:buSzPts val="10501"/>
              <a:buFont typeface="Times New Roman"/>
              <a:buChar char="»"/>
              <a:defRPr sz="10501" b="0" i="0" u="none" strike="noStrike" cap="none">
                <a:solidFill>
                  <a:schemeClr val="dk1"/>
                </a:solidFill>
                <a:latin typeface="Times New Roman"/>
                <a:ea typeface="Times New Roman"/>
                <a:cs typeface="Times New Roman"/>
                <a:sym typeface="Times New Roman"/>
              </a:defRPr>
            </a:lvl9pPr>
          </a:lstStyle>
          <a:p>
            <a:endParaRPr/>
          </a:p>
        </p:txBody>
      </p:sp>
      <p:sp>
        <p:nvSpPr>
          <p:cNvPr id="8" name="Google Shape;8;p2"/>
          <p:cNvSpPr txBox="1">
            <a:spLocks noGrp="1"/>
          </p:cNvSpPr>
          <p:nvPr>
            <p:ph type="dt" idx="10"/>
          </p:nvPr>
        </p:nvSpPr>
        <p:spPr>
          <a:xfrm>
            <a:off x="3290888" y="29994226"/>
            <a:ext cx="9144000" cy="2190900"/>
          </a:xfrm>
          <a:prstGeom prst="rect">
            <a:avLst/>
          </a:prstGeom>
          <a:noFill/>
          <a:ln>
            <a:noFill/>
          </a:ln>
        </p:spPr>
        <p:txBody>
          <a:bodyPr spcFirstLastPara="1" wrap="square" lIns="480625" tIns="240300" rIns="480625" bIns="240300" anchor="t" anchorCtr="0">
            <a:noAutofit/>
          </a:bodyPr>
          <a:lstStyle>
            <a:lvl1pPr marR="0" lvl="0" algn="l" rtl="0">
              <a:lnSpc>
                <a:spcPct val="100000"/>
              </a:lnSpc>
              <a:spcBef>
                <a:spcPts val="0"/>
              </a:spcBef>
              <a:spcAft>
                <a:spcPts val="0"/>
              </a:spcAft>
              <a:buClr>
                <a:srgbClr val="000000"/>
              </a:buClr>
              <a:buSzPts val="1400"/>
              <a:buFont typeface="Arial"/>
              <a:buNone/>
              <a:defRPr sz="7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9" name="Google Shape;9;p2"/>
          <p:cNvSpPr txBox="1">
            <a:spLocks noGrp="1"/>
          </p:cNvSpPr>
          <p:nvPr>
            <p:ph type="ftr" idx="11"/>
          </p:nvPr>
        </p:nvSpPr>
        <p:spPr>
          <a:xfrm>
            <a:off x="14997115" y="29994226"/>
            <a:ext cx="13896900" cy="2190900"/>
          </a:xfrm>
          <a:prstGeom prst="rect">
            <a:avLst/>
          </a:prstGeom>
          <a:noFill/>
          <a:ln>
            <a:noFill/>
          </a:ln>
        </p:spPr>
        <p:txBody>
          <a:bodyPr spcFirstLastPara="1" wrap="square" lIns="480625" tIns="240300" rIns="480625" bIns="240300" anchor="t" anchorCtr="0">
            <a:noAutofit/>
          </a:bodyPr>
          <a:lstStyle>
            <a:lvl1pPr marR="0" lvl="0" algn="ctr" rtl="0">
              <a:lnSpc>
                <a:spcPct val="100000"/>
              </a:lnSpc>
              <a:spcBef>
                <a:spcPts val="0"/>
              </a:spcBef>
              <a:spcAft>
                <a:spcPts val="0"/>
              </a:spcAft>
              <a:buClr>
                <a:srgbClr val="000000"/>
              </a:buClr>
              <a:buSzPts val="1400"/>
              <a:buFont typeface="Arial"/>
              <a:buNone/>
              <a:defRPr sz="7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0" name="Google Shape;10;p2"/>
          <p:cNvSpPr txBox="1">
            <a:spLocks noGrp="1"/>
          </p:cNvSpPr>
          <p:nvPr>
            <p:ph type="sldNum" idx="12"/>
          </p:nvPr>
        </p:nvSpPr>
        <p:spPr>
          <a:xfrm>
            <a:off x="31456314" y="29994226"/>
            <a:ext cx="9144000" cy="2190900"/>
          </a:xfrm>
          <a:prstGeom prst="rect">
            <a:avLst/>
          </a:prstGeom>
          <a:noFill/>
          <a:ln>
            <a:noFill/>
          </a:ln>
        </p:spPr>
        <p:txBody>
          <a:bodyPr spcFirstLastPara="1" wrap="square" lIns="480625" tIns="240300" rIns="480625" bIns="240300" anchor="t" anchorCtr="0">
            <a:noAutofit/>
          </a:bodyPr>
          <a:lstStyle>
            <a:lvl1pPr marL="0" marR="0" lvl="0"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7400"/>
              <a:buFont typeface="Arial"/>
              <a:buNone/>
              <a:defRPr sz="7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109" name="Google Shape;109;p1"/>
          <p:cNvPicPr preferRelativeResize="0"/>
          <p:nvPr/>
        </p:nvPicPr>
        <p:blipFill rotWithShape="1">
          <a:blip r:embed="rId3">
            <a:alphaModFix/>
          </a:blip>
          <a:srcRect/>
          <a:stretch/>
        </p:blipFill>
        <p:spPr>
          <a:xfrm>
            <a:off x="32810637" y="15077063"/>
            <a:ext cx="6460627" cy="3027825"/>
          </a:xfrm>
          <a:prstGeom prst="rect">
            <a:avLst/>
          </a:prstGeom>
          <a:noFill/>
          <a:ln>
            <a:noFill/>
          </a:ln>
        </p:spPr>
      </p:pic>
      <p:pic>
        <p:nvPicPr>
          <p:cNvPr id="9" name="Picture 8">
            <a:extLst>
              <a:ext uri="{FF2B5EF4-FFF2-40B4-BE49-F238E27FC236}">
                <a16:creationId xmlns:a16="http://schemas.microsoft.com/office/drawing/2014/main" id="{7D12FA60-E23A-C643-842D-300A52CBFA0B}"/>
              </a:ext>
            </a:extLst>
          </p:cNvPr>
          <p:cNvPicPr>
            <a:picLocks noChangeAspect="1"/>
          </p:cNvPicPr>
          <p:nvPr/>
        </p:nvPicPr>
        <p:blipFill>
          <a:blip r:embed="rId4"/>
          <a:stretch>
            <a:fillRect/>
          </a:stretch>
        </p:blipFill>
        <p:spPr>
          <a:xfrm>
            <a:off x="40328033" y="21428961"/>
            <a:ext cx="3027131" cy="3083537"/>
          </a:xfrm>
          <a:prstGeom prst="rect">
            <a:avLst/>
          </a:prstGeom>
        </p:spPr>
      </p:pic>
      <p:pic>
        <p:nvPicPr>
          <p:cNvPr id="107" name="Google Shape;107;p1"/>
          <p:cNvPicPr preferRelativeResize="0"/>
          <p:nvPr/>
        </p:nvPicPr>
        <p:blipFill rotWithShape="1">
          <a:blip r:embed="rId5">
            <a:alphaModFix/>
          </a:blip>
          <a:srcRect/>
          <a:stretch/>
        </p:blipFill>
        <p:spPr>
          <a:xfrm>
            <a:off x="2184375" y="22431844"/>
            <a:ext cx="6661200" cy="3027831"/>
          </a:xfrm>
          <a:prstGeom prst="rect">
            <a:avLst/>
          </a:prstGeom>
          <a:noFill/>
          <a:ln>
            <a:noFill/>
          </a:ln>
        </p:spPr>
      </p:pic>
      <p:sp>
        <p:nvSpPr>
          <p:cNvPr id="84" name="Google Shape;84;p1"/>
          <p:cNvSpPr txBox="1">
            <a:spLocks noGrp="1"/>
          </p:cNvSpPr>
          <p:nvPr>
            <p:ph type="ctrTitle" idx="4294967295"/>
          </p:nvPr>
        </p:nvSpPr>
        <p:spPr>
          <a:xfrm>
            <a:off x="4545000" y="1075801"/>
            <a:ext cx="34801200" cy="6019800"/>
          </a:xfrm>
          <a:prstGeom prst="rect">
            <a:avLst/>
          </a:prstGeom>
          <a:noFill/>
          <a:ln>
            <a:noFill/>
          </a:ln>
        </p:spPr>
        <p:txBody>
          <a:bodyPr spcFirstLastPara="1" wrap="square" lIns="480625" tIns="240300" rIns="480625" bIns="240300" anchor="ctr" anchorCtr="0">
            <a:noAutofit/>
          </a:bodyPr>
          <a:lstStyle/>
          <a:p>
            <a:pPr marL="0" marR="0" lvl="0" indent="0" algn="ctr" rtl="0">
              <a:lnSpc>
                <a:spcPct val="115000"/>
              </a:lnSpc>
              <a:spcBef>
                <a:spcPts val="0"/>
              </a:spcBef>
              <a:spcAft>
                <a:spcPts val="0"/>
              </a:spcAft>
              <a:buClr>
                <a:srgbClr val="000000"/>
              </a:buClr>
              <a:buSzPts val="1400"/>
              <a:buFont typeface="Arial"/>
              <a:buNone/>
            </a:pPr>
            <a:r>
              <a:rPr lang="en-US" sz="8800" b="1" i="0" u="none" strike="noStrike" cap="none">
                <a:solidFill>
                  <a:schemeClr val="dk2"/>
                </a:solidFill>
                <a:latin typeface="Times New Roman"/>
                <a:ea typeface="Times New Roman"/>
                <a:cs typeface="Times New Roman"/>
                <a:sym typeface="Times New Roman"/>
              </a:rPr>
              <a:t>Isolation of Unique Retroelements in</a:t>
            </a:r>
            <a:endParaRPr sz="8800" b="1" i="0" u="none" strike="noStrike" cap="none">
              <a:solidFill>
                <a:schemeClr val="dk2"/>
              </a:solidFill>
              <a:latin typeface="Times New Roman"/>
              <a:ea typeface="Times New Roman"/>
              <a:cs typeface="Times New Roman"/>
              <a:sym typeface="Times New Roman"/>
            </a:endParaRPr>
          </a:p>
          <a:p>
            <a:pPr marL="0" marR="0" lvl="0" indent="0" algn="ctr" rtl="0">
              <a:lnSpc>
                <a:spcPct val="115000"/>
              </a:lnSpc>
              <a:spcBef>
                <a:spcPts val="0"/>
              </a:spcBef>
              <a:spcAft>
                <a:spcPts val="0"/>
              </a:spcAft>
              <a:buClr>
                <a:srgbClr val="000000"/>
              </a:buClr>
              <a:buSzPts val="1400"/>
              <a:buFont typeface="Arial"/>
              <a:buNone/>
            </a:pPr>
            <a:r>
              <a:rPr lang="en-US" sz="8800" b="1" i="0" u="none" strike="noStrike" cap="none">
                <a:solidFill>
                  <a:schemeClr val="dk2"/>
                </a:solidFill>
                <a:latin typeface="Times New Roman"/>
                <a:ea typeface="Times New Roman"/>
                <a:cs typeface="Times New Roman"/>
                <a:sym typeface="Times New Roman"/>
              </a:rPr>
              <a:t>Genomic DNA of </a:t>
            </a:r>
            <a:r>
              <a:rPr lang="en-US" sz="8800" b="1" i="1" u="none" strike="noStrike" cap="none">
                <a:solidFill>
                  <a:schemeClr val="dk2"/>
                </a:solidFill>
                <a:latin typeface="Times New Roman"/>
                <a:ea typeface="Times New Roman"/>
                <a:cs typeface="Times New Roman"/>
                <a:sym typeface="Times New Roman"/>
              </a:rPr>
              <a:t>Procambarus clarkii</a:t>
            </a:r>
            <a:r>
              <a:rPr lang="en-US" sz="8800" b="1" i="0" u="none" strike="noStrike" cap="none">
                <a:solidFill>
                  <a:schemeClr val="dk2"/>
                </a:solidFill>
                <a:latin typeface="Times New Roman"/>
                <a:ea typeface="Times New Roman"/>
                <a:cs typeface="Times New Roman"/>
                <a:sym typeface="Times New Roman"/>
              </a:rPr>
              <a:t> </a:t>
            </a:r>
            <a:br>
              <a:rPr lang="en-US" sz="8800" b="0" i="0" u="none" strike="noStrike" cap="none">
                <a:solidFill>
                  <a:schemeClr val="dk2"/>
                </a:solidFill>
                <a:latin typeface="Times New Roman"/>
                <a:ea typeface="Times New Roman"/>
                <a:cs typeface="Times New Roman"/>
                <a:sym typeface="Times New Roman"/>
              </a:rPr>
            </a:br>
            <a:r>
              <a:rPr lang="en-US" sz="7200" b="1" i="0" u="none" strike="noStrike" cap="none">
                <a:solidFill>
                  <a:schemeClr val="dk2"/>
                </a:solidFill>
                <a:latin typeface="Calibri"/>
                <a:ea typeface="Calibri"/>
                <a:cs typeface="Calibri"/>
                <a:sym typeface="Calibri"/>
              </a:rPr>
              <a:t>Courteney Dufrene, </a:t>
            </a:r>
            <a:r>
              <a:rPr lang="en-US" sz="7200" b="0" i="0" u="none" strike="noStrike" cap="none">
                <a:solidFill>
                  <a:schemeClr val="dk2"/>
                </a:solidFill>
                <a:latin typeface="Calibri"/>
                <a:ea typeface="Calibri"/>
                <a:cs typeface="Calibri"/>
                <a:sym typeface="Calibri"/>
              </a:rPr>
              <a:t>S</a:t>
            </a:r>
            <a:r>
              <a:rPr lang="en-US" sz="7200">
                <a:latin typeface="Calibri"/>
                <a:ea typeface="Calibri"/>
                <a:cs typeface="Calibri"/>
                <a:sym typeface="Calibri"/>
              </a:rPr>
              <a:t>am</a:t>
            </a:r>
            <a:r>
              <a:rPr lang="en-US" sz="7200" b="0" i="0" u="none" strike="noStrike" cap="none">
                <a:solidFill>
                  <a:schemeClr val="dk2"/>
                </a:solidFill>
                <a:latin typeface="Calibri"/>
                <a:ea typeface="Calibri"/>
                <a:cs typeface="Calibri"/>
                <a:sym typeface="Calibri"/>
              </a:rPr>
              <a:t> Songe and Sarah Bergeron</a:t>
            </a:r>
            <a:br>
              <a:rPr lang="en-US" sz="6000" b="1" i="0" u="none" strike="noStrike" cap="none">
                <a:solidFill>
                  <a:schemeClr val="dk1"/>
                </a:solidFill>
                <a:latin typeface="Times New Roman"/>
                <a:ea typeface="Times New Roman"/>
                <a:cs typeface="Times New Roman"/>
                <a:sym typeface="Times New Roman"/>
              </a:rPr>
            </a:br>
            <a:r>
              <a:rPr lang="en-US" sz="4800" b="0" i="0" u="none" strike="noStrike" cap="none">
                <a:solidFill>
                  <a:schemeClr val="dk1"/>
                </a:solidFill>
                <a:latin typeface="Times New Roman"/>
                <a:ea typeface="Times New Roman"/>
                <a:cs typeface="Times New Roman"/>
                <a:sym typeface="Times New Roman"/>
              </a:rPr>
              <a:t>Department of Chemistry &amp; Physical Sciences, Nicholls State University, Thibodaux, LA 70301</a:t>
            </a:r>
            <a:endParaRPr sz="4800" b="0" i="1" u="none" strike="noStrike" cap="none">
              <a:solidFill>
                <a:schemeClr val="dk1"/>
              </a:solidFill>
              <a:latin typeface="Times New Roman"/>
              <a:ea typeface="Times New Roman"/>
              <a:cs typeface="Times New Roman"/>
              <a:sym typeface="Times New Roman"/>
            </a:endParaRPr>
          </a:p>
        </p:txBody>
      </p:sp>
      <p:sp>
        <p:nvSpPr>
          <p:cNvPr id="85" name="Google Shape;85;p1"/>
          <p:cNvSpPr txBox="1"/>
          <p:nvPr/>
        </p:nvSpPr>
        <p:spPr>
          <a:xfrm>
            <a:off x="1548350" y="7162800"/>
            <a:ext cx="9056400" cy="923400"/>
          </a:xfrm>
          <a:prstGeom prst="rect">
            <a:avLst/>
          </a:prstGeom>
          <a:solidFill>
            <a:srgbClr val="FF0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chemeClr val="lt1"/>
                </a:solidFill>
                <a:latin typeface="Times New Roman"/>
                <a:ea typeface="Times New Roman"/>
                <a:cs typeface="Times New Roman"/>
                <a:sym typeface="Times New Roman"/>
              </a:rPr>
              <a:t>Introduction</a:t>
            </a:r>
            <a:endParaRPr sz="5400" b="1" i="0" u="none" strike="noStrike" cap="none">
              <a:solidFill>
                <a:schemeClr val="lt1"/>
              </a:solidFill>
              <a:latin typeface="Times New Roman"/>
              <a:ea typeface="Times New Roman"/>
              <a:cs typeface="Times New Roman"/>
              <a:sym typeface="Times New Roman"/>
            </a:endParaRPr>
          </a:p>
        </p:txBody>
      </p:sp>
      <p:sp>
        <p:nvSpPr>
          <p:cNvPr id="86" name="Google Shape;86;p1"/>
          <p:cNvSpPr txBox="1"/>
          <p:nvPr/>
        </p:nvSpPr>
        <p:spPr>
          <a:xfrm>
            <a:off x="1524000" y="8153403"/>
            <a:ext cx="9372900" cy="7942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chemeClr val="dk1"/>
                </a:solidFill>
                <a:latin typeface="Times New Roman"/>
                <a:ea typeface="Times New Roman"/>
                <a:cs typeface="Times New Roman"/>
                <a:sym typeface="Times New Roman"/>
              </a:rPr>
              <a:t>The red swamp crawfish (</a:t>
            </a:r>
            <a:r>
              <a:rPr lang="en-US" sz="3400" b="0" i="1" u="none" strike="noStrike" cap="none">
                <a:solidFill>
                  <a:schemeClr val="dk1"/>
                </a:solidFill>
                <a:latin typeface="Times New Roman"/>
                <a:ea typeface="Times New Roman"/>
                <a:cs typeface="Times New Roman"/>
                <a:sym typeface="Times New Roman"/>
              </a:rPr>
              <a:t>Procambarus clarkii</a:t>
            </a:r>
            <a:r>
              <a:rPr lang="en-US" sz="3400" b="0" i="0" u="none" strike="noStrike" cap="none">
                <a:solidFill>
                  <a:schemeClr val="dk1"/>
                </a:solidFill>
                <a:latin typeface="Times New Roman"/>
                <a:ea typeface="Times New Roman"/>
                <a:cs typeface="Times New Roman"/>
                <a:sym typeface="Times New Roman"/>
              </a:rPr>
              <a:t>) generates $300 million annually in Louisiana from the harvest of approximately 110 million pounds of crawfish (1). Since Louisiana must often compete with the Chinese crawfish market comprised of the same species, we seek to differentiate the two populations at the genetic level based on retroelement sequences located in the non-coding regions. </a:t>
            </a:r>
            <a:endParaRPr sz="34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400"/>
              <a:buFont typeface="Arial"/>
              <a:buNone/>
            </a:pPr>
            <a:endParaRPr sz="3400">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chemeClr val="dk1"/>
                </a:solidFill>
                <a:latin typeface="Times New Roman"/>
                <a:ea typeface="Times New Roman"/>
                <a:cs typeface="Times New Roman"/>
                <a:sym typeface="Times New Roman"/>
              </a:rPr>
              <a:t>The flow of genetic information is typically from DNA to RNA. However, retroelements accumulate in an organism’s DNA by being copied in the reverse direction (RNA to DNA) over the course of many generations. </a:t>
            </a:r>
            <a:endParaRPr sz="1400" b="0" i="0" u="none" strike="noStrike" cap="none">
              <a:solidFill>
                <a:srgbClr val="000000"/>
              </a:solidFill>
              <a:latin typeface="Arial"/>
              <a:ea typeface="Arial"/>
              <a:cs typeface="Arial"/>
              <a:sym typeface="Arial"/>
            </a:endParaRPr>
          </a:p>
        </p:txBody>
      </p:sp>
      <p:sp>
        <p:nvSpPr>
          <p:cNvPr id="87" name="Google Shape;87;p1"/>
          <p:cNvSpPr/>
          <p:nvPr/>
        </p:nvSpPr>
        <p:spPr>
          <a:xfrm>
            <a:off x="30525725" y="29253086"/>
            <a:ext cx="11514300" cy="7917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chemeClr val="lt1"/>
                </a:solidFill>
                <a:latin typeface="Times New Roman"/>
                <a:ea typeface="Times New Roman"/>
                <a:cs typeface="Times New Roman"/>
                <a:sym typeface="Times New Roman"/>
              </a:rPr>
              <a:t>Acknowledgments</a:t>
            </a:r>
            <a:endParaRPr sz="5400" b="1" i="0" u="none" strike="noStrike" cap="none">
              <a:solidFill>
                <a:schemeClr val="lt1"/>
              </a:solidFill>
              <a:latin typeface="Times New Roman"/>
              <a:ea typeface="Times New Roman"/>
              <a:cs typeface="Times New Roman"/>
              <a:sym typeface="Times New Roman"/>
            </a:endParaRPr>
          </a:p>
        </p:txBody>
      </p:sp>
      <p:sp>
        <p:nvSpPr>
          <p:cNvPr id="88" name="Google Shape;88;p1"/>
          <p:cNvSpPr/>
          <p:nvPr/>
        </p:nvSpPr>
        <p:spPr>
          <a:xfrm>
            <a:off x="31748132" y="30138333"/>
            <a:ext cx="6661200" cy="1277700"/>
          </a:xfrm>
          <a:prstGeom prst="rect">
            <a:avLst/>
          </a:prstGeom>
          <a:noFill/>
          <a:ln>
            <a:noFill/>
          </a:ln>
        </p:spPr>
        <p:txBody>
          <a:bodyPr spcFirstLastPara="1" wrap="square" lIns="91425" tIns="45700" rIns="91425" bIns="45700" anchor="t" anchorCtr="0">
            <a:noAutofit/>
          </a:bodyPr>
          <a:lstStyle/>
          <a:p>
            <a:pPr marL="342901" marR="0" lvl="0" indent="-342901" algn="l" rtl="0">
              <a:lnSpc>
                <a:spcPct val="100000"/>
              </a:lnSpc>
              <a:spcBef>
                <a:spcPts val="0"/>
              </a:spcBef>
              <a:spcAft>
                <a:spcPts val="0"/>
              </a:spcAft>
              <a:buClr>
                <a:schemeClr val="dk1"/>
              </a:buClr>
              <a:buSzPts val="3200"/>
              <a:buFont typeface="Times New Roman"/>
              <a:buChar char="•"/>
            </a:pPr>
            <a:r>
              <a:rPr lang="en-US" sz="3200" b="0" i="0" u="none" strike="noStrike" cap="none">
                <a:solidFill>
                  <a:schemeClr val="dk1"/>
                </a:solidFill>
                <a:latin typeface="Times New Roman"/>
                <a:ea typeface="Times New Roman"/>
                <a:cs typeface="Times New Roman"/>
                <a:sym typeface="Times New Roman"/>
              </a:rPr>
              <a:t>Financial support</a:t>
            </a:r>
            <a:endParaRPr sz="1400" b="0" i="0" u="none" strike="noStrike" cap="none">
              <a:solidFill>
                <a:schemeClr val="dk1"/>
              </a:solidFill>
              <a:latin typeface="Arial"/>
              <a:ea typeface="Arial"/>
              <a:cs typeface="Arial"/>
              <a:sym typeface="Arial"/>
            </a:endParaRPr>
          </a:p>
          <a:p>
            <a:pPr marL="742950" marR="0" lvl="1" indent="-285750" algn="l" rtl="0">
              <a:lnSpc>
                <a:spcPct val="100000"/>
              </a:lnSpc>
              <a:spcBef>
                <a:spcPts val="480"/>
              </a:spcBef>
              <a:spcAft>
                <a:spcPts val="0"/>
              </a:spcAft>
              <a:buClr>
                <a:srgbClr val="FF0000"/>
              </a:buClr>
              <a:buSzPts val="2400"/>
              <a:buFont typeface="Times New Roman"/>
              <a:buChar char="–"/>
            </a:pPr>
            <a:r>
              <a:rPr lang="en-US" sz="2400" b="0" i="0" u="none" strike="noStrike" cap="none">
                <a:solidFill>
                  <a:srgbClr val="FF0000"/>
                </a:solidFill>
                <a:latin typeface="Times New Roman"/>
                <a:ea typeface="Times New Roman"/>
                <a:cs typeface="Times New Roman"/>
                <a:sym typeface="Times New Roman"/>
              </a:rPr>
              <a:t>Department of Chemistry &amp; Physical Sciences</a:t>
            </a:r>
            <a:endParaRPr sz="1400" b="0" i="0" u="none" strike="noStrike" cap="none">
              <a:solidFill>
                <a:srgbClr val="000000"/>
              </a:solidFill>
              <a:latin typeface="Arial"/>
              <a:ea typeface="Arial"/>
              <a:cs typeface="Arial"/>
              <a:sym typeface="Arial"/>
            </a:endParaRPr>
          </a:p>
        </p:txBody>
      </p:sp>
      <p:cxnSp>
        <p:nvCxnSpPr>
          <p:cNvPr id="89" name="Google Shape;89;p1"/>
          <p:cNvCxnSpPr/>
          <p:nvPr/>
        </p:nvCxnSpPr>
        <p:spPr>
          <a:xfrm>
            <a:off x="12268201" y="8153400"/>
            <a:ext cx="75900" cy="23926800"/>
          </a:xfrm>
          <a:prstGeom prst="straightConnector1">
            <a:avLst/>
          </a:prstGeom>
          <a:noFill/>
          <a:ln w="9525" cap="flat" cmpd="sng">
            <a:solidFill>
              <a:schemeClr val="accent4"/>
            </a:solidFill>
            <a:prstDash val="solid"/>
            <a:round/>
            <a:headEnd type="none" w="sm" len="sm"/>
            <a:tailEnd type="none" w="sm" len="sm"/>
          </a:ln>
        </p:spPr>
      </p:cxnSp>
      <p:cxnSp>
        <p:nvCxnSpPr>
          <p:cNvPr id="90" name="Google Shape;90;p1"/>
          <p:cNvCxnSpPr/>
          <p:nvPr/>
        </p:nvCxnSpPr>
        <p:spPr>
          <a:xfrm>
            <a:off x="29184600" y="8077200"/>
            <a:ext cx="0" cy="23926800"/>
          </a:xfrm>
          <a:prstGeom prst="straightConnector1">
            <a:avLst/>
          </a:prstGeom>
          <a:noFill/>
          <a:ln w="9525" cap="flat" cmpd="sng">
            <a:solidFill>
              <a:schemeClr val="accent4"/>
            </a:solidFill>
            <a:prstDash val="solid"/>
            <a:round/>
            <a:headEnd type="none" w="sm" len="sm"/>
            <a:tailEnd type="none" w="sm" len="sm"/>
          </a:ln>
        </p:spPr>
      </p:cxnSp>
      <p:sp>
        <p:nvSpPr>
          <p:cNvPr id="91" name="Google Shape;91;p1"/>
          <p:cNvSpPr/>
          <p:nvPr/>
        </p:nvSpPr>
        <p:spPr>
          <a:xfrm>
            <a:off x="2" y="-197854"/>
            <a:ext cx="184800" cy="3957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92" name="Google Shape;92;p1"/>
          <p:cNvSpPr/>
          <p:nvPr/>
        </p:nvSpPr>
        <p:spPr>
          <a:xfrm>
            <a:off x="2" y="-197854"/>
            <a:ext cx="184800" cy="3957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pic>
        <p:nvPicPr>
          <p:cNvPr id="93" name="Google Shape;93;p1"/>
          <p:cNvPicPr preferRelativeResize="0"/>
          <p:nvPr/>
        </p:nvPicPr>
        <p:blipFill rotWithShape="1">
          <a:blip r:embed="rId6">
            <a:alphaModFix/>
          </a:blip>
          <a:srcRect/>
          <a:stretch/>
        </p:blipFill>
        <p:spPr>
          <a:xfrm>
            <a:off x="1524001" y="1143000"/>
            <a:ext cx="9372902" cy="4563417"/>
          </a:xfrm>
          <a:prstGeom prst="rect">
            <a:avLst/>
          </a:prstGeom>
          <a:noFill/>
          <a:ln>
            <a:noFill/>
          </a:ln>
        </p:spPr>
      </p:pic>
      <p:sp>
        <p:nvSpPr>
          <p:cNvPr id="94" name="Google Shape;94;p1"/>
          <p:cNvSpPr/>
          <p:nvPr/>
        </p:nvSpPr>
        <p:spPr>
          <a:xfrm>
            <a:off x="2" y="-197853"/>
            <a:ext cx="184800" cy="3957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95" name="Google Shape;95;p1"/>
          <p:cNvSpPr txBox="1"/>
          <p:nvPr/>
        </p:nvSpPr>
        <p:spPr>
          <a:xfrm>
            <a:off x="4119282" y="18744630"/>
            <a:ext cx="38271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a:buNone/>
            </a:pPr>
            <a:endParaRPr sz="5400" b="1" i="0" u="none" strike="noStrike" cap="none">
              <a:solidFill>
                <a:schemeClr val="dk2"/>
              </a:solidFill>
              <a:latin typeface="Times New Roman"/>
              <a:ea typeface="Times New Roman"/>
              <a:cs typeface="Times New Roman"/>
              <a:sym typeface="Times New Roman"/>
            </a:endParaRPr>
          </a:p>
        </p:txBody>
      </p:sp>
      <p:sp>
        <p:nvSpPr>
          <p:cNvPr id="96" name="Google Shape;96;p1"/>
          <p:cNvSpPr/>
          <p:nvPr/>
        </p:nvSpPr>
        <p:spPr>
          <a:xfrm>
            <a:off x="2" y="-197853"/>
            <a:ext cx="184800" cy="3957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97" name="Google Shape;97;p1"/>
          <p:cNvSpPr txBox="1"/>
          <p:nvPr/>
        </p:nvSpPr>
        <p:spPr>
          <a:xfrm>
            <a:off x="30208138" y="26645273"/>
            <a:ext cx="12358500" cy="2478000"/>
          </a:xfrm>
          <a:prstGeom prst="rect">
            <a:avLst/>
          </a:prstGeom>
          <a:noFill/>
          <a:ln>
            <a:noFill/>
          </a:ln>
        </p:spPr>
        <p:txBody>
          <a:bodyPr spcFirstLastPara="1" wrap="square" lIns="91425" tIns="45700" rIns="91425" bIns="45700" anchor="t" anchorCtr="0">
            <a:spAutoFit/>
          </a:bodyPr>
          <a:lstStyle/>
          <a:p>
            <a:pPr marL="457200" lvl="0" indent="-482600" algn="l" rtl="0">
              <a:lnSpc>
                <a:spcPct val="100000"/>
              </a:lnSpc>
              <a:spcBef>
                <a:spcPts val="0"/>
              </a:spcBef>
              <a:spcAft>
                <a:spcPts val="0"/>
              </a:spcAft>
              <a:buClr>
                <a:schemeClr val="dk1"/>
              </a:buClr>
              <a:buSzPts val="4000"/>
              <a:buChar char="•"/>
            </a:pPr>
            <a:r>
              <a:rPr lang="en-US" sz="2300">
                <a:solidFill>
                  <a:schemeClr val="dk1"/>
                </a:solidFill>
              </a:rPr>
              <a:t>Hupp, C., &amp; Noe, G. (2006). Sediment and nutrient accumulation within lowland bottomland ecosystems: An example from the Atchafalaya River Basin, Louisiana. </a:t>
            </a:r>
            <a:r>
              <a:rPr lang="en-US" sz="2300" i="1">
                <a:solidFill>
                  <a:schemeClr val="dk1"/>
                </a:solidFill>
              </a:rPr>
              <a:t>Hydrology and Management of Forested Wetlands - Proceeding of the International Conference</a:t>
            </a:r>
            <a:r>
              <a:rPr lang="en-US" sz="2300">
                <a:solidFill>
                  <a:schemeClr val="dk1"/>
                </a:solidFill>
              </a:rPr>
              <a:t>.</a:t>
            </a:r>
            <a:endParaRPr sz="2300">
              <a:solidFill>
                <a:schemeClr val="dk1"/>
              </a:solidFill>
            </a:endParaRPr>
          </a:p>
          <a:p>
            <a:pPr marL="457200" lvl="0" indent="-374650" algn="l" rtl="0">
              <a:lnSpc>
                <a:spcPct val="100000"/>
              </a:lnSpc>
              <a:spcBef>
                <a:spcPts val="0"/>
              </a:spcBef>
              <a:spcAft>
                <a:spcPts val="0"/>
              </a:spcAft>
              <a:buClr>
                <a:schemeClr val="dk1"/>
              </a:buClr>
              <a:buSzPts val="2300"/>
              <a:buChar char="●"/>
            </a:pPr>
            <a:r>
              <a:rPr lang="en-US" sz="2300">
                <a:solidFill>
                  <a:schemeClr val="dk1"/>
                </a:solidFill>
              </a:rPr>
              <a:t>Ronnie Self. (2005). </a:t>
            </a:r>
            <a:r>
              <a:rPr lang="en-US" sz="2300" i="1">
                <a:solidFill>
                  <a:schemeClr val="dk1"/>
                </a:solidFill>
              </a:rPr>
              <a:t>The Genome of the Red Swamp Crawfish, Procambarus Clarkii. I. Evidence of Retropositional Modification.</a:t>
            </a:r>
            <a:r>
              <a:rPr lang="en-US" sz="2300">
                <a:solidFill>
                  <a:schemeClr val="dk1"/>
                </a:solidFill>
              </a:rPr>
              <a:t> Nicholls State University.</a:t>
            </a:r>
            <a:endParaRPr sz="2300">
              <a:solidFill>
                <a:schemeClr val="dk1"/>
              </a:solidFill>
            </a:endParaRPr>
          </a:p>
        </p:txBody>
      </p:sp>
      <p:sp>
        <p:nvSpPr>
          <p:cNvPr id="98" name="Google Shape;98;p1"/>
          <p:cNvSpPr/>
          <p:nvPr/>
        </p:nvSpPr>
        <p:spPr>
          <a:xfrm>
            <a:off x="30240299" y="25753464"/>
            <a:ext cx="11601300" cy="7620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chemeClr val="lt1"/>
                </a:solidFill>
                <a:latin typeface="Times New Roman"/>
                <a:ea typeface="Times New Roman"/>
                <a:cs typeface="Times New Roman"/>
                <a:sym typeface="Times New Roman"/>
              </a:rPr>
              <a:t>References</a:t>
            </a:r>
            <a:endParaRPr sz="4800" b="1" i="0" u="none" strike="noStrike" cap="none">
              <a:solidFill>
                <a:schemeClr val="lt1"/>
              </a:solidFill>
              <a:latin typeface="Times New Roman"/>
              <a:ea typeface="Times New Roman"/>
              <a:cs typeface="Times New Roman"/>
              <a:sym typeface="Times New Roman"/>
            </a:endParaRPr>
          </a:p>
        </p:txBody>
      </p:sp>
      <p:sp>
        <p:nvSpPr>
          <p:cNvPr id="99" name="Google Shape;99;p1"/>
          <p:cNvSpPr txBox="1"/>
          <p:nvPr/>
        </p:nvSpPr>
        <p:spPr>
          <a:xfrm>
            <a:off x="13365163" y="17599695"/>
            <a:ext cx="14728800" cy="307800"/>
          </a:xfrm>
          <a:prstGeom prst="rect">
            <a:avLst/>
          </a:prstGeom>
          <a:noFill/>
          <a:ln>
            <a:noFill/>
          </a:ln>
        </p:spPr>
        <p:txBody>
          <a:bodyPr spcFirstLastPara="1" wrap="square" lIns="91425" tIns="45700" rIns="91425" bIns="45700" anchor="t" anchorCtr="0">
            <a:spAutoFit/>
          </a:bodyPr>
          <a:lstStyle/>
          <a:p>
            <a:pPr marL="45720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1"/>
          <p:cNvSpPr/>
          <p:nvPr/>
        </p:nvSpPr>
        <p:spPr>
          <a:xfrm>
            <a:off x="30364300" y="20113007"/>
            <a:ext cx="11601300" cy="7620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400"/>
              <a:buFont typeface="Arial"/>
              <a:buNone/>
            </a:pPr>
            <a:r>
              <a:rPr lang="en-US" sz="5400" b="1">
                <a:solidFill>
                  <a:schemeClr val="lt1"/>
                </a:solidFill>
                <a:latin typeface="Times New Roman"/>
                <a:ea typeface="Times New Roman"/>
                <a:cs typeface="Times New Roman"/>
                <a:sym typeface="Times New Roman"/>
              </a:rPr>
              <a:t>Results and </a:t>
            </a:r>
            <a:r>
              <a:rPr lang="en-US" sz="5400" b="1" i="0" u="none" strike="noStrike" cap="none">
                <a:solidFill>
                  <a:schemeClr val="lt1"/>
                </a:solidFill>
                <a:latin typeface="Times New Roman"/>
                <a:ea typeface="Times New Roman"/>
                <a:cs typeface="Times New Roman"/>
                <a:sym typeface="Times New Roman"/>
              </a:rPr>
              <a:t>Conclusions</a:t>
            </a:r>
            <a:endParaRPr sz="4800" b="1" i="0" u="none" strike="noStrike" cap="none">
              <a:solidFill>
                <a:schemeClr val="lt1"/>
              </a:solidFill>
              <a:latin typeface="Times New Roman"/>
              <a:ea typeface="Times New Roman"/>
              <a:cs typeface="Times New Roman"/>
              <a:sym typeface="Times New Roman"/>
            </a:endParaRPr>
          </a:p>
        </p:txBody>
      </p:sp>
      <p:sp>
        <p:nvSpPr>
          <p:cNvPr id="101" name="Google Shape;101;p1"/>
          <p:cNvSpPr txBox="1"/>
          <p:nvPr/>
        </p:nvSpPr>
        <p:spPr>
          <a:xfrm>
            <a:off x="13256314" y="13420437"/>
            <a:ext cx="15484500" cy="218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chemeClr val="dk1"/>
                </a:solidFill>
                <a:latin typeface="Times New Roman"/>
                <a:ea typeface="Times New Roman"/>
                <a:cs typeface="Times New Roman"/>
                <a:sym typeface="Times New Roman"/>
              </a:rPr>
              <a:t>Specimens were collected from Louisiana’s Atchafalaya Basin, highlighted in grey below. Crawfish were dissected for: </a:t>
            </a:r>
            <a:endParaRPr/>
          </a:p>
          <a:p>
            <a:pPr marL="0" marR="0" lvl="2" indent="0" algn="l" rtl="0">
              <a:lnSpc>
                <a:spcPct val="100000"/>
              </a:lnSpc>
              <a:spcBef>
                <a:spcPts val="0"/>
              </a:spcBef>
              <a:spcAft>
                <a:spcPts val="0"/>
              </a:spcAft>
              <a:buNone/>
            </a:pPr>
            <a:r>
              <a:rPr lang="en-US" sz="3400" b="0" i="0" u="none" strike="noStrike" cap="none">
                <a:solidFill>
                  <a:schemeClr val="dk1"/>
                </a:solidFill>
                <a:latin typeface="Times New Roman"/>
                <a:ea typeface="Times New Roman"/>
                <a:cs typeface="Times New Roman"/>
                <a:sym typeface="Times New Roman"/>
              </a:rPr>
              <a:t>	(1) hepatopancreas–a yellow, fatty organ </a:t>
            </a:r>
            <a:endParaRPr/>
          </a:p>
          <a:p>
            <a:pPr marL="0" marR="0" lvl="2" indent="0" algn="l" rtl="0">
              <a:lnSpc>
                <a:spcPct val="100000"/>
              </a:lnSpc>
              <a:spcBef>
                <a:spcPts val="0"/>
              </a:spcBef>
              <a:spcAft>
                <a:spcPts val="0"/>
              </a:spcAft>
              <a:buNone/>
            </a:pPr>
            <a:r>
              <a:rPr lang="en-US" sz="3400" b="0" i="0" u="none" strike="noStrike" cap="none">
                <a:solidFill>
                  <a:schemeClr val="dk1"/>
                </a:solidFill>
                <a:latin typeface="Times New Roman"/>
                <a:ea typeface="Times New Roman"/>
                <a:cs typeface="Times New Roman"/>
                <a:sym typeface="Times New Roman"/>
              </a:rPr>
              <a:t>	(2) tail muscle</a:t>
            </a:r>
            <a:endParaRPr sz="3400" b="0" i="0" u="none" strike="noStrike" cap="none">
              <a:solidFill>
                <a:schemeClr val="dk1"/>
              </a:solidFill>
              <a:latin typeface="Times New Roman"/>
              <a:ea typeface="Times New Roman"/>
              <a:cs typeface="Times New Roman"/>
              <a:sym typeface="Times New Roman"/>
            </a:endParaRPr>
          </a:p>
        </p:txBody>
      </p:sp>
      <p:sp>
        <p:nvSpPr>
          <p:cNvPr id="102" name="Google Shape;102;p1"/>
          <p:cNvSpPr txBox="1"/>
          <p:nvPr/>
        </p:nvSpPr>
        <p:spPr>
          <a:xfrm>
            <a:off x="1346488" y="17377804"/>
            <a:ext cx="9372900" cy="532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dirty="0">
                <a:solidFill>
                  <a:schemeClr val="dk1"/>
                </a:solidFill>
                <a:latin typeface="Times New Roman"/>
                <a:ea typeface="Times New Roman"/>
                <a:cs typeface="Times New Roman"/>
                <a:sym typeface="Times New Roman"/>
              </a:rPr>
              <a:t>Following insertion into a chromosome (horizontal line, below) of a parent, a retroelement (rectangle) is transmitted to all descendants in each generation, making the parent’s line of descent genetically different than other members of the species.  With as many as a million retroelement insertions in a modern species, many populations within a species can be differentiated by analyzing specific retroelement insertion positions along the chromosomes.</a:t>
            </a:r>
            <a:endParaRPr sz="3400" b="0" i="0" u="none" strike="noStrike" cap="none" dirty="0">
              <a:solidFill>
                <a:schemeClr val="dk1"/>
              </a:solidFill>
              <a:latin typeface="Times New Roman"/>
              <a:ea typeface="Times New Roman"/>
              <a:cs typeface="Times New Roman"/>
              <a:sym typeface="Times New Roman"/>
            </a:endParaRPr>
          </a:p>
        </p:txBody>
      </p:sp>
      <p:sp>
        <p:nvSpPr>
          <p:cNvPr id="103" name="Google Shape;103;p1"/>
          <p:cNvSpPr txBox="1"/>
          <p:nvPr/>
        </p:nvSpPr>
        <p:spPr>
          <a:xfrm>
            <a:off x="13256315" y="12059139"/>
            <a:ext cx="15332100" cy="923400"/>
          </a:xfrm>
          <a:prstGeom prst="rect">
            <a:avLst/>
          </a:prstGeom>
          <a:solidFill>
            <a:srgbClr val="FF0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chemeClr val="lt1"/>
                </a:solidFill>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Methods</a:t>
            </a:r>
            <a:endParaRPr sz="5400" b="1" i="0" u="none" strike="noStrike" cap="none">
              <a:solidFill>
                <a:schemeClr val="lt1"/>
              </a:solidFill>
              <a:latin typeface="Times New Roman"/>
              <a:ea typeface="Times New Roman"/>
              <a:cs typeface="Times New Roman"/>
              <a:sym typeface="Times New Roman"/>
            </a:endParaRPr>
          </a:p>
        </p:txBody>
      </p:sp>
      <p:sp>
        <p:nvSpPr>
          <p:cNvPr id="104" name="Google Shape;104;p1"/>
          <p:cNvSpPr txBox="1"/>
          <p:nvPr/>
        </p:nvSpPr>
        <p:spPr>
          <a:xfrm>
            <a:off x="30299781" y="21152006"/>
            <a:ext cx="6040166" cy="48012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400" dirty="0">
                <a:latin typeface="Times New Roman"/>
                <a:ea typeface="Times New Roman"/>
                <a:cs typeface="Times New Roman"/>
                <a:sym typeface="Times New Roman"/>
              </a:rPr>
              <a:t>We are looking to optimize the PCR process:</a:t>
            </a:r>
            <a:endParaRPr sz="3400" dirty="0">
              <a:latin typeface="Times New Roman"/>
              <a:ea typeface="Times New Roman"/>
              <a:cs typeface="Times New Roman"/>
              <a:sym typeface="Times New Roman"/>
            </a:endParaRPr>
          </a:p>
          <a:p>
            <a:pPr marL="457200" lvl="0" indent="-444500" algn="l" rtl="0">
              <a:spcBef>
                <a:spcPts val="0"/>
              </a:spcBef>
              <a:spcAft>
                <a:spcPts val="0"/>
              </a:spcAft>
              <a:buSzPts val="3400"/>
              <a:buFont typeface="Times New Roman"/>
              <a:buChar char="•"/>
            </a:pPr>
            <a:r>
              <a:rPr lang="en-US" sz="3400" dirty="0">
                <a:solidFill>
                  <a:schemeClr val="dk1"/>
                </a:solidFill>
                <a:latin typeface="Times New Roman"/>
                <a:ea typeface="Times New Roman"/>
                <a:cs typeface="Times New Roman"/>
                <a:sym typeface="Times New Roman"/>
              </a:rPr>
              <a:t>Longer protein digestion pre-DNA purification</a:t>
            </a:r>
            <a:endParaRPr sz="3400" dirty="0">
              <a:solidFill>
                <a:schemeClr val="dk1"/>
              </a:solidFill>
              <a:latin typeface="Times New Roman"/>
              <a:ea typeface="Times New Roman"/>
              <a:cs typeface="Times New Roman"/>
              <a:sym typeface="Times New Roman"/>
            </a:endParaRPr>
          </a:p>
          <a:p>
            <a:pPr marL="457200" lvl="0" indent="-444500" algn="l" rtl="0">
              <a:spcBef>
                <a:spcPts val="0"/>
              </a:spcBef>
              <a:spcAft>
                <a:spcPts val="0"/>
              </a:spcAft>
              <a:buSzPts val="3400"/>
              <a:buFont typeface="Times New Roman"/>
              <a:buChar char="•"/>
            </a:pPr>
            <a:r>
              <a:rPr lang="en-US" sz="3400" dirty="0">
                <a:solidFill>
                  <a:schemeClr val="dk1"/>
                </a:solidFill>
                <a:latin typeface="Times New Roman"/>
                <a:ea typeface="Times New Roman"/>
                <a:cs typeface="Times New Roman"/>
                <a:sym typeface="Times New Roman"/>
              </a:rPr>
              <a:t>Check quality of extracted DNA with restriction enzymes </a:t>
            </a:r>
            <a:endParaRPr sz="3400" dirty="0">
              <a:latin typeface="Times New Roman"/>
              <a:ea typeface="Times New Roman"/>
              <a:cs typeface="Times New Roman"/>
              <a:sym typeface="Times New Roman"/>
            </a:endParaRPr>
          </a:p>
          <a:p>
            <a:pPr marL="457200" marR="0" lvl="0" indent="-444500" algn="l" rtl="0">
              <a:lnSpc>
                <a:spcPct val="100000"/>
              </a:lnSpc>
              <a:spcBef>
                <a:spcPts val="0"/>
              </a:spcBef>
              <a:spcAft>
                <a:spcPts val="0"/>
              </a:spcAft>
              <a:buSzPts val="3400"/>
              <a:buFont typeface="Times New Roman"/>
              <a:buChar char="•"/>
            </a:pPr>
            <a:r>
              <a:rPr lang="en-US" sz="3400" dirty="0">
                <a:latin typeface="Times New Roman"/>
                <a:ea typeface="Times New Roman"/>
                <a:cs typeface="Times New Roman"/>
                <a:sym typeface="Times New Roman"/>
              </a:rPr>
              <a:t>Alter gDNA concentration </a:t>
            </a:r>
            <a:endParaRPr sz="3400" dirty="0">
              <a:latin typeface="Times New Roman"/>
              <a:ea typeface="Times New Roman"/>
              <a:cs typeface="Times New Roman"/>
              <a:sym typeface="Times New Roman"/>
            </a:endParaRPr>
          </a:p>
          <a:p>
            <a:pPr marL="457200" marR="0" lvl="0" indent="-444500" algn="l" rtl="0">
              <a:lnSpc>
                <a:spcPct val="100000"/>
              </a:lnSpc>
              <a:spcBef>
                <a:spcPts val="0"/>
              </a:spcBef>
              <a:spcAft>
                <a:spcPts val="0"/>
              </a:spcAft>
              <a:buSzPts val="3400"/>
              <a:buFont typeface="Times New Roman"/>
              <a:buChar char="•"/>
            </a:pPr>
            <a:r>
              <a:rPr lang="en-US" sz="3400" dirty="0">
                <a:latin typeface="Times New Roman"/>
                <a:ea typeface="Times New Roman"/>
                <a:cs typeface="Times New Roman"/>
                <a:sym typeface="Times New Roman"/>
              </a:rPr>
              <a:t>Change Mg   concentration</a:t>
            </a:r>
            <a:endParaRPr sz="3400" dirty="0">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3400" dirty="0">
              <a:latin typeface="Times New Roman"/>
              <a:ea typeface="Times New Roman"/>
              <a:cs typeface="Times New Roman"/>
              <a:sym typeface="Times New Roman"/>
            </a:endParaRPr>
          </a:p>
        </p:txBody>
      </p:sp>
      <p:sp>
        <p:nvSpPr>
          <p:cNvPr id="105" name="Google Shape;105;p1"/>
          <p:cNvSpPr txBox="1"/>
          <p:nvPr/>
        </p:nvSpPr>
        <p:spPr>
          <a:xfrm>
            <a:off x="30459356" y="13012098"/>
            <a:ext cx="12356400" cy="218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chemeClr val="dk1"/>
                </a:solidFill>
                <a:latin typeface="Times New Roman"/>
                <a:ea typeface="Times New Roman"/>
                <a:cs typeface="Times New Roman"/>
                <a:sym typeface="Times New Roman"/>
              </a:rPr>
              <a:t>PCR products are then run on an agarose gel.  PCR products corresponding to the approximate length of the retroelements, known to be ~100-300bp, are then extracted from the gel, purified, and cloned into a plasmid for sequencing.  </a:t>
            </a:r>
            <a:endParaRPr sz="3400" b="1" i="0" u="none" strike="noStrike" cap="none">
              <a:solidFill>
                <a:srgbClr val="000000"/>
              </a:solidFill>
              <a:latin typeface="Times New Roman"/>
              <a:ea typeface="Times New Roman"/>
              <a:cs typeface="Times New Roman"/>
              <a:sym typeface="Times New Roman"/>
            </a:endParaRPr>
          </a:p>
        </p:txBody>
      </p:sp>
      <p:pic>
        <p:nvPicPr>
          <p:cNvPr id="106" name="Google Shape;106;p1"/>
          <p:cNvPicPr preferRelativeResize="0"/>
          <p:nvPr/>
        </p:nvPicPr>
        <p:blipFill rotWithShape="1">
          <a:blip r:embed="rId7">
            <a:alphaModFix/>
          </a:blip>
          <a:srcRect/>
          <a:stretch/>
        </p:blipFill>
        <p:spPr>
          <a:xfrm>
            <a:off x="2977127" y="16129726"/>
            <a:ext cx="5075699" cy="1214236"/>
          </a:xfrm>
          <a:prstGeom prst="rect">
            <a:avLst/>
          </a:prstGeom>
          <a:noFill/>
          <a:ln>
            <a:noFill/>
          </a:ln>
        </p:spPr>
      </p:pic>
      <p:pic>
        <p:nvPicPr>
          <p:cNvPr id="108" name="Google Shape;108;p1"/>
          <p:cNvPicPr preferRelativeResize="0"/>
          <p:nvPr/>
        </p:nvPicPr>
        <p:blipFill rotWithShape="1">
          <a:blip r:embed="rId8">
            <a:alphaModFix/>
          </a:blip>
          <a:srcRect/>
          <a:stretch/>
        </p:blipFill>
        <p:spPr>
          <a:xfrm>
            <a:off x="20798406" y="21161396"/>
            <a:ext cx="6825478" cy="3509115"/>
          </a:xfrm>
          <a:prstGeom prst="rect">
            <a:avLst/>
          </a:prstGeom>
          <a:noFill/>
          <a:ln>
            <a:noFill/>
          </a:ln>
        </p:spPr>
      </p:pic>
      <p:sp>
        <p:nvSpPr>
          <p:cNvPr id="110" name="Google Shape;110;p1"/>
          <p:cNvSpPr txBox="1"/>
          <p:nvPr/>
        </p:nvSpPr>
        <p:spPr>
          <a:xfrm>
            <a:off x="1257300" y="25404000"/>
            <a:ext cx="9201300" cy="541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400" b="0" i="0" u="none" strike="noStrike" cap="none" dirty="0">
                <a:solidFill>
                  <a:srgbClr val="000000"/>
                </a:solidFill>
                <a:latin typeface="Times New Roman"/>
                <a:ea typeface="Times New Roman"/>
                <a:cs typeface="Times New Roman"/>
                <a:sym typeface="Times New Roman"/>
              </a:rPr>
              <a:t>These transposable elements accumulate mutations at a neutral mutation rate, as they rarely directly affect an organism's phenotype. The general structure of the retroelements, termed Penelope-Like Elements, include from 5’ to 3’: a 5’ long terminal repeat like region, a reverse transcriptase gene, an endonuclease gene, and a 3’ long terminal repeat.  The reverse transcriptase and endonuclease genes are conserved and are required for autonomous retroelement insertion.</a:t>
            </a:r>
            <a:endParaRPr dirty="0"/>
          </a:p>
        </p:txBody>
      </p:sp>
      <p:pic>
        <p:nvPicPr>
          <p:cNvPr id="111" name="Google Shape;111;p1"/>
          <p:cNvPicPr preferRelativeResize="0"/>
          <p:nvPr/>
        </p:nvPicPr>
        <p:blipFill rotWithShape="1">
          <a:blip r:embed="rId9">
            <a:alphaModFix/>
          </a:blip>
          <a:srcRect/>
          <a:stretch/>
        </p:blipFill>
        <p:spPr>
          <a:xfrm>
            <a:off x="14137675" y="15744875"/>
            <a:ext cx="5075701" cy="5075670"/>
          </a:xfrm>
          <a:prstGeom prst="rect">
            <a:avLst/>
          </a:prstGeom>
          <a:noFill/>
          <a:ln>
            <a:noFill/>
          </a:ln>
        </p:spPr>
      </p:pic>
      <p:sp>
        <p:nvSpPr>
          <p:cNvPr id="112" name="Google Shape;112;p1"/>
          <p:cNvSpPr txBox="1"/>
          <p:nvPr/>
        </p:nvSpPr>
        <p:spPr>
          <a:xfrm>
            <a:off x="13526550" y="20959189"/>
            <a:ext cx="5075700" cy="3848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3400" b="0" i="0" u="none" strike="noStrike" cap="none">
                <a:solidFill>
                  <a:schemeClr val="dk1"/>
                </a:solidFill>
                <a:latin typeface="Times New Roman"/>
                <a:ea typeface="Times New Roman"/>
                <a:cs typeface="Times New Roman"/>
                <a:sym typeface="Times New Roman"/>
              </a:rPr>
              <a:t>For each sample, genomic DNA (gDNA) was extracted, purified, and quantified via UV-Vis Absorption Spectroscopy before being subjected to PCR. </a:t>
            </a:r>
            <a:endParaRPr sz="1400" b="0" i="0" u="none" strike="noStrike" cap="none">
              <a:solidFill>
                <a:srgbClr val="000000"/>
              </a:solidFill>
              <a:latin typeface="Arial"/>
              <a:ea typeface="Arial"/>
              <a:cs typeface="Arial"/>
              <a:sym typeface="Arial"/>
            </a:endParaRPr>
          </a:p>
        </p:txBody>
      </p:sp>
      <p:pic>
        <p:nvPicPr>
          <p:cNvPr id="113" name="Google Shape;113;p1"/>
          <p:cNvPicPr preferRelativeResize="0"/>
          <p:nvPr/>
        </p:nvPicPr>
        <p:blipFill rotWithShape="1">
          <a:blip r:embed="rId10">
            <a:alphaModFix/>
          </a:blip>
          <a:srcRect b="18233"/>
          <a:stretch/>
        </p:blipFill>
        <p:spPr>
          <a:xfrm>
            <a:off x="21006950" y="16495908"/>
            <a:ext cx="6997949" cy="4195543"/>
          </a:xfrm>
          <a:prstGeom prst="rect">
            <a:avLst/>
          </a:prstGeom>
          <a:noFill/>
          <a:ln>
            <a:noFill/>
          </a:ln>
        </p:spPr>
      </p:pic>
      <p:cxnSp>
        <p:nvCxnSpPr>
          <p:cNvPr id="114" name="Google Shape;114;p1"/>
          <p:cNvCxnSpPr/>
          <p:nvPr/>
        </p:nvCxnSpPr>
        <p:spPr>
          <a:xfrm>
            <a:off x="23954509" y="16176564"/>
            <a:ext cx="914400" cy="1728300"/>
          </a:xfrm>
          <a:prstGeom prst="straightConnector1">
            <a:avLst/>
          </a:prstGeom>
          <a:noFill/>
          <a:ln w="76200" cap="flat" cmpd="sng">
            <a:solidFill>
              <a:schemeClr val="dk2"/>
            </a:solidFill>
            <a:prstDash val="solid"/>
            <a:round/>
            <a:headEnd type="none" w="sm" len="sm"/>
            <a:tailEnd type="triangle" w="med" len="med"/>
          </a:ln>
        </p:spPr>
      </p:cxnSp>
      <p:cxnSp>
        <p:nvCxnSpPr>
          <p:cNvPr id="115" name="Google Shape;115;p1"/>
          <p:cNvCxnSpPr/>
          <p:nvPr/>
        </p:nvCxnSpPr>
        <p:spPr>
          <a:xfrm>
            <a:off x="26669561" y="15906060"/>
            <a:ext cx="683700" cy="2474100"/>
          </a:xfrm>
          <a:prstGeom prst="straightConnector1">
            <a:avLst/>
          </a:prstGeom>
          <a:noFill/>
          <a:ln w="76200" cap="flat" cmpd="sng">
            <a:solidFill>
              <a:schemeClr val="dk2"/>
            </a:solidFill>
            <a:prstDash val="solid"/>
            <a:round/>
            <a:headEnd type="none" w="sm" len="sm"/>
            <a:tailEnd type="triangle" w="med" len="med"/>
          </a:ln>
        </p:spPr>
      </p:cxnSp>
      <p:sp>
        <p:nvSpPr>
          <p:cNvPr id="116" name="Google Shape;116;p1"/>
          <p:cNvSpPr txBox="1"/>
          <p:nvPr/>
        </p:nvSpPr>
        <p:spPr>
          <a:xfrm>
            <a:off x="23580441" y="15613323"/>
            <a:ext cx="9300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rgbClr val="000000"/>
                </a:solidFill>
                <a:latin typeface="Arial"/>
                <a:ea typeface="Arial"/>
                <a:cs typeface="Arial"/>
                <a:sym typeface="Arial"/>
              </a:rPr>
              <a:t>(1)</a:t>
            </a:r>
            <a:endParaRPr/>
          </a:p>
        </p:txBody>
      </p:sp>
      <p:sp>
        <p:nvSpPr>
          <p:cNvPr id="117" name="Google Shape;117;p1"/>
          <p:cNvSpPr txBox="1"/>
          <p:nvPr/>
        </p:nvSpPr>
        <p:spPr>
          <a:xfrm>
            <a:off x="26155998" y="15293979"/>
            <a:ext cx="9300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rgbClr val="000000"/>
                </a:solidFill>
                <a:latin typeface="Arial"/>
                <a:ea typeface="Arial"/>
                <a:cs typeface="Arial"/>
                <a:sym typeface="Arial"/>
              </a:rPr>
              <a:t>(2)</a:t>
            </a:r>
            <a:endParaRPr/>
          </a:p>
        </p:txBody>
      </p:sp>
      <p:pic>
        <p:nvPicPr>
          <p:cNvPr id="118" name="Google Shape;118;p1" descr="A picture containing text, indoor, guitar&#10;&#10;Description automatically generated"/>
          <p:cNvPicPr preferRelativeResize="0"/>
          <p:nvPr/>
        </p:nvPicPr>
        <p:blipFill rotWithShape="1">
          <a:blip r:embed="rId11">
            <a:alphaModFix/>
          </a:blip>
          <a:srcRect/>
          <a:stretch/>
        </p:blipFill>
        <p:spPr>
          <a:xfrm>
            <a:off x="1257302" y="30601745"/>
            <a:ext cx="9201301" cy="1366543"/>
          </a:xfrm>
          <a:prstGeom prst="rect">
            <a:avLst/>
          </a:prstGeom>
          <a:noFill/>
          <a:ln>
            <a:noFill/>
          </a:ln>
        </p:spPr>
      </p:pic>
      <p:sp>
        <p:nvSpPr>
          <p:cNvPr id="119" name="Google Shape;119;p1"/>
          <p:cNvSpPr txBox="1"/>
          <p:nvPr/>
        </p:nvSpPr>
        <p:spPr>
          <a:xfrm>
            <a:off x="13091728" y="8231311"/>
            <a:ext cx="15172800" cy="4894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400" b="0" i="0" u="none" strike="noStrike" cap="none">
                <a:solidFill>
                  <a:srgbClr val="000000"/>
                </a:solidFill>
                <a:latin typeface="Times New Roman"/>
                <a:ea typeface="Times New Roman"/>
                <a:cs typeface="Times New Roman"/>
                <a:sym typeface="Times New Roman"/>
              </a:rPr>
              <a:t>Retroelements can serve as population genetic markers as (1) they are permanent additions to heritable DNA, (2) known mutation rates can be used to estimate retroelement ages, and (3) they cause no harmful impact on the organism.  </a:t>
            </a:r>
            <a:endParaRPr/>
          </a:p>
          <a:p>
            <a:pPr marL="0" marR="0" lvl="0" indent="0" algn="l" rtl="0">
              <a:lnSpc>
                <a:spcPct val="100000"/>
              </a:lnSpc>
              <a:spcBef>
                <a:spcPts val="0"/>
              </a:spcBef>
              <a:spcAft>
                <a:spcPts val="0"/>
              </a:spcAft>
              <a:buNone/>
            </a:pPr>
            <a:endParaRPr sz="3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r>
              <a:rPr lang="en-US" sz="3400" b="0" i="0" u="none" strike="noStrike" cap="none">
                <a:solidFill>
                  <a:srgbClr val="000000"/>
                </a:solidFill>
                <a:latin typeface="Times New Roman"/>
                <a:ea typeface="Times New Roman"/>
                <a:cs typeface="Times New Roman"/>
                <a:sym typeface="Times New Roman"/>
              </a:rPr>
              <a:t>The reverse transcriptase gene, encoding the RNA-dependent DNA polymerase, will serve as the target for a PCR amplification strategy aimed at identifying novel population specific retroelements of the red swamp crawfish, </a:t>
            </a:r>
            <a:r>
              <a:rPr lang="en-US" sz="3400" b="0" i="1" u="none" strike="noStrike" cap="none">
                <a:solidFill>
                  <a:schemeClr val="dk1"/>
                </a:solidFill>
                <a:latin typeface="Times New Roman"/>
                <a:ea typeface="Times New Roman"/>
                <a:cs typeface="Times New Roman"/>
                <a:sym typeface="Times New Roman"/>
              </a:rPr>
              <a:t>Procambarus clarkii</a:t>
            </a:r>
            <a:r>
              <a:rPr lang="en-US" sz="3400" b="0" i="0" u="none" strike="noStrike" cap="none">
                <a:solidFill>
                  <a:srgbClr val="000000"/>
                </a:solidFill>
                <a:latin typeface="Times New Roman"/>
                <a:ea typeface="Times New Roman"/>
                <a:cs typeface="Times New Roman"/>
                <a:sym typeface="Times New Roman"/>
              </a:rPr>
              <a:t>.</a:t>
            </a:r>
            <a:endParaRPr/>
          </a:p>
          <a:p>
            <a:pPr marL="0" marR="0" lvl="0" indent="0" algn="l" rtl="0">
              <a:lnSpc>
                <a:spcPct val="100000"/>
              </a:lnSpc>
              <a:spcBef>
                <a:spcPts val="0"/>
              </a:spcBef>
              <a:spcAft>
                <a:spcPts val="0"/>
              </a:spcAft>
              <a:buNone/>
            </a:pPr>
            <a:endParaRPr sz="34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3400" b="0" i="0" u="none" strike="noStrike" cap="none">
              <a:solidFill>
                <a:srgbClr val="000000"/>
              </a:solidFill>
              <a:latin typeface="Times New Roman"/>
              <a:ea typeface="Times New Roman"/>
              <a:cs typeface="Times New Roman"/>
              <a:sym typeface="Times New Roman"/>
            </a:endParaRPr>
          </a:p>
        </p:txBody>
      </p:sp>
      <p:sp>
        <p:nvSpPr>
          <p:cNvPr id="120" name="Google Shape;120;p1"/>
          <p:cNvSpPr txBox="1"/>
          <p:nvPr/>
        </p:nvSpPr>
        <p:spPr>
          <a:xfrm>
            <a:off x="13256315" y="7217654"/>
            <a:ext cx="15332100" cy="923400"/>
          </a:xfrm>
          <a:prstGeom prst="rect">
            <a:avLst/>
          </a:prstGeom>
          <a:solidFill>
            <a:srgbClr val="FF0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chemeClr val="lt1"/>
                </a:solidFill>
                <a:latin typeface="Times New Roman"/>
                <a:ea typeface="Times New Roman"/>
                <a:cs typeface="Times New Roman"/>
                <a:sym typeface="Times New Roman"/>
              </a:rPr>
              <a:t>Purpose</a:t>
            </a:r>
            <a:endParaRPr sz="5400" b="1" i="0" u="none" strike="noStrike" cap="none">
              <a:solidFill>
                <a:schemeClr val="lt1"/>
              </a:solidFill>
              <a:latin typeface="Times New Roman"/>
              <a:ea typeface="Times New Roman"/>
              <a:cs typeface="Times New Roman"/>
              <a:sym typeface="Times New Roman"/>
            </a:endParaRPr>
          </a:p>
        </p:txBody>
      </p:sp>
      <p:sp>
        <p:nvSpPr>
          <p:cNvPr id="121" name="Google Shape;121;p1"/>
          <p:cNvSpPr txBox="1"/>
          <p:nvPr/>
        </p:nvSpPr>
        <p:spPr>
          <a:xfrm>
            <a:off x="13400088" y="25084606"/>
            <a:ext cx="14728800" cy="227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400" b="0" i="0" u="none" strike="noStrike" cap="none">
                <a:solidFill>
                  <a:schemeClr val="dk1"/>
                </a:solidFill>
                <a:latin typeface="Times New Roman"/>
                <a:ea typeface="Times New Roman"/>
                <a:cs typeface="Times New Roman"/>
                <a:sym typeface="Times New Roman"/>
              </a:rPr>
              <a:t>Initially, genomic DNA is PCR amplified using primers targeted to the conserved sequences of the PLE reverse transcriptase gene.  Due to possible variability in the consensus sequence of the reverse transcriptase gene primers were designed with positional variability in the nucleotide sequence, e.g., degenerative primers.</a:t>
            </a:r>
            <a:endParaRPr sz="1400" b="0" i="0" u="none" strike="noStrike" cap="none">
              <a:solidFill>
                <a:srgbClr val="000000"/>
              </a:solidFill>
              <a:latin typeface="Arial"/>
              <a:ea typeface="Arial"/>
              <a:cs typeface="Arial"/>
              <a:sym typeface="Arial"/>
            </a:endParaRPr>
          </a:p>
        </p:txBody>
      </p:sp>
      <p:graphicFrame>
        <p:nvGraphicFramePr>
          <p:cNvPr id="122" name="Google Shape;122;p1"/>
          <p:cNvGraphicFramePr/>
          <p:nvPr/>
        </p:nvGraphicFramePr>
        <p:xfrm>
          <a:off x="13367793" y="27667546"/>
          <a:ext cx="14793100" cy="2184575"/>
        </p:xfrm>
        <a:graphic>
          <a:graphicData uri="http://schemas.openxmlformats.org/drawingml/2006/table">
            <a:tbl>
              <a:tblPr firstRow="1" bandRow="1">
                <a:noFill/>
                <a:tableStyleId>{9748D9E5-6153-409D-AB83-D3A38695321E}</a:tableStyleId>
              </a:tblPr>
              <a:tblGrid>
                <a:gridCol w="2898100">
                  <a:extLst>
                    <a:ext uri="{9D8B030D-6E8A-4147-A177-3AD203B41FA5}">
                      <a16:colId xmlns:a16="http://schemas.microsoft.com/office/drawing/2014/main" val="20000"/>
                    </a:ext>
                  </a:extLst>
                </a:gridCol>
                <a:gridCol w="11895000">
                  <a:extLst>
                    <a:ext uri="{9D8B030D-6E8A-4147-A177-3AD203B41FA5}">
                      <a16:colId xmlns:a16="http://schemas.microsoft.com/office/drawing/2014/main" val="20001"/>
                    </a:ext>
                  </a:extLst>
                </a:gridCol>
              </a:tblGrid>
              <a:tr h="540650">
                <a:tc>
                  <a:txBody>
                    <a:bodyPr/>
                    <a:lstStyle/>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Times New Roman"/>
                          <a:ea typeface="Times New Roman"/>
                          <a:cs typeface="Times New Roman"/>
                          <a:sym typeface="Times New Roman"/>
                        </a:rPr>
                        <a:t>Primer Name</a:t>
                      </a:r>
                      <a:endParaRPr sz="2900" b="1" u="none" strike="noStrike" cap="none">
                        <a:latin typeface="Times New Roman"/>
                        <a:ea typeface="Times New Roman"/>
                        <a:cs typeface="Times New Roman"/>
                        <a:sym typeface="Times New Roman"/>
                      </a:endParaRPr>
                    </a:p>
                  </a:txBody>
                  <a:tcPr marL="91475" marR="91475" marT="39200" marB="39200"/>
                </a:tc>
                <a:tc>
                  <a:txBody>
                    <a:bodyPr/>
                    <a:lstStyle/>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Times New Roman"/>
                          <a:ea typeface="Times New Roman"/>
                          <a:cs typeface="Times New Roman"/>
                          <a:sym typeface="Times New Roman"/>
                        </a:rPr>
                        <a:t>Sequence</a:t>
                      </a:r>
                      <a:endParaRPr sz="2900" b="1" u="none" strike="noStrike" cap="none">
                        <a:latin typeface="Times New Roman"/>
                        <a:ea typeface="Times New Roman"/>
                        <a:cs typeface="Times New Roman"/>
                        <a:sym typeface="Times New Roman"/>
                      </a:endParaRPr>
                    </a:p>
                  </a:txBody>
                  <a:tcPr marL="91475" marR="91475" marT="39200" marB="39200"/>
                </a:tc>
                <a:extLst>
                  <a:ext uri="{0D108BD9-81ED-4DB2-BD59-A6C34878D82A}">
                    <a16:rowId xmlns:a16="http://schemas.microsoft.com/office/drawing/2014/main" val="10000"/>
                  </a:ext>
                </a:extLst>
              </a:tr>
              <a:tr h="856825">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FPEN-1 (FP)</a:t>
                      </a:r>
                      <a:endParaRPr sz="1200"/>
                    </a:p>
                  </a:txBody>
                  <a:tcPr marL="91475" marR="91475" marT="39200" marB="39200"/>
                </a:tc>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5’ –  TAY  NGN  YTN  CCN  ATH  CAY  A – 3’</a:t>
                      </a:r>
                      <a:endParaRPr sz="1200"/>
                    </a:p>
                  </a:txBody>
                  <a:tcPr marL="91475" marR="91475" marT="39200" marB="39200"/>
                </a:tc>
                <a:extLst>
                  <a:ext uri="{0D108BD9-81ED-4DB2-BD59-A6C34878D82A}">
                    <a16:rowId xmlns:a16="http://schemas.microsoft.com/office/drawing/2014/main" val="10001"/>
                  </a:ext>
                </a:extLst>
              </a:tr>
              <a:tr h="787100">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RPEN-1 (RP)</a:t>
                      </a:r>
                      <a:endParaRPr sz="1200"/>
                    </a:p>
                  </a:txBody>
                  <a:tcPr marL="91475" marR="91475" marT="39200" marB="39200"/>
                </a:tc>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5’ – NGW  NKS   NRT  NKV CTT   NMN RTA -3’</a:t>
                      </a:r>
                      <a:endParaRPr sz="1200"/>
                    </a:p>
                  </a:txBody>
                  <a:tcPr marL="91475" marR="91475" marT="39200" marB="39200"/>
                </a:tc>
                <a:extLst>
                  <a:ext uri="{0D108BD9-81ED-4DB2-BD59-A6C34878D82A}">
                    <a16:rowId xmlns:a16="http://schemas.microsoft.com/office/drawing/2014/main" val="10002"/>
                  </a:ext>
                </a:extLst>
              </a:tr>
            </a:tbl>
          </a:graphicData>
        </a:graphic>
      </p:graphicFrame>
      <p:sp>
        <p:nvSpPr>
          <p:cNvPr id="123" name="Google Shape;123;p1"/>
          <p:cNvSpPr txBox="1"/>
          <p:nvPr/>
        </p:nvSpPr>
        <p:spPr>
          <a:xfrm>
            <a:off x="30459348" y="7143922"/>
            <a:ext cx="12898800" cy="1754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3400" b="0" i="0" u="none" strike="noStrike" cap="none">
                <a:solidFill>
                  <a:schemeClr val="dk1"/>
                </a:solidFill>
                <a:latin typeface="Times New Roman"/>
                <a:ea typeface="Times New Roman"/>
                <a:cs typeface="Times New Roman"/>
                <a:sym typeface="Times New Roman"/>
              </a:rPr>
              <a:t>A second (primers FPEN-1B and RPEN1B) and third (primers RT4 and RT5) round of nested PCRs are conducted with the previous PCR product using nested primers.</a:t>
            </a:r>
            <a:endParaRPr sz="1400" b="0" i="0" u="none" strike="noStrike" cap="none">
              <a:solidFill>
                <a:srgbClr val="000000"/>
              </a:solidFill>
              <a:latin typeface="Arial"/>
              <a:ea typeface="Arial"/>
              <a:cs typeface="Arial"/>
              <a:sym typeface="Arial"/>
            </a:endParaRPr>
          </a:p>
        </p:txBody>
      </p:sp>
      <p:graphicFrame>
        <p:nvGraphicFramePr>
          <p:cNvPr id="124" name="Google Shape;124;p1"/>
          <p:cNvGraphicFramePr/>
          <p:nvPr/>
        </p:nvGraphicFramePr>
        <p:xfrm>
          <a:off x="30459349" y="9320252"/>
          <a:ext cx="12441000" cy="3499610"/>
        </p:xfrm>
        <a:graphic>
          <a:graphicData uri="http://schemas.openxmlformats.org/drawingml/2006/table">
            <a:tbl>
              <a:tblPr firstRow="1" bandRow="1">
                <a:noFill/>
                <a:tableStyleId>{9748D9E5-6153-409D-AB83-D3A38695321E}</a:tableStyleId>
              </a:tblPr>
              <a:tblGrid>
                <a:gridCol w="2989600">
                  <a:extLst>
                    <a:ext uri="{9D8B030D-6E8A-4147-A177-3AD203B41FA5}">
                      <a16:colId xmlns:a16="http://schemas.microsoft.com/office/drawing/2014/main" val="20000"/>
                    </a:ext>
                  </a:extLst>
                </a:gridCol>
                <a:gridCol w="9451400">
                  <a:extLst>
                    <a:ext uri="{9D8B030D-6E8A-4147-A177-3AD203B41FA5}">
                      <a16:colId xmlns:a16="http://schemas.microsoft.com/office/drawing/2014/main" val="20001"/>
                    </a:ext>
                  </a:extLst>
                </a:gridCol>
              </a:tblGrid>
              <a:tr h="277100">
                <a:tc>
                  <a:txBody>
                    <a:bodyPr/>
                    <a:lstStyle/>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Times New Roman"/>
                          <a:ea typeface="Times New Roman"/>
                          <a:cs typeface="Times New Roman"/>
                          <a:sym typeface="Times New Roman"/>
                        </a:rPr>
                        <a:t>Primer Name</a:t>
                      </a:r>
                      <a:endParaRPr sz="2900" b="1" u="none" strike="noStrike" cap="none">
                        <a:latin typeface="Times New Roman"/>
                        <a:ea typeface="Times New Roman"/>
                        <a:cs typeface="Times New Roman"/>
                        <a:sym typeface="Times New Roman"/>
                      </a:endParaRPr>
                    </a:p>
                  </a:txBody>
                  <a:tcPr marL="91475" marR="91475" marT="39200" marB="39200"/>
                </a:tc>
                <a:tc>
                  <a:txBody>
                    <a:bodyPr/>
                    <a:lstStyle/>
                    <a:p>
                      <a:pPr marL="0" marR="0" lvl="0" indent="0" algn="ctr" rtl="0">
                        <a:lnSpc>
                          <a:spcPct val="100000"/>
                        </a:lnSpc>
                        <a:spcBef>
                          <a:spcPts val="0"/>
                        </a:spcBef>
                        <a:spcAft>
                          <a:spcPts val="0"/>
                        </a:spcAft>
                        <a:buClr>
                          <a:srgbClr val="000000"/>
                        </a:buClr>
                        <a:buSzPts val="2900"/>
                        <a:buFont typeface="Arial"/>
                        <a:buNone/>
                      </a:pPr>
                      <a:r>
                        <a:rPr lang="en-US" sz="2900" b="1" i="0" u="none" strike="noStrike" cap="none">
                          <a:solidFill>
                            <a:srgbClr val="000000"/>
                          </a:solidFill>
                          <a:latin typeface="Times New Roman"/>
                          <a:ea typeface="Times New Roman"/>
                          <a:cs typeface="Times New Roman"/>
                          <a:sym typeface="Times New Roman"/>
                        </a:rPr>
                        <a:t>Sequence</a:t>
                      </a:r>
                      <a:endParaRPr sz="2900" b="1" u="none" strike="noStrike" cap="none">
                        <a:latin typeface="Times New Roman"/>
                        <a:ea typeface="Times New Roman"/>
                        <a:cs typeface="Times New Roman"/>
                        <a:sym typeface="Times New Roman"/>
                      </a:endParaRPr>
                    </a:p>
                  </a:txBody>
                  <a:tcPr marL="91475" marR="91475" marT="39200" marB="39200"/>
                </a:tc>
                <a:extLst>
                  <a:ext uri="{0D108BD9-81ED-4DB2-BD59-A6C34878D82A}">
                    <a16:rowId xmlns:a16="http://schemas.microsoft.com/office/drawing/2014/main" val="10000"/>
                  </a:ext>
                </a:extLst>
              </a:tr>
              <a:tr h="751850">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FPEN-1B (FP)</a:t>
                      </a:r>
                      <a:endParaRPr sz="1200"/>
                    </a:p>
                  </a:txBody>
                  <a:tcPr marL="91475" marR="91475" marT="39200" marB="39200"/>
                </a:tc>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5’ –  TAY  NGN  YTN  CCN   AAD  ATH   CAT– 3’</a:t>
                      </a:r>
                      <a:endParaRPr sz="1200"/>
                    </a:p>
                  </a:txBody>
                  <a:tcPr marL="91475" marR="91475" marT="39200" marB="39200"/>
                </a:tc>
                <a:extLst>
                  <a:ext uri="{0D108BD9-81ED-4DB2-BD59-A6C34878D82A}">
                    <a16:rowId xmlns:a16="http://schemas.microsoft.com/office/drawing/2014/main" val="10001"/>
                  </a:ext>
                </a:extLst>
              </a:tr>
              <a:tr h="690700">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RPEN-1B (RP)</a:t>
                      </a:r>
                      <a:endParaRPr sz="1200"/>
                    </a:p>
                  </a:txBody>
                  <a:tcPr marL="91475" marR="91475" marT="39200" marB="39200"/>
                </a:tc>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5’ – NGW  NKS  NRT   NKV   CTT   NMN  ATA-3’</a:t>
                      </a:r>
                      <a:endParaRPr sz="1200"/>
                    </a:p>
                  </a:txBody>
                  <a:tcPr marL="91475" marR="91475" marT="39200" marB="39200"/>
                </a:tc>
                <a:extLst>
                  <a:ext uri="{0D108BD9-81ED-4DB2-BD59-A6C34878D82A}">
                    <a16:rowId xmlns:a16="http://schemas.microsoft.com/office/drawing/2014/main" val="10002"/>
                  </a:ext>
                </a:extLst>
              </a:tr>
              <a:tr h="690700">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RT4 (FP)</a:t>
                      </a:r>
                      <a:endParaRPr sz="1200"/>
                    </a:p>
                  </a:txBody>
                  <a:tcPr marL="91475" marR="91475" marT="39200" marB="39200"/>
                </a:tc>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5’ –  GGN  NNI   BCI    ATG   GGI    WSI    CC -3’</a:t>
                      </a:r>
                      <a:endParaRPr sz="1200"/>
                    </a:p>
                  </a:txBody>
                  <a:tcPr marL="91475" marR="91475" marT="39200" marB="39200"/>
                </a:tc>
                <a:extLst>
                  <a:ext uri="{0D108BD9-81ED-4DB2-BD59-A6C34878D82A}">
                    <a16:rowId xmlns:a16="http://schemas.microsoft.com/office/drawing/2014/main" val="10003"/>
                  </a:ext>
                </a:extLst>
              </a:tr>
              <a:tr h="846000">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RT5 (RP)</a:t>
                      </a:r>
                      <a:endParaRPr sz="1200"/>
                    </a:p>
                  </a:txBody>
                  <a:tcPr marL="91475" marR="91475" marT="39200" marB="39200"/>
                </a:tc>
                <a:tc>
                  <a:txBody>
                    <a:bodyPr/>
                    <a:lstStyle/>
                    <a:p>
                      <a:pPr marL="0" marR="0" lvl="0" indent="0" algn="l" rtl="0">
                        <a:lnSpc>
                          <a:spcPct val="100000"/>
                        </a:lnSpc>
                        <a:spcBef>
                          <a:spcPts val="0"/>
                        </a:spcBef>
                        <a:spcAft>
                          <a:spcPts val="0"/>
                        </a:spcAft>
                        <a:buNone/>
                      </a:pPr>
                      <a:r>
                        <a:rPr lang="en-US" sz="2900" u="none" strike="noStrike" cap="none">
                          <a:latin typeface="Times New Roman"/>
                          <a:ea typeface="Times New Roman"/>
                          <a:cs typeface="Times New Roman"/>
                          <a:sym typeface="Times New Roman"/>
                        </a:rPr>
                        <a:t>5’ –  ANN  ANR  TCR   TCI    ABR    TAI     C – 3’</a:t>
                      </a:r>
                      <a:endParaRPr sz="1200"/>
                    </a:p>
                  </a:txBody>
                  <a:tcPr marL="91475" marR="91475" marT="39200" marB="39200"/>
                </a:tc>
                <a:extLst>
                  <a:ext uri="{0D108BD9-81ED-4DB2-BD59-A6C34878D82A}">
                    <a16:rowId xmlns:a16="http://schemas.microsoft.com/office/drawing/2014/main" val="10004"/>
                  </a:ext>
                </a:extLst>
              </a:tr>
            </a:tbl>
          </a:graphicData>
        </a:graphic>
      </p:graphicFrame>
      <p:sp>
        <p:nvSpPr>
          <p:cNvPr id="125" name="Google Shape;125;p1"/>
          <p:cNvSpPr txBox="1"/>
          <p:nvPr/>
        </p:nvSpPr>
        <p:spPr>
          <a:xfrm>
            <a:off x="13406570" y="30157161"/>
            <a:ext cx="14728800" cy="1754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400" b="0" i="0" u="none" strike="noStrike" cap="none">
                <a:solidFill>
                  <a:schemeClr val="dk1"/>
                </a:solidFill>
                <a:latin typeface="Times New Roman"/>
                <a:ea typeface="Times New Roman"/>
                <a:cs typeface="Times New Roman"/>
                <a:sym typeface="Times New Roman"/>
              </a:rPr>
              <a:t>Nucleotide designations are as follows: R=A/G, H=A/C/T, Y= C/T, M=A/C, V=A/C/G, K=G/T, S=C/G, N=A/C/G/T, W=A/T, I=inosine.  FP= forward primer, RP=reverse primer.</a:t>
            </a:r>
            <a:endParaRPr sz="1400" b="0" i="0" u="none" strike="noStrike" cap="none">
              <a:solidFill>
                <a:srgbClr val="000000"/>
              </a:solidFill>
              <a:latin typeface="Arial"/>
              <a:ea typeface="Arial"/>
              <a:cs typeface="Arial"/>
              <a:sym typeface="Arial"/>
            </a:endParaRPr>
          </a:p>
        </p:txBody>
      </p:sp>
      <p:sp>
        <p:nvSpPr>
          <p:cNvPr id="126" name="Google Shape;126;p1"/>
          <p:cNvSpPr txBox="1"/>
          <p:nvPr/>
        </p:nvSpPr>
        <p:spPr>
          <a:xfrm>
            <a:off x="30186300" y="18244704"/>
            <a:ext cx="12441300" cy="1662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0" i="0" u="none" strike="noStrike" cap="none">
                <a:solidFill>
                  <a:schemeClr val="dk1"/>
                </a:solidFill>
                <a:latin typeface="Times New Roman"/>
                <a:ea typeface="Times New Roman"/>
                <a:cs typeface="Times New Roman"/>
                <a:sym typeface="Times New Roman"/>
              </a:rPr>
              <a:t>Sequence analysis allows for homology comparison to known retroelement polymerases, likely providing genetic markers for future population studies. </a:t>
            </a:r>
            <a:endParaRPr sz="3400" b="1" i="0" u="none" strike="noStrike" cap="none">
              <a:solidFill>
                <a:srgbClr val="000000"/>
              </a:solidFill>
              <a:latin typeface="Times New Roman"/>
              <a:ea typeface="Times New Roman"/>
              <a:cs typeface="Times New Roman"/>
              <a:sym typeface="Times New Roman"/>
            </a:endParaRPr>
          </a:p>
        </p:txBody>
      </p:sp>
      <p:pic>
        <p:nvPicPr>
          <p:cNvPr id="127" name="Google Shape;127;p1"/>
          <p:cNvPicPr preferRelativeResize="0"/>
          <p:nvPr/>
        </p:nvPicPr>
        <p:blipFill>
          <a:blip r:embed="rId12">
            <a:alphaModFix/>
          </a:blip>
          <a:stretch>
            <a:fillRect/>
          </a:stretch>
        </p:blipFill>
        <p:spPr>
          <a:xfrm rot="985643">
            <a:off x="34054425" y="-257201"/>
            <a:ext cx="7731050" cy="7731050"/>
          </a:xfrm>
          <a:prstGeom prst="rect">
            <a:avLst/>
          </a:prstGeom>
          <a:noFill/>
          <a:ln>
            <a:noFill/>
          </a:ln>
        </p:spPr>
      </p:pic>
      <p:sp>
        <p:nvSpPr>
          <p:cNvPr id="128" name="Google Shape;128;p1"/>
          <p:cNvSpPr txBox="1"/>
          <p:nvPr/>
        </p:nvSpPr>
        <p:spPr>
          <a:xfrm>
            <a:off x="32784162" y="24785461"/>
            <a:ext cx="546238" cy="44624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dirty="0">
                <a:latin typeface="Times New Roman"/>
                <a:ea typeface="Times New Roman"/>
                <a:cs typeface="Times New Roman"/>
                <a:sym typeface="Times New Roman"/>
              </a:rPr>
              <a:t>2+</a:t>
            </a:r>
            <a:endParaRPr sz="1700" dirty="0">
              <a:latin typeface="Times New Roman"/>
              <a:ea typeface="Times New Roman"/>
              <a:cs typeface="Times New Roman"/>
              <a:sym typeface="Times New Roman"/>
            </a:endParaRPr>
          </a:p>
        </p:txBody>
      </p:sp>
      <p:pic>
        <p:nvPicPr>
          <p:cNvPr id="129" name="Google Shape;129;p1"/>
          <p:cNvPicPr preferRelativeResize="0"/>
          <p:nvPr/>
        </p:nvPicPr>
        <p:blipFill rotWithShape="1">
          <a:blip r:embed="rId13">
            <a:alphaModFix/>
          </a:blip>
          <a:srcRect l="13439" t="56597" r="31972" b="10791"/>
          <a:stretch/>
        </p:blipFill>
        <p:spPr>
          <a:xfrm>
            <a:off x="36439143" y="21832360"/>
            <a:ext cx="3623658" cy="2474061"/>
          </a:xfrm>
          <a:prstGeom prst="rect">
            <a:avLst/>
          </a:prstGeom>
          <a:noFill/>
          <a:ln>
            <a:noFill/>
          </a:ln>
        </p:spPr>
      </p:pic>
      <p:sp>
        <p:nvSpPr>
          <p:cNvPr id="2" name="TextBox 1">
            <a:extLst>
              <a:ext uri="{FF2B5EF4-FFF2-40B4-BE49-F238E27FC236}">
                <a16:creationId xmlns:a16="http://schemas.microsoft.com/office/drawing/2014/main" id="{C578C9E3-930F-D44D-A184-862A5BFAE760}"/>
              </a:ext>
            </a:extLst>
          </p:cNvPr>
          <p:cNvSpPr txBox="1"/>
          <p:nvPr/>
        </p:nvSpPr>
        <p:spPr>
          <a:xfrm rot="19558673">
            <a:off x="36506812" y="24437725"/>
            <a:ext cx="825129" cy="307777"/>
          </a:xfrm>
          <a:prstGeom prst="rect">
            <a:avLst/>
          </a:prstGeom>
          <a:noFill/>
        </p:spPr>
        <p:txBody>
          <a:bodyPr wrap="square" rtlCol="0">
            <a:spAutoFit/>
          </a:bodyPr>
          <a:lstStyle/>
          <a:p>
            <a:r>
              <a:rPr lang="en-US" dirty="0"/>
              <a:t>Ladder</a:t>
            </a:r>
          </a:p>
        </p:txBody>
      </p:sp>
      <p:sp>
        <p:nvSpPr>
          <p:cNvPr id="3" name="TextBox 2">
            <a:extLst>
              <a:ext uri="{FF2B5EF4-FFF2-40B4-BE49-F238E27FC236}">
                <a16:creationId xmlns:a16="http://schemas.microsoft.com/office/drawing/2014/main" id="{C75CF361-EEBF-664D-BE10-CC8FCCA9FDF9}"/>
              </a:ext>
            </a:extLst>
          </p:cNvPr>
          <p:cNvSpPr txBox="1"/>
          <p:nvPr/>
        </p:nvSpPr>
        <p:spPr>
          <a:xfrm>
            <a:off x="40407747" y="22081705"/>
            <a:ext cx="782782" cy="261610"/>
          </a:xfrm>
          <a:prstGeom prst="rect">
            <a:avLst/>
          </a:prstGeom>
          <a:noFill/>
        </p:spPr>
        <p:txBody>
          <a:bodyPr wrap="square" rtlCol="0">
            <a:spAutoFit/>
          </a:bodyPr>
          <a:lstStyle/>
          <a:p>
            <a:r>
              <a:rPr lang="en-US" sz="1100" dirty="0"/>
              <a:t>500 bp </a:t>
            </a:r>
          </a:p>
        </p:txBody>
      </p:sp>
      <p:sp>
        <p:nvSpPr>
          <p:cNvPr id="4" name="TextBox 3">
            <a:extLst>
              <a:ext uri="{FF2B5EF4-FFF2-40B4-BE49-F238E27FC236}">
                <a16:creationId xmlns:a16="http://schemas.microsoft.com/office/drawing/2014/main" id="{76654A4A-A829-9A49-98FE-DC3867D6AB79}"/>
              </a:ext>
            </a:extLst>
          </p:cNvPr>
          <p:cNvSpPr txBox="1"/>
          <p:nvPr/>
        </p:nvSpPr>
        <p:spPr>
          <a:xfrm rot="19434153">
            <a:off x="37032395" y="24460667"/>
            <a:ext cx="872355" cy="307777"/>
          </a:xfrm>
          <a:prstGeom prst="rect">
            <a:avLst/>
          </a:prstGeom>
          <a:noFill/>
        </p:spPr>
        <p:txBody>
          <a:bodyPr wrap="none" rtlCol="0">
            <a:spAutoFit/>
          </a:bodyPr>
          <a:lstStyle/>
          <a:p>
            <a:r>
              <a:rPr lang="en-US" dirty="0"/>
              <a:t>10 ul HP</a:t>
            </a:r>
          </a:p>
        </p:txBody>
      </p:sp>
      <p:sp>
        <p:nvSpPr>
          <p:cNvPr id="5" name="TextBox 4">
            <a:extLst>
              <a:ext uri="{FF2B5EF4-FFF2-40B4-BE49-F238E27FC236}">
                <a16:creationId xmlns:a16="http://schemas.microsoft.com/office/drawing/2014/main" id="{8F67C15C-86D8-0648-86F2-BF0EFAC865B8}"/>
              </a:ext>
            </a:extLst>
          </p:cNvPr>
          <p:cNvSpPr txBox="1"/>
          <p:nvPr/>
        </p:nvSpPr>
        <p:spPr>
          <a:xfrm rot="19567214">
            <a:off x="37770800" y="24457272"/>
            <a:ext cx="772969" cy="307777"/>
          </a:xfrm>
          <a:prstGeom prst="rect">
            <a:avLst/>
          </a:prstGeom>
          <a:noFill/>
        </p:spPr>
        <p:txBody>
          <a:bodyPr wrap="none" rtlCol="0">
            <a:spAutoFit/>
          </a:bodyPr>
          <a:lstStyle/>
          <a:p>
            <a:r>
              <a:rPr lang="en-US" dirty="0"/>
              <a:t>2 ul HP</a:t>
            </a:r>
          </a:p>
        </p:txBody>
      </p:sp>
      <p:sp>
        <p:nvSpPr>
          <p:cNvPr id="6" name="TextBox 5">
            <a:extLst>
              <a:ext uri="{FF2B5EF4-FFF2-40B4-BE49-F238E27FC236}">
                <a16:creationId xmlns:a16="http://schemas.microsoft.com/office/drawing/2014/main" id="{2318BA0E-D575-8147-9937-7AF5925BF559}"/>
              </a:ext>
            </a:extLst>
          </p:cNvPr>
          <p:cNvSpPr txBox="1"/>
          <p:nvPr/>
        </p:nvSpPr>
        <p:spPr>
          <a:xfrm rot="19543557">
            <a:off x="38457799" y="24437725"/>
            <a:ext cx="910827" cy="307777"/>
          </a:xfrm>
          <a:prstGeom prst="rect">
            <a:avLst/>
          </a:prstGeom>
          <a:noFill/>
        </p:spPr>
        <p:txBody>
          <a:bodyPr wrap="none" rtlCol="0">
            <a:spAutoFit/>
          </a:bodyPr>
          <a:lstStyle/>
          <a:p>
            <a:r>
              <a:rPr lang="en-US" dirty="0"/>
              <a:t>10 ul Tail</a:t>
            </a:r>
          </a:p>
        </p:txBody>
      </p:sp>
      <p:sp>
        <p:nvSpPr>
          <p:cNvPr id="7" name="TextBox 6">
            <a:extLst>
              <a:ext uri="{FF2B5EF4-FFF2-40B4-BE49-F238E27FC236}">
                <a16:creationId xmlns:a16="http://schemas.microsoft.com/office/drawing/2014/main" id="{9096246D-8531-2B46-938D-51B68264AE23}"/>
              </a:ext>
            </a:extLst>
          </p:cNvPr>
          <p:cNvSpPr txBox="1"/>
          <p:nvPr/>
        </p:nvSpPr>
        <p:spPr>
          <a:xfrm rot="19626885">
            <a:off x="39174368" y="24437724"/>
            <a:ext cx="811441" cy="307777"/>
          </a:xfrm>
          <a:prstGeom prst="rect">
            <a:avLst/>
          </a:prstGeom>
          <a:noFill/>
        </p:spPr>
        <p:txBody>
          <a:bodyPr wrap="none" rtlCol="0">
            <a:spAutoFit/>
          </a:bodyPr>
          <a:lstStyle/>
          <a:p>
            <a:r>
              <a:rPr lang="en-US" dirty="0"/>
              <a:t>2 ul Tail</a:t>
            </a:r>
          </a:p>
        </p:txBody>
      </p:sp>
      <p:sp>
        <p:nvSpPr>
          <p:cNvPr id="56" name="TextBox 55">
            <a:extLst>
              <a:ext uri="{FF2B5EF4-FFF2-40B4-BE49-F238E27FC236}">
                <a16:creationId xmlns:a16="http://schemas.microsoft.com/office/drawing/2014/main" id="{3167E1BF-E9D5-C244-9266-187A55CF8F23}"/>
              </a:ext>
            </a:extLst>
          </p:cNvPr>
          <p:cNvSpPr txBox="1"/>
          <p:nvPr/>
        </p:nvSpPr>
        <p:spPr>
          <a:xfrm>
            <a:off x="36604148" y="23065286"/>
            <a:ext cx="782782" cy="261610"/>
          </a:xfrm>
          <a:prstGeom prst="rect">
            <a:avLst/>
          </a:prstGeom>
          <a:noFill/>
        </p:spPr>
        <p:txBody>
          <a:bodyPr wrap="square" rtlCol="0">
            <a:spAutoFit/>
          </a:bodyPr>
          <a:lstStyle/>
          <a:p>
            <a:r>
              <a:rPr lang="en-US" sz="1100" dirty="0"/>
              <a:t>500 bp </a:t>
            </a:r>
          </a:p>
        </p:txBody>
      </p:sp>
      <p:sp>
        <p:nvSpPr>
          <p:cNvPr id="57" name="TextBox 56">
            <a:extLst>
              <a:ext uri="{FF2B5EF4-FFF2-40B4-BE49-F238E27FC236}">
                <a16:creationId xmlns:a16="http://schemas.microsoft.com/office/drawing/2014/main" id="{5126DCAA-A6AD-0547-91DD-F04CD4E805ED}"/>
              </a:ext>
            </a:extLst>
          </p:cNvPr>
          <p:cNvSpPr txBox="1"/>
          <p:nvPr/>
        </p:nvSpPr>
        <p:spPr>
          <a:xfrm rot="19558673">
            <a:off x="40105099" y="24609672"/>
            <a:ext cx="825129" cy="307777"/>
          </a:xfrm>
          <a:prstGeom prst="rect">
            <a:avLst/>
          </a:prstGeom>
          <a:noFill/>
        </p:spPr>
        <p:txBody>
          <a:bodyPr wrap="square" rtlCol="0">
            <a:spAutoFit/>
          </a:bodyPr>
          <a:lstStyle/>
          <a:p>
            <a:r>
              <a:rPr lang="en-US" dirty="0"/>
              <a:t>Ladder</a:t>
            </a:r>
          </a:p>
        </p:txBody>
      </p:sp>
      <p:sp>
        <p:nvSpPr>
          <p:cNvPr id="58" name="TextBox 57">
            <a:extLst>
              <a:ext uri="{FF2B5EF4-FFF2-40B4-BE49-F238E27FC236}">
                <a16:creationId xmlns:a16="http://schemas.microsoft.com/office/drawing/2014/main" id="{E7EA3072-B003-BE47-AB85-AD2BFE668044}"/>
              </a:ext>
            </a:extLst>
          </p:cNvPr>
          <p:cNvSpPr txBox="1"/>
          <p:nvPr/>
        </p:nvSpPr>
        <p:spPr>
          <a:xfrm rot="19434153">
            <a:off x="40641201" y="24631571"/>
            <a:ext cx="872355" cy="307777"/>
          </a:xfrm>
          <a:prstGeom prst="rect">
            <a:avLst/>
          </a:prstGeom>
          <a:noFill/>
        </p:spPr>
        <p:txBody>
          <a:bodyPr wrap="none" rtlCol="0">
            <a:spAutoFit/>
          </a:bodyPr>
          <a:lstStyle/>
          <a:p>
            <a:r>
              <a:rPr lang="en-US" dirty="0"/>
              <a:t>10 ul HP</a:t>
            </a:r>
          </a:p>
        </p:txBody>
      </p:sp>
      <p:sp>
        <p:nvSpPr>
          <p:cNvPr id="59" name="TextBox 58">
            <a:extLst>
              <a:ext uri="{FF2B5EF4-FFF2-40B4-BE49-F238E27FC236}">
                <a16:creationId xmlns:a16="http://schemas.microsoft.com/office/drawing/2014/main" id="{EC410F67-38EB-6840-B9D3-46FF52A11C82}"/>
              </a:ext>
            </a:extLst>
          </p:cNvPr>
          <p:cNvSpPr txBox="1"/>
          <p:nvPr/>
        </p:nvSpPr>
        <p:spPr>
          <a:xfrm rot="19567214">
            <a:off x="41389161" y="24630553"/>
            <a:ext cx="772969" cy="307777"/>
          </a:xfrm>
          <a:prstGeom prst="rect">
            <a:avLst/>
          </a:prstGeom>
          <a:noFill/>
        </p:spPr>
        <p:txBody>
          <a:bodyPr wrap="none" rtlCol="0">
            <a:spAutoFit/>
          </a:bodyPr>
          <a:lstStyle/>
          <a:p>
            <a:r>
              <a:rPr lang="en-US" dirty="0"/>
              <a:t>2 ul HP</a:t>
            </a:r>
          </a:p>
        </p:txBody>
      </p:sp>
      <p:sp>
        <p:nvSpPr>
          <p:cNvPr id="60" name="TextBox 59">
            <a:extLst>
              <a:ext uri="{FF2B5EF4-FFF2-40B4-BE49-F238E27FC236}">
                <a16:creationId xmlns:a16="http://schemas.microsoft.com/office/drawing/2014/main" id="{5DB6FA5F-4E14-9248-A004-8EDC042EC274}"/>
              </a:ext>
            </a:extLst>
          </p:cNvPr>
          <p:cNvSpPr txBox="1"/>
          <p:nvPr/>
        </p:nvSpPr>
        <p:spPr>
          <a:xfrm rot="19543557">
            <a:off x="41948817" y="24590125"/>
            <a:ext cx="910827" cy="307777"/>
          </a:xfrm>
          <a:prstGeom prst="rect">
            <a:avLst/>
          </a:prstGeom>
          <a:noFill/>
        </p:spPr>
        <p:txBody>
          <a:bodyPr wrap="none" rtlCol="0">
            <a:spAutoFit/>
          </a:bodyPr>
          <a:lstStyle/>
          <a:p>
            <a:r>
              <a:rPr lang="en-US" dirty="0"/>
              <a:t>10 ul Tail</a:t>
            </a:r>
          </a:p>
        </p:txBody>
      </p:sp>
      <p:sp>
        <p:nvSpPr>
          <p:cNvPr id="61" name="TextBox 60">
            <a:extLst>
              <a:ext uri="{FF2B5EF4-FFF2-40B4-BE49-F238E27FC236}">
                <a16:creationId xmlns:a16="http://schemas.microsoft.com/office/drawing/2014/main" id="{B7C7A4F2-802E-EE4C-81C8-D755D4496105}"/>
              </a:ext>
            </a:extLst>
          </p:cNvPr>
          <p:cNvSpPr txBox="1"/>
          <p:nvPr/>
        </p:nvSpPr>
        <p:spPr>
          <a:xfrm rot="19626885">
            <a:off x="42665386" y="24590124"/>
            <a:ext cx="811441" cy="307777"/>
          </a:xfrm>
          <a:prstGeom prst="rect">
            <a:avLst/>
          </a:prstGeom>
          <a:noFill/>
        </p:spPr>
        <p:txBody>
          <a:bodyPr wrap="none" rtlCol="0">
            <a:spAutoFit/>
          </a:bodyPr>
          <a:lstStyle/>
          <a:p>
            <a:r>
              <a:rPr lang="en-US" dirty="0"/>
              <a:t>2 ul Tail</a:t>
            </a: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927</Words>
  <Application>Microsoft Macintosh PowerPoint</Application>
  <PresentationFormat>Custom</PresentationFormat>
  <Paragraphs>65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Blank Presentation</vt:lpstr>
      <vt:lpstr>Isolation of Unique Retroelements in Genomic DNA of Procambarus clarkii  Courteney Dufrene, Sam Songe and Sarah Bergeron Department of Chemistry &amp; Physical Sciences, Nicholls State University, Thibodaux, LA 70301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Isolation of Unique Retroelements in Genomic DNA of Procambarus clarkii  Courteney Dufrene, Sam Songe and Sarah Bergeron Department of Chemistry &amp; Physical Sciences, Nicholls State University, Thibodaux, LA 70301</dc:title>
  <dc:creator>Courteney Dufrene</dc:creator>
  <cp:lastModifiedBy>Sylvie Songe</cp:lastModifiedBy>
  <cp:revision>4</cp:revision>
  <dcterms:created xsi:type="dcterms:W3CDTF">2005-11-28T05:48:56Z</dcterms:created>
  <dcterms:modified xsi:type="dcterms:W3CDTF">2022-03-25T20:58:18Z</dcterms:modified>
</cp:coreProperties>
</file>