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38404800" cx="43891200"/>
  <p:notesSz cx="6858000" cy="9144000"/>
  <p:embeddedFontLst>
    <p:embeddedFont>
      <p:font typeface="Didact Gothic"/>
      <p:regular r:id="rId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7" roundtripDataSignature="AMtx7mg2lLBWXrYdf4PX5HpyIq3tVPs9C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font" Target="fonts/DidactGothic-regular.fntdata"/><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665295" y="1143000"/>
            <a:ext cx="3527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p:nvPr>
            <p:ph idx="2" type="sldImg"/>
          </p:nvPr>
        </p:nvSpPr>
        <p:spPr>
          <a:xfrm>
            <a:off x="1665295" y="1143000"/>
            <a:ext cx="3527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5"/>
          <p:cNvSpPr txBox="1"/>
          <p:nvPr>
            <p:ph type="ctrTitle"/>
          </p:nvPr>
        </p:nvSpPr>
        <p:spPr>
          <a:xfrm>
            <a:off x="3291840" y="6285233"/>
            <a:ext cx="37307400" cy="1337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28800"/>
              <a:buFont typeface="Calibri"/>
              <a:buNone/>
              <a:defRPr sz="28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5"/>
          <p:cNvSpPr txBox="1"/>
          <p:nvPr>
            <p:ph idx="1" type="subTitle"/>
          </p:nvPr>
        </p:nvSpPr>
        <p:spPr>
          <a:xfrm>
            <a:off x="5486400" y="20171413"/>
            <a:ext cx="32918400" cy="9272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4800"/>
              </a:spcBef>
              <a:spcAft>
                <a:spcPts val="0"/>
              </a:spcAft>
              <a:buClr>
                <a:schemeClr val="dk1"/>
              </a:buClr>
              <a:buSzPts val="11520"/>
              <a:buNone/>
              <a:defRPr sz="11520"/>
            </a:lvl1pPr>
            <a:lvl2pPr lvl="1" algn="ctr">
              <a:lnSpc>
                <a:spcPct val="90000"/>
              </a:lnSpc>
              <a:spcBef>
                <a:spcPts val="2400"/>
              </a:spcBef>
              <a:spcAft>
                <a:spcPts val="0"/>
              </a:spcAft>
              <a:buClr>
                <a:schemeClr val="dk1"/>
              </a:buClr>
              <a:buSzPts val="9600"/>
              <a:buNone/>
              <a:defRPr sz="9600"/>
            </a:lvl2pPr>
            <a:lvl3pPr lvl="2" algn="ctr">
              <a:lnSpc>
                <a:spcPct val="90000"/>
              </a:lnSpc>
              <a:spcBef>
                <a:spcPts val="2400"/>
              </a:spcBef>
              <a:spcAft>
                <a:spcPts val="0"/>
              </a:spcAft>
              <a:buClr>
                <a:schemeClr val="dk1"/>
              </a:buClr>
              <a:buSzPts val="8640"/>
              <a:buNone/>
              <a:defRPr sz="8640"/>
            </a:lvl3pPr>
            <a:lvl4pPr lvl="3" algn="ctr">
              <a:lnSpc>
                <a:spcPct val="90000"/>
              </a:lnSpc>
              <a:spcBef>
                <a:spcPts val="2400"/>
              </a:spcBef>
              <a:spcAft>
                <a:spcPts val="0"/>
              </a:spcAft>
              <a:buClr>
                <a:schemeClr val="dk1"/>
              </a:buClr>
              <a:buSzPts val="7680"/>
              <a:buNone/>
              <a:defRPr sz="7680"/>
            </a:lvl4pPr>
            <a:lvl5pPr lvl="4" algn="ctr">
              <a:lnSpc>
                <a:spcPct val="90000"/>
              </a:lnSpc>
              <a:spcBef>
                <a:spcPts val="2400"/>
              </a:spcBef>
              <a:spcAft>
                <a:spcPts val="0"/>
              </a:spcAft>
              <a:buClr>
                <a:schemeClr val="dk1"/>
              </a:buClr>
              <a:buSzPts val="7680"/>
              <a:buNone/>
              <a:defRPr sz="7680"/>
            </a:lvl5pPr>
            <a:lvl6pPr lvl="5" algn="ctr">
              <a:lnSpc>
                <a:spcPct val="90000"/>
              </a:lnSpc>
              <a:spcBef>
                <a:spcPts val="2400"/>
              </a:spcBef>
              <a:spcAft>
                <a:spcPts val="0"/>
              </a:spcAft>
              <a:buClr>
                <a:schemeClr val="dk1"/>
              </a:buClr>
              <a:buSzPts val="7680"/>
              <a:buNone/>
              <a:defRPr sz="7680"/>
            </a:lvl6pPr>
            <a:lvl7pPr lvl="6" algn="ctr">
              <a:lnSpc>
                <a:spcPct val="90000"/>
              </a:lnSpc>
              <a:spcBef>
                <a:spcPts val="2400"/>
              </a:spcBef>
              <a:spcAft>
                <a:spcPts val="0"/>
              </a:spcAft>
              <a:buClr>
                <a:schemeClr val="dk1"/>
              </a:buClr>
              <a:buSzPts val="7680"/>
              <a:buNone/>
              <a:defRPr sz="7680"/>
            </a:lvl7pPr>
            <a:lvl8pPr lvl="7" algn="ctr">
              <a:lnSpc>
                <a:spcPct val="90000"/>
              </a:lnSpc>
              <a:spcBef>
                <a:spcPts val="2400"/>
              </a:spcBef>
              <a:spcAft>
                <a:spcPts val="0"/>
              </a:spcAft>
              <a:buClr>
                <a:schemeClr val="dk1"/>
              </a:buClr>
              <a:buSzPts val="7680"/>
              <a:buNone/>
              <a:defRPr sz="7680"/>
            </a:lvl8pPr>
            <a:lvl9pPr lvl="8" algn="ctr">
              <a:lnSpc>
                <a:spcPct val="90000"/>
              </a:lnSpc>
              <a:spcBef>
                <a:spcPts val="2400"/>
              </a:spcBef>
              <a:spcAft>
                <a:spcPts val="0"/>
              </a:spcAft>
              <a:buClr>
                <a:schemeClr val="dk1"/>
              </a:buClr>
              <a:buSzPts val="7680"/>
              <a:buNone/>
              <a:defRPr sz="7680"/>
            </a:lvl9pPr>
          </a:lstStyle>
          <a:p/>
        </p:txBody>
      </p:sp>
      <p:sp>
        <p:nvSpPr>
          <p:cNvPr id="18" name="Google Shape;18;p5"/>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5"/>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6"/>
          <p:cNvSpPr txBox="1"/>
          <p:nvPr>
            <p:ph type="title"/>
          </p:nvPr>
        </p:nvSpPr>
        <p:spPr>
          <a:xfrm>
            <a:off x="3017520" y="2044708"/>
            <a:ext cx="37856100" cy="7423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6"/>
          <p:cNvSpPr txBox="1"/>
          <p:nvPr>
            <p:ph idx="1" type="body"/>
          </p:nvPr>
        </p:nvSpPr>
        <p:spPr>
          <a:xfrm>
            <a:off x="3017520" y="10223500"/>
            <a:ext cx="37856100" cy="243675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24" name="Google Shape;24;p6"/>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6"/>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6"/>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7"/>
          <p:cNvSpPr txBox="1"/>
          <p:nvPr>
            <p:ph type="title"/>
          </p:nvPr>
        </p:nvSpPr>
        <p:spPr>
          <a:xfrm>
            <a:off x="2994662" y="9574541"/>
            <a:ext cx="37856100" cy="159753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8800"/>
              <a:buFont typeface="Calibri"/>
              <a:buNone/>
              <a:defRPr sz="28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7"/>
          <p:cNvSpPr txBox="1"/>
          <p:nvPr>
            <p:ph idx="1" type="body"/>
          </p:nvPr>
        </p:nvSpPr>
        <p:spPr>
          <a:xfrm>
            <a:off x="2994662" y="25701001"/>
            <a:ext cx="37856100" cy="84012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11520"/>
              <a:buNone/>
              <a:defRPr sz="11520">
                <a:solidFill>
                  <a:schemeClr val="dk1"/>
                </a:solidFill>
              </a:defRPr>
            </a:lvl1pPr>
            <a:lvl2pPr indent="-228600" lvl="1" marL="914400" algn="l">
              <a:lnSpc>
                <a:spcPct val="90000"/>
              </a:lnSpc>
              <a:spcBef>
                <a:spcPts val="2400"/>
              </a:spcBef>
              <a:spcAft>
                <a:spcPts val="0"/>
              </a:spcAft>
              <a:buClr>
                <a:srgbClr val="888888"/>
              </a:buClr>
              <a:buSzPts val="9600"/>
              <a:buNone/>
              <a:defRPr sz="9600">
                <a:solidFill>
                  <a:srgbClr val="888888"/>
                </a:solidFill>
              </a:defRPr>
            </a:lvl2pPr>
            <a:lvl3pPr indent="-228600" lvl="2" marL="1371600" algn="l">
              <a:lnSpc>
                <a:spcPct val="90000"/>
              </a:lnSpc>
              <a:spcBef>
                <a:spcPts val="2400"/>
              </a:spcBef>
              <a:spcAft>
                <a:spcPts val="0"/>
              </a:spcAft>
              <a:buClr>
                <a:srgbClr val="888888"/>
              </a:buClr>
              <a:buSzPts val="8640"/>
              <a:buNone/>
              <a:defRPr sz="8640">
                <a:solidFill>
                  <a:srgbClr val="888888"/>
                </a:solidFill>
              </a:defRPr>
            </a:lvl3pPr>
            <a:lvl4pPr indent="-228600" lvl="3" marL="1828800" algn="l">
              <a:lnSpc>
                <a:spcPct val="90000"/>
              </a:lnSpc>
              <a:spcBef>
                <a:spcPts val="2400"/>
              </a:spcBef>
              <a:spcAft>
                <a:spcPts val="0"/>
              </a:spcAft>
              <a:buClr>
                <a:srgbClr val="888888"/>
              </a:buClr>
              <a:buSzPts val="7680"/>
              <a:buNone/>
              <a:defRPr sz="7680">
                <a:solidFill>
                  <a:srgbClr val="888888"/>
                </a:solidFill>
              </a:defRPr>
            </a:lvl4pPr>
            <a:lvl5pPr indent="-228600" lvl="4" marL="2286000" algn="l">
              <a:lnSpc>
                <a:spcPct val="90000"/>
              </a:lnSpc>
              <a:spcBef>
                <a:spcPts val="2400"/>
              </a:spcBef>
              <a:spcAft>
                <a:spcPts val="0"/>
              </a:spcAft>
              <a:buClr>
                <a:srgbClr val="888888"/>
              </a:buClr>
              <a:buSzPts val="7680"/>
              <a:buNone/>
              <a:defRPr sz="7680">
                <a:solidFill>
                  <a:srgbClr val="888888"/>
                </a:solidFill>
              </a:defRPr>
            </a:lvl5pPr>
            <a:lvl6pPr indent="-228600" lvl="5" marL="2743200" algn="l">
              <a:lnSpc>
                <a:spcPct val="90000"/>
              </a:lnSpc>
              <a:spcBef>
                <a:spcPts val="2400"/>
              </a:spcBef>
              <a:spcAft>
                <a:spcPts val="0"/>
              </a:spcAft>
              <a:buClr>
                <a:srgbClr val="888888"/>
              </a:buClr>
              <a:buSzPts val="7680"/>
              <a:buNone/>
              <a:defRPr sz="7680">
                <a:solidFill>
                  <a:srgbClr val="888888"/>
                </a:solidFill>
              </a:defRPr>
            </a:lvl6pPr>
            <a:lvl7pPr indent="-228600" lvl="6" marL="3200400" algn="l">
              <a:lnSpc>
                <a:spcPct val="90000"/>
              </a:lnSpc>
              <a:spcBef>
                <a:spcPts val="2400"/>
              </a:spcBef>
              <a:spcAft>
                <a:spcPts val="0"/>
              </a:spcAft>
              <a:buClr>
                <a:srgbClr val="888888"/>
              </a:buClr>
              <a:buSzPts val="7680"/>
              <a:buNone/>
              <a:defRPr sz="7680">
                <a:solidFill>
                  <a:srgbClr val="888888"/>
                </a:solidFill>
              </a:defRPr>
            </a:lvl7pPr>
            <a:lvl8pPr indent="-228600" lvl="7" marL="3657600" algn="l">
              <a:lnSpc>
                <a:spcPct val="90000"/>
              </a:lnSpc>
              <a:spcBef>
                <a:spcPts val="2400"/>
              </a:spcBef>
              <a:spcAft>
                <a:spcPts val="0"/>
              </a:spcAft>
              <a:buClr>
                <a:srgbClr val="888888"/>
              </a:buClr>
              <a:buSzPts val="7680"/>
              <a:buNone/>
              <a:defRPr sz="7680">
                <a:solidFill>
                  <a:srgbClr val="888888"/>
                </a:solidFill>
              </a:defRPr>
            </a:lvl8pPr>
            <a:lvl9pPr indent="-228600" lvl="8" marL="4114800" algn="l">
              <a:lnSpc>
                <a:spcPct val="90000"/>
              </a:lnSpc>
              <a:spcBef>
                <a:spcPts val="2400"/>
              </a:spcBef>
              <a:spcAft>
                <a:spcPts val="0"/>
              </a:spcAft>
              <a:buClr>
                <a:srgbClr val="888888"/>
              </a:buClr>
              <a:buSzPts val="7680"/>
              <a:buNone/>
              <a:defRPr sz="7680">
                <a:solidFill>
                  <a:srgbClr val="888888"/>
                </a:solidFill>
              </a:defRPr>
            </a:lvl9pPr>
          </a:lstStyle>
          <a:p/>
        </p:txBody>
      </p:sp>
      <p:sp>
        <p:nvSpPr>
          <p:cNvPr id="30" name="Google Shape;30;p7"/>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7"/>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7"/>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8"/>
          <p:cNvSpPr txBox="1"/>
          <p:nvPr>
            <p:ph type="title"/>
          </p:nvPr>
        </p:nvSpPr>
        <p:spPr>
          <a:xfrm>
            <a:off x="3017520" y="2044708"/>
            <a:ext cx="37856100" cy="7423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8"/>
          <p:cNvSpPr txBox="1"/>
          <p:nvPr>
            <p:ph idx="1" type="body"/>
          </p:nvPr>
        </p:nvSpPr>
        <p:spPr>
          <a:xfrm>
            <a:off x="3017520" y="10223500"/>
            <a:ext cx="18653700" cy="243675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36" name="Google Shape;36;p8"/>
          <p:cNvSpPr txBox="1"/>
          <p:nvPr>
            <p:ph idx="2" type="body"/>
          </p:nvPr>
        </p:nvSpPr>
        <p:spPr>
          <a:xfrm>
            <a:off x="22219920" y="10223500"/>
            <a:ext cx="18653700" cy="243675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37" name="Google Shape;37;p8"/>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8"/>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8"/>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9"/>
          <p:cNvSpPr txBox="1"/>
          <p:nvPr>
            <p:ph type="title"/>
          </p:nvPr>
        </p:nvSpPr>
        <p:spPr>
          <a:xfrm>
            <a:off x="3023237" y="2044708"/>
            <a:ext cx="37856100" cy="7423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9"/>
          <p:cNvSpPr txBox="1"/>
          <p:nvPr>
            <p:ph idx="1" type="body"/>
          </p:nvPr>
        </p:nvSpPr>
        <p:spPr>
          <a:xfrm>
            <a:off x="3023242" y="9414513"/>
            <a:ext cx="18567900" cy="46140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11520"/>
              <a:buNone/>
              <a:defRPr b="1" sz="11520"/>
            </a:lvl1pPr>
            <a:lvl2pPr indent="-228600" lvl="1" marL="914400" algn="l">
              <a:lnSpc>
                <a:spcPct val="90000"/>
              </a:lnSpc>
              <a:spcBef>
                <a:spcPts val="2400"/>
              </a:spcBef>
              <a:spcAft>
                <a:spcPts val="0"/>
              </a:spcAft>
              <a:buClr>
                <a:schemeClr val="dk1"/>
              </a:buClr>
              <a:buSzPts val="9600"/>
              <a:buNone/>
              <a:defRPr b="1" sz="9600"/>
            </a:lvl2pPr>
            <a:lvl3pPr indent="-228600" lvl="2" marL="1371600" algn="l">
              <a:lnSpc>
                <a:spcPct val="90000"/>
              </a:lnSpc>
              <a:spcBef>
                <a:spcPts val="2400"/>
              </a:spcBef>
              <a:spcAft>
                <a:spcPts val="0"/>
              </a:spcAft>
              <a:buClr>
                <a:schemeClr val="dk1"/>
              </a:buClr>
              <a:buSzPts val="8640"/>
              <a:buNone/>
              <a:defRPr b="1" sz="8640"/>
            </a:lvl3pPr>
            <a:lvl4pPr indent="-228600" lvl="3" marL="1828800" algn="l">
              <a:lnSpc>
                <a:spcPct val="90000"/>
              </a:lnSpc>
              <a:spcBef>
                <a:spcPts val="2400"/>
              </a:spcBef>
              <a:spcAft>
                <a:spcPts val="0"/>
              </a:spcAft>
              <a:buClr>
                <a:schemeClr val="dk1"/>
              </a:buClr>
              <a:buSzPts val="7680"/>
              <a:buNone/>
              <a:defRPr b="1" sz="7680"/>
            </a:lvl4pPr>
            <a:lvl5pPr indent="-228600" lvl="4" marL="2286000" algn="l">
              <a:lnSpc>
                <a:spcPct val="90000"/>
              </a:lnSpc>
              <a:spcBef>
                <a:spcPts val="2400"/>
              </a:spcBef>
              <a:spcAft>
                <a:spcPts val="0"/>
              </a:spcAft>
              <a:buClr>
                <a:schemeClr val="dk1"/>
              </a:buClr>
              <a:buSzPts val="7680"/>
              <a:buNone/>
              <a:defRPr b="1" sz="7680"/>
            </a:lvl5pPr>
            <a:lvl6pPr indent="-228600" lvl="5" marL="2743200" algn="l">
              <a:lnSpc>
                <a:spcPct val="90000"/>
              </a:lnSpc>
              <a:spcBef>
                <a:spcPts val="2400"/>
              </a:spcBef>
              <a:spcAft>
                <a:spcPts val="0"/>
              </a:spcAft>
              <a:buClr>
                <a:schemeClr val="dk1"/>
              </a:buClr>
              <a:buSzPts val="7680"/>
              <a:buNone/>
              <a:defRPr b="1" sz="7680"/>
            </a:lvl6pPr>
            <a:lvl7pPr indent="-228600" lvl="6" marL="3200400" algn="l">
              <a:lnSpc>
                <a:spcPct val="90000"/>
              </a:lnSpc>
              <a:spcBef>
                <a:spcPts val="2400"/>
              </a:spcBef>
              <a:spcAft>
                <a:spcPts val="0"/>
              </a:spcAft>
              <a:buClr>
                <a:schemeClr val="dk1"/>
              </a:buClr>
              <a:buSzPts val="7680"/>
              <a:buNone/>
              <a:defRPr b="1" sz="7680"/>
            </a:lvl7pPr>
            <a:lvl8pPr indent="-228600" lvl="7" marL="3657600" algn="l">
              <a:lnSpc>
                <a:spcPct val="90000"/>
              </a:lnSpc>
              <a:spcBef>
                <a:spcPts val="2400"/>
              </a:spcBef>
              <a:spcAft>
                <a:spcPts val="0"/>
              </a:spcAft>
              <a:buClr>
                <a:schemeClr val="dk1"/>
              </a:buClr>
              <a:buSzPts val="7680"/>
              <a:buNone/>
              <a:defRPr b="1" sz="7680"/>
            </a:lvl8pPr>
            <a:lvl9pPr indent="-228600" lvl="8" marL="4114800" algn="l">
              <a:lnSpc>
                <a:spcPct val="90000"/>
              </a:lnSpc>
              <a:spcBef>
                <a:spcPts val="2400"/>
              </a:spcBef>
              <a:spcAft>
                <a:spcPts val="0"/>
              </a:spcAft>
              <a:buClr>
                <a:schemeClr val="dk1"/>
              </a:buClr>
              <a:buSzPts val="7680"/>
              <a:buNone/>
              <a:defRPr b="1" sz="7680"/>
            </a:lvl9pPr>
          </a:lstStyle>
          <a:p/>
        </p:txBody>
      </p:sp>
      <p:sp>
        <p:nvSpPr>
          <p:cNvPr id="43" name="Google Shape;43;p9"/>
          <p:cNvSpPr txBox="1"/>
          <p:nvPr>
            <p:ph idx="2" type="body"/>
          </p:nvPr>
        </p:nvSpPr>
        <p:spPr>
          <a:xfrm>
            <a:off x="3023242" y="14028420"/>
            <a:ext cx="18567900" cy="20633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44" name="Google Shape;44;p9"/>
          <p:cNvSpPr txBox="1"/>
          <p:nvPr>
            <p:ph idx="3" type="body"/>
          </p:nvPr>
        </p:nvSpPr>
        <p:spPr>
          <a:xfrm>
            <a:off x="22219922" y="9414513"/>
            <a:ext cx="18659400" cy="46140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11520"/>
              <a:buNone/>
              <a:defRPr b="1" sz="11520"/>
            </a:lvl1pPr>
            <a:lvl2pPr indent="-228600" lvl="1" marL="914400" algn="l">
              <a:lnSpc>
                <a:spcPct val="90000"/>
              </a:lnSpc>
              <a:spcBef>
                <a:spcPts val="2400"/>
              </a:spcBef>
              <a:spcAft>
                <a:spcPts val="0"/>
              </a:spcAft>
              <a:buClr>
                <a:schemeClr val="dk1"/>
              </a:buClr>
              <a:buSzPts val="9600"/>
              <a:buNone/>
              <a:defRPr b="1" sz="9600"/>
            </a:lvl2pPr>
            <a:lvl3pPr indent="-228600" lvl="2" marL="1371600" algn="l">
              <a:lnSpc>
                <a:spcPct val="90000"/>
              </a:lnSpc>
              <a:spcBef>
                <a:spcPts val="2400"/>
              </a:spcBef>
              <a:spcAft>
                <a:spcPts val="0"/>
              </a:spcAft>
              <a:buClr>
                <a:schemeClr val="dk1"/>
              </a:buClr>
              <a:buSzPts val="8640"/>
              <a:buNone/>
              <a:defRPr b="1" sz="8640"/>
            </a:lvl3pPr>
            <a:lvl4pPr indent="-228600" lvl="3" marL="1828800" algn="l">
              <a:lnSpc>
                <a:spcPct val="90000"/>
              </a:lnSpc>
              <a:spcBef>
                <a:spcPts val="2400"/>
              </a:spcBef>
              <a:spcAft>
                <a:spcPts val="0"/>
              </a:spcAft>
              <a:buClr>
                <a:schemeClr val="dk1"/>
              </a:buClr>
              <a:buSzPts val="7680"/>
              <a:buNone/>
              <a:defRPr b="1" sz="7680"/>
            </a:lvl4pPr>
            <a:lvl5pPr indent="-228600" lvl="4" marL="2286000" algn="l">
              <a:lnSpc>
                <a:spcPct val="90000"/>
              </a:lnSpc>
              <a:spcBef>
                <a:spcPts val="2400"/>
              </a:spcBef>
              <a:spcAft>
                <a:spcPts val="0"/>
              </a:spcAft>
              <a:buClr>
                <a:schemeClr val="dk1"/>
              </a:buClr>
              <a:buSzPts val="7680"/>
              <a:buNone/>
              <a:defRPr b="1" sz="7680"/>
            </a:lvl5pPr>
            <a:lvl6pPr indent="-228600" lvl="5" marL="2743200" algn="l">
              <a:lnSpc>
                <a:spcPct val="90000"/>
              </a:lnSpc>
              <a:spcBef>
                <a:spcPts val="2400"/>
              </a:spcBef>
              <a:spcAft>
                <a:spcPts val="0"/>
              </a:spcAft>
              <a:buClr>
                <a:schemeClr val="dk1"/>
              </a:buClr>
              <a:buSzPts val="7680"/>
              <a:buNone/>
              <a:defRPr b="1" sz="7680"/>
            </a:lvl6pPr>
            <a:lvl7pPr indent="-228600" lvl="6" marL="3200400" algn="l">
              <a:lnSpc>
                <a:spcPct val="90000"/>
              </a:lnSpc>
              <a:spcBef>
                <a:spcPts val="2400"/>
              </a:spcBef>
              <a:spcAft>
                <a:spcPts val="0"/>
              </a:spcAft>
              <a:buClr>
                <a:schemeClr val="dk1"/>
              </a:buClr>
              <a:buSzPts val="7680"/>
              <a:buNone/>
              <a:defRPr b="1" sz="7680"/>
            </a:lvl7pPr>
            <a:lvl8pPr indent="-228600" lvl="7" marL="3657600" algn="l">
              <a:lnSpc>
                <a:spcPct val="90000"/>
              </a:lnSpc>
              <a:spcBef>
                <a:spcPts val="2400"/>
              </a:spcBef>
              <a:spcAft>
                <a:spcPts val="0"/>
              </a:spcAft>
              <a:buClr>
                <a:schemeClr val="dk1"/>
              </a:buClr>
              <a:buSzPts val="7680"/>
              <a:buNone/>
              <a:defRPr b="1" sz="7680"/>
            </a:lvl8pPr>
            <a:lvl9pPr indent="-228600" lvl="8" marL="4114800" algn="l">
              <a:lnSpc>
                <a:spcPct val="90000"/>
              </a:lnSpc>
              <a:spcBef>
                <a:spcPts val="2400"/>
              </a:spcBef>
              <a:spcAft>
                <a:spcPts val="0"/>
              </a:spcAft>
              <a:buClr>
                <a:schemeClr val="dk1"/>
              </a:buClr>
              <a:buSzPts val="7680"/>
              <a:buNone/>
              <a:defRPr b="1" sz="7680"/>
            </a:lvl9pPr>
          </a:lstStyle>
          <a:p/>
        </p:txBody>
      </p:sp>
      <p:sp>
        <p:nvSpPr>
          <p:cNvPr id="45" name="Google Shape;45;p9"/>
          <p:cNvSpPr txBox="1"/>
          <p:nvPr>
            <p:ph idx="4" type="body"/>
          </p:nvPr>
        </p:nvSpPr>
        <p:spPr>
          <a:xfrm>
            <a:off x="22219922" y="14028420"/>
            <a:ext cx="18659400" cy="20633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46" name="Google Shape;46;p9"/>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9"/>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9"/>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0"/>
          <p:cNvSpPr txBox="1"/>
          <p:nvPr>
            <p:ph type="title"/>
          </p:nvPr>
        </p:nvSpPr>
        <p:spPr>
          <a:xfrm>
            <a:off x="3017520" y="2044708"/>
            <a:ext cx="37856100" cy="7423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0"/>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0"/>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0"/>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1"/>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1"/>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1"/>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2"/>
          <p:cNvSpPr txBox="1"/>
          <p:nvPr>
            <p:ph type="title"/>
          </p:nvPr>
        </p:nvSpPr>
        <p:spPr>
          <a:xfrm>
            <a:off x="3023237" y="2560320"/>
            <a:ext cx="14156100" cy="8961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5360"/>
              <a:buFont typeface="Calibri"/>
              <a:buNone/>
              <a:defRPr sz="1536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2"/>
          <p:cNvSpPr txBox="1"/>
          <p:nvPr>
            <p:ph idx="1" type="body"/>
          </p:nvPr>
        </p:nvSpPr>
        <p:spPr>
          <a:xfrm>
            <a:off x="18659477" y="5529588"/>
            <a:ext cx="22219800" cy="27292200"/>
          </a:xfrm>
          <a:prstGeom prst="rect">
            <a:avLst/>
          </a:prstGeom>
          <a:noFill/>
          <a:ln>
            <a:noFill/>
          </a:ln>
        </p:spPr>
        <p:txBody>
          <a:bodyPr anchorCtr="0" anchor="t" bIns="45700" lIns="91425" spcFirstLastPara="1" rIns="91425" wrap="square" tIns="45700">
            <a:normAutofit/>
          </a:bodyPr>
          <a:lstStyle>
            <a:lvl1pPr indent="-1203960" lvl="0" marL="457200" algn="l">
              <a:lnSpc>
                <a:spcPct val="90000"/>
              </a:lnSpc>
              <a:spcBef>
                <a:spcPts val="4800"/>
              </a:spcBef>
              <a:spcAft>
                <a:spcPts val="0"/>
              </a:spcAft>
              <a:buClr>
                <a:schemeClr val="dk1"/>
              </a:buClr>
              <a:buSzPts val="15360"/>
              <a:buChar char="•"/>
              <a:defRPr sz="15360"/>
            </a:lvl1pPr>
            <a:lvl2pPr indent="-1082040" lvl="1" marL="914400" algn="l">
              <a:lnSpc>
                <a:spcPct val="90000"/>
              </a:lnSpc>
              <a:spcBef>
                <a:spcPts val="2400"/>
              </a:spcBef>
              <a:spcAft>
                <a:spcPts val="0"/>
              </a:spcAft>
              <a:buClr>
                <a:schemeClr val="dk1"/>
              </a:buClr>
              <a:buSzPts val="13440"/>
              <a:buChar char="•"/>
              <a:defRPr sz="13439"/>
            </a:lvl2pPr>
            <a:lvl3pPr indent="-960120" lvl="2" marL="1371600" algn="l">
              <a:lnSpc>
                <a:spcPct val="90000"/>
              </a:lnSpc>
              <a:spcBef>
                <a:spcPts val="2400"/>
              </a:spcBef>
              <a:spcAft>
                <a:spcPts val="0"/>
              </a:spcAft>
              <a:buClr>
                <a:schemeClr val="dk1"/>
              </a:buClr>
              <a:buSzPts val="11520"/>
              <a:buChar char="•"/>
              <a:defRPr sz="11520"/>
            </a:lvl3pPr>
            <a:lvl4pPr indent="-838200" lvl="3" marL="1828800" algn="l">
              <a:lnSpc>
                <a:spcPct val="90000"/>
              </a:lnSpc>
              <a:spcBef>
                <a:spcPts val="2400"/>
              </a:spcBef>
              <a:spcAft>
                <a:spcPts val="0"/>
              </a:spcAft>
              <a:buClr>
                <a:schemeClr val="dk1"/>
              </a:buClr>
              <a:buSzPts val="9600"/>
              <a:buChar char="•"/>
              <a:defRPr sz="9600"/>
            </a:lvl4pPr>
            <a:lvl5pPr indent="-838200" lvl="4" marL="2286000" algn="l">
              <a:lnSpc>
                <a:spcPct val="90000"/>
              </a:lnSpc>
              <a:spcBef>
                <a:spcPts val="2400"/>
              </a:spcBef>
              <a:spcAft>
                <a:spcPts val="0"/>
              </a:spcAft>
              <a:buClr>
                <a:schemeClr val="dk1"/>
              </a:buClr>
              <a:buSzPts val="9600"/>
              <a:buChar char="•"/>
              <a:defRPr sz="9600"/>
            </a:lvl5pPr>
            <a:lvl6pPr indent="-838200" lvl="5" marL="2743200" algn="l">
              <a:lnSpc>
                <a:spcPct val="90000"/>
              </a:lnSpc>
              <a:spcBef>
                <a:spcPts val="2400"/>
              </a:spcBef>
              <a:spcAft>
                <a:spcPts val="0"/>
              </a:spcAft>
              <a:buClr>
                <a:schemeClr val="dk1"/>
              </a:buClr>
              <a:buSzPts val="9600"/>
              <a:buChar char="•"/>
              <a:defRPr sz="9600"/>
            </a:lvl6pPr>
            <a:lvl7pPr indent="-838200" lvl="6" marL="3200400" algn="l">
              <a:lnSpc>
                <a:spcPct val="90000"/>
              </a:lnSpc>
              <a:spcBef>
                <a:spcPts val="2400"/>
              </a:spcBef>
              <a:spcAft>
                <a:spcPts val="0"/>
              </a:spcAft>
              <a:buClr>
                <a:schemeClr val="dk1"/>
              </a:buClr>
              <a:buSzPts val="9600"/>
              <a:buChar char="•"/>
              <a:defRPr sz="9600"/>
            </a:lvl7pPr>
            <a:lvl8pPr indent="-838200" lvl="7" marL="3657600" algn="l">
              <a:lnSpc>
                <a:spcPct val="90000"/>
              </a:lnSpc>
              <a:spcBef>
                <a:spcPts val="2400"/>
              </a:spcBef>
              <a:spcAft>
                <a:spcPts val="0"/>
              </a:spcAft>
              <a:buClr>
                <a:schemeClr val="dk1"/>
              </a:buClr>
              <a:buSzPts val="9600"/>
              <a:buChar char="•"/>
              <a:defRPr sz="9600"/>
            </a:lvl8pPr>
            <a:lvl9pPr indent="-838200" lvl="8" marL="4114800" algn="l">
              <a:lnSpc>
                <a:spcPct val="90000"/>
              </a:lnSpc>
              <a:spcBef>
                <a:spcPts val="2400"/>
              </a:spcBef>
              <a:spcAft>
                <a:spcPts val="0"/>
              </a:spcAft>
              <a:buClr>
                <a:schemeClr val="dk1"/>
              </a:buClr>
              <a:buSzPts val="9600"/>
              <a:buChar char="•"/>
              <a:defRPr sz="9600"/>
            </a:lvl9pPr>
          </a:lstStyle>
          <a:p/>
        </p:txBody>
      </p:sp>
      <p:sp>
        <p:nvSpPr>
          <p:cNvPr id="61" name="Google Shape;61;p12"/>
          <p:cNvSpPr txBox="1"/>
          <p:nvPr>
            <p:ph idx="2" type="body"/>
          </p:nvPr>
        </p:nvSpPr>
        <p:spPr>
          <a:xfrm>
            <a:off x="3023237" y="11521440"/>
            <a:ext cx="14156100" cy="21345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7680"/>
              <a:buNone/>
              <a:defRPr sz="7680"/>
            </a:lvl1pPr>
            <a:lvl2pPr indent="-228600" lvl="1" marL="914400" algn="l">
              <a:lnSpc>
                <a:spcPct val="90000"/>
              </a:lnSpc>
              <a:spcBef>
                <a:spcPts val="2400"/>
              </a:spcBef>
              <a:spcAft>
                <a:spcPts val="0"/>
              </a:spcAft>
              <a:buClr>
                <a:schemeClr val="dk1"/>
              </a:buClr>
              <a:buSzPts val="6720"/>
              <a:buNone/>
              <a:defRPr sz="6719"/>
            </a:lvl2pPr>
            <a:lvl3pPr indent="-228600" lvl="2" marL="1371600" algn="l">
              <a:lnSpc>
                <a:spcPct val="90000"/>
              </a:lnSpc>
              <a:spcBef>
                <a:spcPts val="2400"/>
              </a:spcBef>
              <a:spcAft>
                <a:spcPts val="0"/>
              </a:spcAft>
              <a:buClr>
                <a:schemeClr val="dk1"/>
              </a:buClr>
              <a:buSzPts val="5760"/>
              <a:buNone/>
              <a:defRPr sz="5760"/>
            </a:lvl3pPr>
            <a:lvl4pPr indent="-228600" lvl="3" marL="1828800" algn="l">
              <a:lnSpc>
                <a:spcPct val="90000"/>
              </a:lnSpc>
              <a:spcBef>
                <a:spcPts val="2400"/>
              </a:spcBef>
              <a:spcAft>
                <a:spcPts val="0"/>
              </a:spcAft>
              <a:buClr>
                <a:schemeClr val="dk1"/>
              </a:buClr>
              <a:buSzPts val="4800"/>
              <a:buNone/>
              <a:defRPr sz="4800"/>
            </a:lvl4pPr>
            <a:lvl5pPr indent="-228600" lvl="4" marL="2286000" algn="l">
              <a:lnSpc>
                <a:spcPct val="90000"/>
              </a:lnSpc>
              <a:spcBef>
                <a:spcPts val="2400"/>
              </a:spcBef>
              <a:spcAft>
                <a:spcPts val="0"/>
              </a:spcAft>
              <a:buClr>
                <a:schemeClr val="dk1"/>
              </a:buClr>
              <a:buSzPts val="4800"/>
              <a:buNone/>
              <a:defRPr sz="4800"/>
            </a:lvl5pPr>
            <a:lvl6pPr indent="-228600" lvl="5" marL="2743200" algn="l">
              <a:lnSpc>
                <a:spcPct val="90000"/>
              </a:lnSpc>
              <a:spcBef>
                <a:spcPts val="2400"/>
              </a:spcBef>
              <a:spcAft>
                <a:spcPts val="0"/>
              </a:spcAft>
              <a:buClr>
                <a:schemeClr val="dk1"/>
              </a:buClr>
              <a:buSzPts val="4800"/>
              <a:buNone/>
              <a:defRPr sz="4800"/>
            </a:lvl6pPr>
            <a:lvl7pPr indent="-228600" lvl="6" marL="3200400" algn="l">
              <a:lnSpc>
                <a:spcPct val="90000"/>
              </a:lnSpc>
              <a:spcBef>
                <a:spcPts val="2400"/>
              </a:spcBef>
              <a:spcAft>
                <a:spcPts val="0"/>
              </a:spcAft>
              <a:buClr>
                <a:schemeClr val="dk1"/>
              </a:buClr>
              <a:buSzPts val="4800"/>
              <a:buNone/>
              <a:defRPr sz="4800"/>
            </a:lvl7pPr>
            <a:lvl8pPr indent="-228600" lvl="7" marL="3657600" algn="l">
              <a:lnSpc>
                <a:spcPct val="90000"/>
              </a:lnSpc>
              <a:spcBef>
                <a:spcPts val="2400"/>
              </a:spcBef>
              <a:spcAft>
                <a:spcPts val="0"/>
              </a:spcAft>
              <a:buClr>
                <a:schemeClr val="dk1"/>
              </a:buClr>
              <a:buSzPts val="4800"/>
              <a:buNone/>
              <a:defRPr sz="4800"/>
            </a:lvl8pPr>
            <a:lvl9pPr indent="-228600" lvl="8" marL="4114800" algn="l">
              <a:lnSpc>
                <a:spcPct val="90000"/>
              </a:lnSpc>
              <a:spcBef>
                <a:spcPts val="2400"/>
              </a:spcBef>
              <a:spcAft>
                <a:spcPts val="0"/>
              </a:spcAft>
              <a:buClr>
                <a:schemeClr val="dk1"/>
              </a:buClr>
              <a:buSzPts val="4800"/>
              <a:buNone/>
              <a:defRPr sz="4800"/>
            </a:lvl9pPr>
          </a:lstStyle>
          <a:p/>
        </p:txBody>
      </p:sp>
      <p:sp>
        <p:nvSpPr>
          <p:cNvPr id="62" name="Google Shape;62;p12"/>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2"/>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2"/>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3"/>
          <p:cNvSpPr txBox="1"/>
          <p:nvPr>
            <p:ph type="title"/>
          </p:nvPr>
        </p:nvSpPr>
        <p:spPr>
          <a:xfrm>
            <a:off x="3023237" y="2560320"/>
            <a:ext cx="14156100" cy="8961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5360"/>
              <a:buFont typeface="Calibri"/>
              <a:buNone/>
              <a:defRPr sz="1536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3"/>
          <p:cNvSpPr/>
          <p:nvPr>
            <p:ph idx="2" type="pic"/>
          </p:nvPr>
        </p:nvSpPr>
        <p:spPr>
          <a:xfrm>
            <a:off x="18659477" y="5529588"/>
            <a:ext cx="22219800" cy="27292200"/>
          </a:xfrm>
          <a:prstGeom prst="rect">
            <a:avLst/>
          </a:prstGeom>
          <a:noFill/>
          <a:ln>
            <a:noFill/>
          </a:ln>
        </p:spPr>
      </p:sp>
      <p:sp>
        <p:nvSpPr>
          <p:cNvPr id="68" name="Google Shape;68;p13"/>
          <p:cNvSpPr txBox="1"/>
          <p:nvPr>
            <p:ph idx="1" type="body"/>
          </p:nvPr>
        </p:nvSpPr>
        <p:spPr>
          <a:xfrm>
            <a:off x="3023237" y="11521440"/>
            <a:ext cx="14156100" cy="21345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4800"/>
              </a:spcBef>
              <a:spcAft>
                <a:spcPts val="0"/>
              </a:spcAft>
              <a:buClr>
                <a:schemeClr val="dk1"/>
              </a:buClr>
              <a:buSzPts val="7680"/>
              <a:buNone/>
              <a:defRPr sz="7680"/>
            </a:lvl1pPr>
            <a:lvl2pPr indent="-228600" lvl="1" marL="914400" algn="l">
              <a:lnSpc>
                <a:spcPct val="90000"/>
              </a:lnSpc>
              <a:spcBef>
                <a:spcPts val="2400"/>
              </a:spcBef>
              <a:spcAft>
                <a:spcPts val="0"/>
              </a:spcAft>
              <a:buClr>
                <a:schemeClr val="dk1"/>
              </a:buClr>
              <a:buSzPts val="6720"/>
              <a:buNone/>
              <a:defRPr sz="6719"/>
            </a:lvl2pPr>
            <a:lvl3pPr indent="-228600" lvl="2" marL="1371600" algn="l">
              <a:lnSpc>
                <a:spcPct val="90000"/>
              </a:lnSpc>
              <a:spcBef>
                <a:spcPts val="2400"/>
              </a:spcBef>
              <a:spcAft>
                <a:spcPts val="0"/>
              </a:spcAft>
              <a:buClr>
                <a:schemeClr val="dk1"/>
              </a:buClr>
              <a:buSzPts val="5760"/>
              <a:buNone/>
              <a:defRPr sz="5760"/>
            </a:lvl3pPr>
            <a:lvl4pPr indent="-228600" lvl="3" marL="1828800" algn="l">
              <a:lnSpc>
                <a:spcPct val="90000"/>
              </a:lnSpc>
              <a:spcBef>
                <a:spcPts val="2400"/>
              </a:spcBef>
              <a:spcAft>
                <a:spcPts val="0"/>
              </a:spcAft>
              <a:buClr>
                <a:schemeClr val="dk1"/>
              </a:buClr>
              <a:buSzPts val="4800"/>
              <a:buNone/>
              <a:defRPr sz="4800"/>
            </a:lvl4pPr>
            <a:lvl5pPr indent="-228600" lvl="4" marL="2286000" algn="l">
              <a:lnSpc>
                <a:spcPct val="90000"/>
              </a:lnSpc>
              <a:spcBef>
                <a:spcPts val="2400"/>
              </a:spcBef>
              <a:spcAft>
                <a:spcPts val="0"/>
              </a:spcAft>
              <a:buClr>
                <a:schemeClr val="dk1"/>
              </a:buClr>
              <a:buSzPts val="4800"/>
              <a:buNone/>
              <a:defRPr sz="4800"/>
            </a:lvl5pPr>
            <a:lvl6pPr indent="-228600" lvl="5" marL="2743200" algn="l">
              <a:lnSpc>
                <a:spcPct val="90000"/>
              </a:lnSpc>
              <a:spcBef>
                <a:spcPts val="2400"/>
              </a:spcBef>
              <a:spcAft>
                <a:spcPts val="0"/>
              </a:spcAft>
              <a:buClr>
                <a:schemeClr val="dk1"/>
              </a:buClr>
              <a:buSzPts val="4800"/>
              <a:buNone/>
              <a:defRPr sz="4800"/>
            </a:lvl6pPr>
            <a:lvl7pPr indent="-228600" lvl="6" marL="3200400" algn="l">
              <a:lnSpc>
                <a:spcPct val="90000"/>
              </a:lnSpc>
              <a:spcBef>
                <a:spcPts val="2400"/>
              </a:spcBef>
              <a:spcAft>
                <a:spcPts val="0"/>
              </a:spcAft>
              <a:buClr>
                <a:schemeClr val="dk1"/>
              </a:buClr>
              <a:buSzPts val="4800"/>
              <a:buNone/>
              <a:defRPr sz="4800"/>
            </a:lvl7pPr>
            <a:lvl8pPr indent="-228600" lvl="7" marL="3657600" algn="l">
              <a:lnSpc>
                <a:spcPct val="90000"/>
              </a:lnSpc>
              <a:spcBef>
                <a:spcPts val="2400"/>
              </a:spcBef>
              <a:spcAft>
                <a:spcPts val="0"/>
              </a:spcAft>
              <a:buClr>
                <a:schemeClr val="dk1"/>
              </a:buClr>
              <a:buSzPts val="4800"/>
              <a:buNone/>
              <a:defRPr sz="4800"/>
            </a:lvl8pPr>
            <a:lvl9pPr indent="-228600" lvl="8" marL="4114800" algn="l">
              <a:lnSpc>
                <a:spcPct val="90000"/>
              </a:lnSpc>
              <a:spcBef>
                <a:spcPts val="2400"/>
              </a:spcBef>
              <a:spcAft>
                <a:spcPts val="0"/>
              </a:spcAft>
              <a:buClr>
                <a:schemeClr val="dk1"/>
              </a:buClr>
              <a:buSzPts val="4800"/>
              <a:buNone/>
              <a:defRPr sz="4800"/>
            </a:lvl9pPr>
          </a:lstStyle>
          <a:p/>
        </p:txBody>
      </p:sp>
      <p:sp>
        <p:nvSpPr>
          <p:cNvPr id="69" name="Google Shape;69;p13"/>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3"/>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3"/>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4"/>
          <p:cNvSpPr txBox="1"/>
          <p:nvPr>
            <p:ph type="title"/>
          </p:nvPr>
        </p:nvSpPr>
        <p:spPr>
          <a:xfrm>
            <a:off x="3017520" y="2044708"/>
            <a:ext cx="37856100" cy="7423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4"/>
          <p:cNvSpPr txBox="1"/>
          <p:nvPr>
            <p:ph idx="1" type="body"/>
          </p:nvPr>
        </p:nvSpPr>
        <p:spPr>
          <a:xfrm rot="5400000">
            <a:off x="9761881" y="3479201"/>
            <a:ext cx="24367500" cy="37856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75" name="Google Shape;75;p14"/>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4"/>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4"/>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5"/>
          <p:cNvSpPr txBox="1"/>
          <p:nvPr>
            <p:ph type="title"/>
          </p:nvPr>
        </p:nvSpPr>
        <p:spPr>
          <a:xfrm rot="5400000">
            <a:off x="19868432" y="13585850"/>
            <a:ext cx="32546400" cy="94641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5"/>
          <p:cNvSpPr txBox="1"/>
          <p:nvPr>
            <p:ph idx="1" type="body"/>
          </p:nvPr>
        </p:nvSpPr>
        <p:spPr>
          <a:xfrm rot="5400000">
            <a:off x="666003" y="4396101"/>
            <a:ext cx="32546400" cy="27843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4800"/>
              </a:spcBef>
              <a:spcAft>
                <a:spcPts val="0"/>
              </a:spcAft>
              <a:buClr>
                <a:schemeClr val="dk1"/>
              </a:buClr>
              <a:buSzPts val="1800"/>
              <a:buChar char="•"/>
              <a:defRPr/>
            </a:lvl1pPr>
            <a:lvl2pPr indent="-342900" lvl="1" marL="914400" algn="l">
              <a:lnSpc>
                <a:spcPct val="90000"/>
              </a:lnSpc>
              <a:spcBef>
                <a:spcPts val="2400"/>
              </a:spcBef>
              <a:spcAft>
                <a:spcPts val="0"/>
              </a:spcAft>
              <a:buClr>
                <a:schemeClr val="dk1"/>
              </a:buClr>
              <a:buSzPts val="1800"/>
              <a:buChar char="•"/>
              <a:defRPr/>
            </a:lvl2pPr>
            <a:lvl3pPr indent="-342900" lvl="2" marL="1371600" algn="l">
              <a:lnSpc>
                <a:spcPct val="90000"/>
              </a:lnSpc>
              <a:spcBef>
                <a:spcPts val="2400"/>
              </a:spcBef>
              <a:spcAft>
                <a:spcPts val="0"/>
              </a:spcAft>
              <a:buClr>
                <a:schemeClr val="dk1"/>
              </a:buClr>
              <a:buSzPts val="1800"/>
              <a:buChar char="•"/>
              <a:defRPr/>
            </a:lvl3pPr>
            <a:lvl4pPr indent="-342900" lvl="3" marL="1828800" algn="l">
              <a:lnSpc>
                <a:spcPct val="90000"/>
              </a:lnSpc>
              <a:spcBef>
                <a:spcPts val="2400"/>
              </a:spcBef>
              <a:spcAft>
                <a:spcPts val="0"/>
              </a:spcAft>
              <a:buClr>
                <a:schemeClr val="dk1"/>
              </a:buClr>
              <a:buSzPts val="1800"/>
              <a:buChar char="•"/>
              <a:defRPr/>
            </a:lvl4pPr>
            <a:lvl5pPr indent="-342900" lvl="4" marL="2286000" algn="l">
              <a:lnSpc>
                <a:spcPct val="90000"/>
              </a:lnSpc>
              <a:spcBef>
                <a:spcPts val="2400"/>
              </a:spcBef>
              <a:spcAft>
                <a:spcPts val="0"/>
              </a:spcAft>
              <a:buClr>
                <a:schemeClr val="dk1"/>
              </a:buClr>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2400"/>
              </a:spcBef>
              <a:spcAft>
                <a:spcPts val="0"/>
              </a:spcAft>
              <a:buClr>
                <a:schemeClr val="dk1"/>
              </a:buClr>
              <a:buSzPts val="1800"/>
              <a:buChar char="•"/>
              <a:defRPr/>
            </a:lvl7pPr>
            <a:lvl8pPr indent="-342900" lvl="7" marL="3657600" algn="l">
              <a:lnSpc>
                <a:spcPct val="90000"/>
              </a:lnSpc>
              <a:spcBef>
                <a:spcPts val="2400"/>
              </a:spcBef>
              <a:spcAft>
                <a:spcPts val="0"/>
              </a:spcAft>
              <a:buClr>
                <a:schemeClr val="dk1"/>
              </a:buClr>
              <a:buSzPts val="1800"/>
              <a:buChar char="•"/>
              <a:defRPr/>
            </a:lvl8pPr>
            <a:lvl9pPr indent="-342900" lvl="8" marL="4114800" algn="l">
              <a:lnSpc>
                <a:spcPct val="90000"/>
              </a:lnSpc>
              <a:spcBef>
                <a:spcPts val="2400"/>
              </a:spcBef>
              <a:spcAft>
                <a:spcPts val="0"/>
              </a:spcAft>
              <a:buClr>
                <a:schemeClr val="dk1"/>
              </a:buClr>
              <a:buSzPts val="1800"/>
              <a:buChar char="•"/>
              <a:defRPr/>
            </a:lvl9pPr>
          </a:lstStyle>
          <a:p/>
        </p:txBody>
      </p:sp>
      <p:sp>
        <p:nvSpPr>
          <p:cNvPr id="81" name="Google Shape;81;p15"/>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5"/>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5"/>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
          <p:cNvSpPr txBox="1"/>
          <p:nvPr>
            <p:ph type="title"/>
          </p:nvPr>
        </p:nvSpPr>
        <p:spPr>
          <a:xfrm>
            <a:off x="3017520" y="2044708"/>
            <a:ext cx="37856100" cy="74232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21120"/>
              <a:buFont typeface="Calibri"/>
              <a:buNone/>
              <a:defRPr b="0" i="0" sz="2112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
          <p:cNvSpPr txBox="1"/>
          <p:nvPr>
            <p:ph idx="1" type="body"/>
          </p:nvPr>
        </p:nvSpPr>
        <p:spPr>
          <a:xfrm>
            <a:off x="3017520" y="10223500"/>
            <a:ext cx="37856100" cy="24367500"/>
          </a:xfrm>
          <a:prstGeom prst="rect">
            <a:avLst/>
          </a:prstGeom>
          <a:noFill/>
          <a:ln>
            <a:noFill/>
          </a:ln>
        </p:spPr>
        <p:txBody>
          <a:bodyPr anchorCtr="0" anchor="t" bIns="45700" lIns="91425" spcFirstLastPara="1" rIns="91425" wrap="square" tIns="45700">
            <a:normAutofit/>
          </a:bodyPr>
          <a:lstStyle>
            <a:lvl1pPr indent="-1082040" lvl="0" marL="457200" marR="0" rtl="0" algn="l">
              <a:lnSpc>
                <a:spcPct val="90000"/>
              </a:lnSpc>
              <a:spcBef>
                <a:spcPts val="4800"/>
              </a:spcBef>
              <a:spcAft>
                <a:spcPts val="0"/>
              </a:spcAft>
              <a:buClr>
                <a:schemeClr val="dk1"/>
              </a:buClr>
              <a:buSzPts val="13440"/>
              <a:buFont typeface="Arial"/>
              <a:buChar char="•"/>
              <a:defRPr b="0" i="0" sz="13439" u="none" cap="none" strike="noStrike">
                <a:solidFill>
                  <a:schemeClr val="dk1"/>
                </a:solidFill>
                <a:latin typeface="Calibri"/>
                <a:ea typeface="Calibri"/>
                <a:cs typeface="Calibri"/>
                <a:sym typeface="Calibri"/>
              </a:defRPr>
            </a:lvl1pPr>
            <a:lvl2pPr indent="-960120" lvl="1" marL="914400" marR="0" rtl="0" algn="l">
              <a:lnSpc>
                <a:spcPct val="90000"/>
              </a:lnSpc>
              <a:spcBef>
                <a:spcPts val="2400"/>
              </a:spcBef>
              <a:spcAft>
                <a:spcPts val="0"/>
              </a:spcAft>
              <a:buClr>
                <a:schemeClr val="dk1"/>
              </a:buClr>
              <a:buSzPts val="11520"/>
              <a:buFont typeface="Arial"/>
              <a:buChar char="•"/>
              <a:defRPr b="0" i="0" sz="11520" u="none" cap="none" strike="noStrike">
                <a:solidFill>
                  <a:schemeClr val="dk1"/>
                </a:solidFill>
                <a:latin typeface="Calibri"/>
                <a:ea typeface="Calibri"/>
                <a:cs typeface="Calibri"/>
                <a:sym typeface="Calibri"/>
              </a:defRPr>
            </a:lvl2pPr>
            <a:lvl3pPr indent="-838200" lvl="2" marL="1371600" marR="0" rtl="0" algn="l">
              <a:lnSpc>
                <a:spcPct val="90000"/>
              </a:lnSpc>
              <a:spcBef>
                <a:spcPts val="2400"/>
              </a:spcBef>
              <a:spcAft>
                <a:spcPts val="0"/>
              </a:spcAft>
              <a:buClr>
                <a:schemeClr val="dk1"/>
              </a:buClr>
              <a:buSzPts val="9600"/>
              <a:buFont typeface="Arial"/>
              <a:buChar char="•"/>
              <a:defRPr b="0" i="0" sz="9600" u="none" cap="none" strike="noStrike">
                <a:solidFill>
                  <a:schemeClr val="dk1"/>
                </a:solidFill>
                <a:latin typeface="Calibri"/>
                <a:ea typeface="Calibri"/>
                <a:cs typeface="Calibri"/>
                <a:sym typeface="Calibri"/>
              </a:defRPr>
            </a:lvl3pPr>
            <a:lvl4pPr indent="-777239" lvl="3" marL="18288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4pPr>
            <a:lvl5pPr indent="-777239" lvl="4" marL="22860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5pPr>
            <a:lvl6pPr indent="-777239" lvl="5" marL="27432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6pPr>
            <a:lvl7pPr indent="-777239" lvl="6" marL="32004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7pPr>
            <a:lvl8pPr indent="-777239" lvl="7" marL="36576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8pPr>
            <a:lvl9pPr indent="-777240" lvl="8" marL="4114800" marR="0" rtl="0" algn="l">
              <a:lnSpc>
                <a:spcPct val="90000"/>
              </a:lnSpc>
              <a:spcBef>
                <a:spcPts val="2400"/>
              </a:spcBef>
              <a:spcAft>
                <a:spcPts val="0"/>
              </a:spcAft>
              <a:buClr>
                <a:schemeClr val="dk1"/>
              </a:buClr>
              <a:buSzPts val="8640"/>
              <a:buFont typeface="Arial"/>
              <a:buChar char="•"/>
              <a:defRPr b="0" i="0" sz="8640" u="none" cap="none" strike="noStrike">
                <a:solidFill>
                  <a:schemeClr val="dk1"/>
                </a:solidFill>
                <a:latin typeface="Calibri"/>
                <a:ea typeface="Calibri"/>
                <a:cs typeface="Calibri"/>
                <a:sym typeface="Calibri"/>
              </a:defRPr>
            </a:lvl9pPr>
          </a:lstStyle>
          <a:p/>
        </p:txBody>
      </p:sp>
      <p:sp>
        <p:nvSpPr>
          <p:cNvPr id="12" name="Google Shape;12;p4"/>
          <p:cNvSpPr txBox="1"/>
          <p:nvPr>
            <p:ph idx="10" type="dt"/>
          </p:nvPr>
        </p:nvSpPr>
        <p:spPr>
          <a:xfrm>
            <a:off x="3017520" y="35595568"/>
            <a:ext cx="9875400" cy="20448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76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4"/>
          <p:cNvSpPr txBox="1"/>
          <p:nvPr>
            <p:ph idx="11" type="ftr"/>
          </p:nvPr>
        </p:nvSpPr>
        <p:spPr>
          <a:xfrm>
            <a:off x="14538960" y="35595568"/>
            <a:ext cx="14813400" cy="20448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576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4"/>
          <p:cNvSpPr txBox="1"/>
          <p:nvPr>
            <p:ph idx="12" type="sldNum"/>
          </p:nvPr>
        </p:nvSpPr>
        <p:spPr>
          <a:xfrm>
            <a:off x="30998160" y="35595568"/>
            <a:ext cx="9875400" cy="20448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5760"/>
              <a:buFont typeface="Arial"/>
              <a:buNone/>
              <a:defRPr b="0" i="0" sz="576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7.png"/><Relationship Id="rId13" Type="http://schemas.openxmlformats.org/officeDocument/2006/relationships/image" Target="../media/image8.png"/><Relationship Id="rId12"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jpg"/><Relationship Id="rId9" Type="http://schemas.openxmlformats.org/officeDocument/2006/relationships/image" Target="../media/image10.png"/><Relationship Id="rId5" Type="http://schemas.openxmlformats.org/officeDocument/2006/relationships/image" Target="../media/image4.jp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3"/>
          <p:cNvSpPr txBox="1"/>
          <p:nvPr/>
        </p:nvSpPr>
        <p:spPr>
          <a:xfrm>
            <a:off x="9471575" y="4709675"/>
            <a:ext cx="13780500" cy="6810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1100"/>
              <a:buFont typeface="Arial"/>
              <a:buNone/>
            </a:pPr>
            <a:r>
              <a:rPr b="1" i="0" lang="en-US" sz="3800" u="none" cap="none" strike="noStrike">
                <a:solidFill>
                  <a:srgbClr val="000000"/>
                </a:solidFill>
                <a:latin typeface="Georgia"/>
                <a:ea typeface="Georgia"/>
                <a:cs typeface="Georgia"/>
                <a:sym typeface="Georgia"/>
              </a:rPr>
              <a:t>How financial literate are our students?</a:t>
            </a:r>
            <a:endParaRPr b="0" i="0" sz="3800" u="none" cap="none" strike="noStrike">
              <a:solidFill>
                <a:srgbClr val="000000"/>
              </a:solidFill>
              <a:latin typeface="Arial"/>
              <a:ea typeface="Arial"/>
              <a:cs typeface="Arial"/>
              <a:sym typeface="Arial"/>
            </a:endParaRPr>
          </a:p>
        </p:txBody>
      </p:sp>
      <p:pic>
        <p:nvPicPr>
          <p:cNvPr id="90" name="Google Shape;90;p3"/>
          <p:cNvPicPr preferRelativeResize="0"/>
          <p:nvPr/>
        </p:nvPicPr>
        <p:blipFill rotWithShape="1">
          <a:blip r:embed="rId3">
            <a:alphaModFix/>
          </a:blip>
          <a:srcRect b="15031" l="0" r="14573" t="11024"/>
          <a:stretch/>
        </p:blipFill>
        <p:spPr>
          <a:xfrm>
            <a:off x="24241500" y="23239050"/>
            <a:ext cx="10273500" cy="2559596"/>
          </a:xfrm>
          <a:prstGeom prst="rect">
            <a:avLst/>
          </a:prstGeom>
          <a:noFill/>
          <a:ln>
            <a:noFill/>
          </a:ln>
        </p:spPr>
      </p:pic>
      <p:sp>
        <p:nvSpPr>
          <p:cNvPr id="91" name="Google Shape;91;p3"/>
          <p:cNvSpPr/>
          <p:nvPr/>
        </p:nvSpPr>
        <p:spPr>
          <a:xfrm>
            <a:off x="18617524" y="5769580"/>
            <a:ext cx="7520100" cy="57771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2" name="Google Shape;92;p3"/>
          <p:cNvSpPr txBox="1"/>
          <p:nvPr/>
        </p:nvSpPr>
        <p:spPr>
          <a:xfrm>
            <a:off x="873525" y="5548725"/>
            <a:ext cx="8225400" cy="10232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800"/>
              <a:buFont typeface="Arial"/>
              <a:buNone/>
            </a:pPr>
            <a:r>
              <a:rPr b="0" i="0" lang="en-US" sz="2500" u="none" cap="none" strike="noStrike">
                <a:solidFill>
                  <a:schemeClr val="dk1"/>
                </a:solidFill>
                <a:latin typeface="Georgia"/>
                <a:ea typeface="Georgia"/>
                <a:cs typeface="Georgia"/>
                <a:sym typeface="Georgia"/>
              </a:rPr>
              <a:t>Being financially literate involves being in tune with all aspects of one’s financial life. This includes but is not limited to budgeting, investing, credit, saving for long and short term goals, major purchases such as an auto or home, insurance decisions, and estate planning. Many people work their whole lives without ever knowing how to handle their money. Two in three Americans are in debt (Statista, 2021) and half of the US families have no retirement savings (Sainato, 2021). How is that possible when the US is the most overworked developed nation in the world (Miller, 2022)? Are people playing the wrong game? With inflation at its highest level in four decades (Tepper, 2022), it is more important than ever for young adults and consumers to embrace financial literacy. </a:t>
            </a:r>
            <a:endParaRPr b="0" i="0" sz="2500" u="none" cap="none" strike="noStrike">
              <a:solidFill>
                <a:schemeClr val="dk1"/>
              </a:solidFill>
              <a:latin typeface="Georgia"/>
              <a:ea typeface="Georgia"/>
              <a:cs typeface="Georgia"/>
              <a:sym typeface="Georgia"/>
            </a:endParaRPr>
          </a:p>
          <a:p>
            <a:pPr indent="0" lvl="0" marL="0" marR="0" rtl="0" algn="just">
              <a:lnSpc>
                <a:spcPct val="100000"/>
              </a:lnSpc>
              <a:spcBef>
                <a:spcPts val="0"/>
              </a:spcBef>
              <a:spcAft>
                <a:spcPts val="0"/>
              </a:spcAft>
              <a:buClr>
                <a:srgbClr val="000000"/>
              </a:buClr>
              <a:buSzPts val="2800"/>
              <a:buFont typeface="Arial"/>
              <a:buNone/>
            </a:pPr>
            <a:r>
              <a:t/>
            </a:r>
            <a:endParaRPr b="0" i="0" sz="2500" u="none" cap="none" strike="noStrike">
              <a:solidFill>
                <a:schemeClr val="dk1"/>
              </a:solidFill>
              <a:latin typeface="Georgia"/>
              <a:ea typeface="Georgia"/>
              <a:cs typeface="Georgia"/>
              <a:sym typeface="Georgia"/>
            </a:endParaRPr>
          </a:p>
          <a:p>
            <a:pPr indent="0" lvl="0" marL="0" marR="0" rtl="0" algn="just">
              <a:lnSpc>
                <a:spcPct val="115000"/>
              </a:lnSpc>
              <a:spcBef>
                <a:spcPts val="0"/>
              </a:spcBef>
              <a:spcAft>
                <a:spcPts val="0"/>
              </a:spcAft>
              <a:buClr>
                <a:srgbClr val="000000"/>
              </a:buClr>
              <a:buSzPts val="1100"/>
              <a:buFont typeface="Arial"/>
              <a:buNone/>
            </a:pPr>
            <a:r>
              <a:rPr b="0" i="0" lang="en-US" sz="2500" u="none" cap="none" strike="noStrike">
                <a:solidFill>
                  <a:schemeClr val="dk1"/>
                </a:solidFill>
                <a:latin typeface="Georgia"/>
                <a:ea typeface="Georgia"/>
                <a:cs typeface="Georgia"/>
                <a:sym typeface="Georgia"/>
              </a:rPr>
              <a:t>This project was initiated as service-learning project for CIS 370 Data Analytics class from the College of Business Administration. Key research questions include: How financial literate are our students? Who influence our students in the areas of financial literacy? When is it best to start teaching financial literacy in schools? What knowledge should be delivered? How should we deliver such knowledge?  </a:t>
            </a:r>
            <a:endParaRPr b="0" i="0" sz="2500" u="none" cap="none" strike="noStrike">
              <a:solidFill>
                <a:schemeClr val="dk1"/>
              </a:solidFill>
              <a:latin typeface="Georgia"/>
              <a:ea typeface="Georgia"/>
              <a:cs typeface="Georgia"/>
              <a:sym typeface="Georgia"/>
            </a:endParaRPr>
          </a:p>
          <a:p>
            <a:pPr indent="0" lvl="0" marL="0" marR="0" rtl="0" algn="l">
              <a:lnSpc>
                <a:spcPct val="115000"/>
              </a:lnSpc>
              <a:spcBef>
                <a:spcPts val="0"/>
              </a:spcBef>
              <a:spcAft>
                <a:spcPts val="0"/>
              </a:spcAft>
              <a:buClr>
                <a:srgbClr val="000000"/>
              </a:buClr>
              <a:buSzPts val="1100"/>
              <a:buFont typeface="Arial"/>
              <a:buNone/>
            </a:pPr>
            <a:r>
              <a:t/>
            </a:r>
            <a:endParaRPr b="0" i="0" sz="2500" u="none" cap="none" strike="noStrike">
              <a:solidFill>
                <a:schemeClr val="dk1"/>
              </a:solidFill>
              <a:latin typeface="Georgia"/>
              <a:ea typeface="Georgia"/>
              <a:cs typeface="Georgia"/>
              <a:sym typeface="Georgia"/>
            </a:endParaRPr>
          </a:p>
          <a:p>
            <a:pPr indent="0" lvl="0" marL="0" marR="0" rtl="0" algn="just">
              <a:lnSpc>
                <a:spcPct val="100000"/>
              </a:lnSpc>
              <a:spcBef>
                <a:spcPts val="0"/>
              </a:spcBef>
              <a:spcAft>
                <a:spcPts val="0"/>
              </a:spcAft>
              <a:buClr>
                <a:srgbClr val="000000"/>
              </a:buClr>
              <a:buSzPts val="2800"/>
              <a:buFont typeface="Arial"/>
              <a:buNone/>
            </a:pPr>
            <a:r>
              <a:t/>
            </a:r>
            <a:endParaRPr b="0" i="0" sz="2500" u="none" cap="none" strike="noStrike">
              <a:solidFill>
                <a:schemeClr val="dk1"/>
              </a:solidFill>
              <a:latin typeface="Georgia"/>
              <a:ea typeface="Georgia"/>
              <a:cs typeface="Georgia"/>
              <a:sym typeface="Georgia"/>
            </a:endParaRPr>
          </a:p>
        </p:txBody>
      </p:sp>
      <p:sp>
        <p:nvSpPr>
          <p:cNvPr id="93" name="Google Shape;93;p3"/>
          <p:cNvSpPr txBox="1"/>
          <p:nvPr/>
        </p:nvSpPr>
        <p:spPr>
          <a:xfrm>
            <a:off x="884050" y="15802760"/>
            <a:ext cx="8228100" cy="3170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800"/>
              <a:buFont typeface="Arial"/>
              <a:buNone/>
            </a:pPr>
            <a:r>
              <a:rPr b="0" i="0" lang="en-US" sz="2500" u="none" cap="none" strike="noStrike">
                <a:solidFill>
                  <a:schemeClr val="dk1"/>
                </a:solidFill>
                <a:latin typeface="Georgia"/>
                <a:ea typeface="Georgia"/>
                <a:cs typeface="Georgia"/>
                <a:sym typeface="Georgia"/>
              </a:rPr>
              <a:t>We designed a survey to collect data. A total of 365 students responded. In the survey, we assess students’ financial literacy level, interest, the perceived importance of financial literacy, family influences, areas of interests, their desired methods of learning, and when financial literacy should be taught in schools, if at all. In addition, we conducted </a:t>
            </a:r>
            <a:r>
              <a:rPr lang="en-US" sz="2500">
                <a:solidFill>
                  <a:schemeClr val="dk1"/>
                </a:solidFill>
                <a:latin typeface="Georgia"/>
                <a:ea typeface="Georgia"/>
                <a:cs typeface="Georgia"/>
                <a:sym typeface="Georgia"/>
              </a:rPr>
              <a:t>eight</a:t>
            </a:r>
            <a:r>
              <a:rPr b="0" i="0" lang="en-US" sz="2500" u="none" cap="none" strike="noStrike">
                <a:solidFill>
                  <a:schemeClr val="dk1"/>
                </a:solidFill>
                <a:latin typeface="Georgia"/>
                <a:ea typeface="Georgia"/>
                <a:cs typeface="Georgia"/>
                <a:sym typeface="Georgia"/>
              </a:rPr>
              <a:t> personal interviews including subjects from various age groups and racial backgrounds. </a:t>
            </a:r>
            <a:endParaRPr b="0" i="0" sz="2500" u="none" cap="none" strike="noStrike">
              <a:solidFill>
                <a:schemeClr val="dk1"/>
              </a:solidFill>
              <a:latin typeface="Georgia"/>
              <a:ea typeface="Georgia"/>
              <a:cs typeface="Georgia"/>
              <a:sym typeface="Georgia"/>
            </a:endParaRPr>
          </a:p>
        </p:txBody>
      </p:sp>
      <p:sp>
        <p:nvSpPr>
          <p:cNvPr id="94" name="Google Shape;94;p3"/>
          <p:cNvSpPr txBox="1"/>
          <p:nvPr/>
        </p:nvSpPr>
        <p:spPr>
          <a:xfrm>
            <a:off x="855725" y="34066075"/>
            <a:ext cx="8181600" cy="3170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100"/>
              <a:buFont typeface="Arial"/>
              <a:buNone/>
            </a:pPr>
            <a:r>
              <a:rPr b="0" i="0" lang="en-US" sz="2500" u="none" cap="none" strike="noStrike">
                <a:solidFill>
                  <a:schemeClr val="dk1"/>
                </a:solidFill>
                <a:latin typeface="Georgia"/>
                <a:ea typeface="Georgia"/>
                <a:cs typeface="Georgia"/>
                <a:sym typeface="Georgia"/>
              </a:rPr>
              <a:t>Financial literacy is an important life skill. Our students need to sharpen their financial literacy. Nicholls has a great responsibility to education and prepare our students for future financial and life success. We need to offer elective, online and required courses focusing on budgeting, investing, savings, taxes, and insurance. We do not want our students play the wrong game. Let’s get Nicholls financial literacy to the next level!</a:t>
            </a:r>
            <a:endParaRPr b="0" i="0" sz="2500" u="none" cap="none" strike="noStrike">
              <a:solidFill>
                <a:srgbClr val="000000"/>
              </a:solidFill>
              <a:latin typeface="Arial"/>
              <a:ea typeface="Arial"/>
              <a:cs typeface="Arial"/>
              <a:sym typeface="Arial"/>
            </a:endParaRPr>
          </a:p>
        </p:txBody>
      </p:sp>
      <p:sp>
        <p:nvSpPr>
          <p:cNvPr id="95" name="Google Shape;95;p3"/>
          <p:cNvSpPr txBox="1"/>
          <p:nvPr/>
        </p:nvSpPr>
        <p:spPr>
          <a:xfrm>
            <a:off x="855850" y="23184125"/>
            <a:ext cx="8181600" cy="93279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800"/>
              <a:buFont typeface="Arial"/>
              <a:buNone/>
            </a:pPr>
            <a:r>
              <a:rPr b="0" i="0" lang="en-US" sz="2500" u="none" cap="none" strike="noStrike">
                <a:solidFill>
                  <a:schemeClr val="dk1"/>
                </a:solidFill>
                <a:latin typeface="Georgia"/>
                <a:ea typeface="Georgia"/>
                <a:cs typeface="Georgia"/>
                <a:sym typeface="Georgia"/>
              </a:rPr>
              <a:t>We found that those students who have taken a financial class, graded themselves higher than those who have not. 27% of students who have not taken a finance related class answer our knowledge question correctly versus 39% of the students who have taken a class answered the financial knowledge question correctly. This shows that there is a positive effect from taking a class. While the students rate the importance of financial literacy at 4.72 out of 5, their interest is less at 4.13. We can determine that this is a disconnect between the perceived importance and interest in learning. Over 50% say that high schools is where financial literacy education should begin. We saw that parents were the most influential in these participant’s lives. We found that black students at Nicholls are less knowledgeable, and less willing to learn about financial literacy than white students. This greatly stems from their family’s influences. This lack of knowledge is a generational issue. If parents do not have the knowledge, they cannot teach their children, or expect them to be interested in these topics. The good news is that students expect to learn about financial literacy in school. Specifically, they are interested in learning about budgeting, investing, savings, taxes, and insurance. Most prefer taking it as an elective course. </a:t>
            </a:r>
            <a:endParaRPr b="0" i="0" sz="2500" u="none" cap="none" strike="noStrike">
              <a:solidFill>
                <a:schemeClr val="dk1"/>
              </a:solidFill>
              <a:latin typeface="Georgia"/>
              <a:ea typeface="Georgia"/>
              <a:cs typeface="Georgia"/>
              <a:sym typeface="Georgia"/>
            </a:endParaRPr>
          </a:p>
        </p:txBody>
      </p:sp>
      <p:sp>
        <p:nvSpPr>
          <p:cNvPr id="96" name="Google Shape;96;p3"/>
          <p:cNvSpPr txBox="1"/>
          <p:nvPr/>
        </p:nvSpPr>
        <p:spPr>
          <a:xfrm>
            <a:off x="34910923" y="5534292"/>
            <a:ext cx="8229600" cy="8065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5400"/>
              <a:buFont typeface="Arial"/>
              <a:buNone/>
            </a:pPr>
            <a:r>
              <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Georgia"/>
                <a:ea typeface="Georgia"/>
                <a:cs typeface="Georgia"/>
                <a:sym typeface="Georgia"/>
              </a:rPr>
              <a:t>The service-learning project allowed me to get a hands-on experience with a real-world application.</a:t>
            </a:r>
            <a:endParaRPr b="0" i="0" sz="1400" u="none" cap="none" strike="noStrike">
              <a:solidFill>
                <a:srgbClr val="000000"/>
              </a:solidFill>
              <a:latin typeface="Arial"/>
              <a:ea typeface="Arial"/>
              <a:cs typeface="Arial"/>
              <a:sym typeface="Arial"/>
            </a:endParaRPr>
          </a:p>
          <a:p>
            <a:pPr indent="-457200" lvl="0" marL="457200" marR="0" rtl="0" algn="just">
              <a:lnSpc>
                <a:spcPct val="100000"/>
              </a:lnSpc>
              <a:spcBef>
                <a:spcPts val="0"/>
              </a:spcBef>
              <a:spcAft>
                <a:spcPts val="0"/>
              </a:spcAft>
              <a:buClr>
                <a:schemeClr val="dk1"/>
              </a:buClr>
              <a:buSzPts val="2800"/>
              <a:buFont typeface="Arial"/>
              <a:buChar char="•"/>
            </a:pPr>
            <a:r>
              <a:rPr b="1" i="0" lang="en-US" sz="2800" u="none" cap="none" strike="noStrike">
                <a:solidFill>
                  <a:schemeClr val="dk1"/>
                </a:solidFill>
                <a:latin typeface="Georgia"/>
                <a:ea typeface="Georgia"/>
                <a:cs typeface="Georgia"/>
                <a:sym typeface="Georgia"/>
              </a:rPr>
              <a:t>Applied</a:t>
            </a:r>
            <a:r>
              <a:rPr b="0" i="0" lang="en-US" sz="2800" u="none" cap="none" strike="noStrike">
                <a:solidFill>
                  <a:schemeClr val="dk1"/>
                </a:solidFill>
                <a:latin typeface="Georgia"/>
                <a:ea typeface="Georgia"/>
                <a:cs typeface="Georgia"/>
                <a:sym typeface="Georgia"/>
              </a:rPr>
              <a:t> data cleaning and business analytics to solve high impact educational problems. </a:t>
            </a:r>
            <a:endParaRPr b="0" i="0" sz="1400" u="none" cap="none" strike="noStrike">
              <a:solidFill>
                <a:srgbClr val="000000"/>
              </a:solidFill>
              <a:latin typeface="Arial"/>
              <a:ea typeface="Arial"/>
              <a:cs typeface="Arial"/>
              <a:sym typeface="Arial"/>
            </a:endParaRPr>
          </a:p>
          <a:p>
            <a:pPr indent="-457200" lvl="0" marL="457200" marR="0" rtl="0" algn="just">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Georgia"/>
                <a:ea typeface="Georgia"/>
                <a:cs typeface="Georgia"/>
                <a:sym typeface="Georgia"/>
              </a:rPr>
              <a:t>It also allowed me to develop connections with members of the </a:t>
            </a:r>
            <a:r>
              <a:rPr b="1" i="0" lang="en-US" sz="2800" u="none" cap="none" strike="noStrike">
                <a:solidFill>
                  <a:schemeClr val="dk1"/>
                </a:solidFill>
                <a:latin typeface="Georgia"/>
                <a:ea typeface="Georgia"/>
                <a:cs typeface="Georgia"/>
                <a:sym typeface="Georgia"/>
              </a:rPr>
              <a:t>community</a:t>
            </a:r>
            <a:r>
              <a:rPr b="0" i="0" lang="en-US" sz="2800" u="none" cap="none" strike="noStrike">
                <a:solidFill>
                  <a:schemeClr val="dk1"/>
                </a:solidFill>
                <a:latin typeface="Georgia"/>
                <a:ea typeface="Georgia"/>
                <a:cs typeface="Georgia"/>
                <a:sym typeface="Georgia"/>
              </a:rPr>
              <a:t>. I sharpened my communication skills through </a:t>
            </a:r>
            <a:r>
              <a:rPr b="1" i="0" lang="en-US" sz="2800" u="none" cap="none" strike="noStrike">
                <a:solidFill>
                  <a:schemeClr val="dk1"/>
                </a:solidFill>
                <a:latin typeface="Georgia"/>
                <a:ea typeface="Georgia"/>
                <a:cs typeface="Georgia"/>
                <a:sym typeface="Georgia"/>
              </a:rPr>
              <a:t>interactions</a:t>
            </a:r>
            <a:r>
              <a:rPr b="0" i="0" lang="en-US" sz="2800" u="none" cap="none" strike="noStrike">
                <a:solidFill>
                  <a:schemeClr val="dk1"/>
                </a:solidFill>
                <a:latin typeface="Georgia"/>
                <a:ea typeface="Georgia"/>
                <a:cs typeface="Georgia"/>
                <a:sym typeface="Georgia"/>
              </a:rPr>
              <a:t> with my faculty mentor, Dr. En Mao and other staff from multiple schools.</a:t>
            </a:r>
            <a:endParaRPr b="0" i="0" sz="1400" u="none" cap="none" strike="noStrike">
              <a:solidFill>
                <a:srgbClr val="000000"/>
              </a:solidFill>
              <a:latin typeface="Arial"/>
              <a:ea typeface="Arial"/>
              <a:cs typeface="Arial"/>
              <a:sym typeface="Arial"/>
            </a:endParaRPr>
          </a:p>
          <a:p>
            <a:pPr indent="-457200" lvl="0" marL="457200" marR="0" rtl="0" algn="just">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Georgia"/>
                <a:ea typeface="Georgia"/>
                <a:cs typeface="Georgia"/>
                <a:sym typeface="Georgia"/>
              </a:rPr>
              <a:t>It helped me think more </a:t>
            </a:r>
            <a:r>
              <a:rPr b="1" i="0" lang="en-US" sz="2800" u="none" cap="none" strike="noStrike">
                <a:solidFill>
                  <a:schemeClr val="dk1"/>
                </a:solidFill>
                <a:latin typeface="Georgia"/>
                <a:ea typeface="Georgia"/>
                <a:cs typeface="Georgia"/>
                <a:sym typeface="Georgia"/>
              </a:rPr>
              <a:t>creatively</a:t>
            </a:r>
            <a:r>
              <a:rPr b="0" i="0" lang="en-US" sz="2800" u="none" cap="none" strike="noStrike">
                <a:solidFill>
                  <a:schemeClr val="dk1"/>
                </a:solidFill>
                <a:latin typeface="Georgia"/>
                <a:ea typeface="Georgia"/>
                <a:cs typeface="Georgia"/>
                <a:sym typeface="Georgia"/>
              </a:rPr>
              <a:t> about how things are related to each other.</a:t>
            </a:r>
            <a:endParaRPr b="0" i="0" sz="1400" u="none" cap="none" strike="noStrike">
              <a:solidFill>
                <a:srgbClr val="000000"/>
              </a:solidFill>
              <a:latin typeface="Arial"/>
              <a:ea typeface="Arial"/>
              <a:cs typeface="Arial"/>
              <a:sym typeface="Arial"/>
            </a:endParaRPr>
          </a:p>
          <a:p>
            <a:pPr indent="-457200" lvl="0" marL="457200" marR="0" rtl="0" algn="just">
              <a:lnSpc>
                <a:spcPct val="100000"/>
              </a:lnSpc>
              <a:spcBef>
                <a:spcPts val="0"/>
              </a:spcBef>
              <a:spcAft>
                <a:spcPts val="0"/>
              </a:spcAft>
              <a:buClr>
                <a:schemeClr val="dk1"/>
              </a:buClr>
              <a:buSzPts val="2800"/>
              <a:buFont typeface="Arial"/>
              <a:buChar char="•"/>
            </a:pPr>
            <a:r>
              <a:rPr b="1" i="0" lang="en-US" sz="2800" u="none" cap="none" strike="noStrike">
                <a:solidFill>
                  <a:schemeClr val="dk1"/>
                </a:solidFill>
                <a:latin typeface="Georgia"/>
                <a:ea typeface="Georgia"/>
                <a:cs typeface="Georgia"/>
                <a:sym typeface="Georgia"/>
              </a:rPr>
              <a:t>Continuous</a:t>
            </a:r>
            <a:r>
              <a:rPr b="0" i="0" lang="en-US" sz="2800" u="none" cap="none" strike="noStrike">
                <a:solidFill>
                  <a:schemeClr val="dk1"/>
                </a:solidFill>
                <a:latin typeface="Georgia"/>
                <a:ea typeface="Georgia"/>
                <a:cs typeface="Georgia"/>
                <a:sym typeface="Georgia"/>
              </a:rPr>
              <a:t> discovery process of learning. </a:t>
            </a:r>
            <a:endParaRPr b="0" i="0" sz="1400" u="none" cap="none" strike="noStrike">
              <a:solidFill>
                <a:srgbClr val="000000"/>
              </a:solidFill>
              <a:latin typeface="Arial"/>
              <a:ea typeface="Arial"/>
              <a:cs typeface="Arial"/>
              <a:sym typeface="Arial"/>
            </a:endParaRPr>
          </a:p>
          <a:p>
            <a:pPr indent="-457200" lvl="0" marL="457200" marR="0" rtl="0" algn="just">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Georgia"/>
                <a:ea typeface="Georgia"/>
                <a:cs typeface="Georgia"/>
                <a:sym typeface="Georgia"/>
              </a:rPr>
              <a:t>Personal and professional </a:t>
            </a:r>
            <a:r>
              <a:rPr b="1" i="0" lang="en-US" sz="2800" u="none" cap="none" strike="noStrike">
                <a:solidFill>
                  <a:schemeClr val="dk1"/>
                </a:solidFill>
                <a:latin typeface="Georgia"/>
                <a:ea typeface="Georgia"/>
                <a:cs typeface="Georgia"/>
                <a:sym typeface="Georgia"/>
              </a:rPr>
              <a:t>growth</a:t>
            </a:r>
            <a:r>
              <a:rPr b="0" i="0" lang="en-US" sz="2800" u="none" cap="none" strike="noStrike">
                <a:solidFill>
                  <a:schemeClr val="dk1"/>
                </a:solidFill>
                <a:latin typeface="Georgia"/>
                <a:ea typeface="Georgia"/>
                <a:cs typeface="Georgia"/>
                <a:sym typeface="Georgia"/>
              </a:rPr>
              <a:t>. </a:t>
            </a:r>
            <a:endParaRPr b="0" i="0" sz="2800" u="none" cap="none" strike="noStrike">
              <a:solidFill>
                <a:schemeClr val="dk1"/>
              </a:solidFill>
              <a:latin typeface="Georgia"/>
              <a:ea typeface="Georgia"/>
              <a:cs typeface="Georgia"/>
              <a:sym typeface="Georgia"/>
            </a:endParaRPr>
          </a:p>
          <a:p>
            <a:pPr indent="-457200" lvl="0" marL="457200" marR="0" rtl="0" algn="l">
              <a:lnSpc>
                <a:spcPct val="100000"/>
              </a:lnSpc>
              <a:spcBef>
                <a:spcPts val="0"/>
              </a:spcBef>
              <a:spcAft>
                <a:spcPts val="0"/>
              </a:spcAft>
              <a:buClr>
                <a:schemeClr val="dk1"/>
              </a:buClr>
              <a:buSzPts val="2800"/>
              <a:buFont typeface="Georgia"/>
              <a:buChar char="•"/>
            </a:pPr>
            <a:r>
              <a:rPr b="0" i="0" lang="en-US" sz="2800" u="none" cap="none" strike="noStrike">
                <a:solidFill>
                  <a:schemeClr val="dk1"/>
                </a:solidFill>
                <a:latin typeface="Georgia"/>
                <a:ea typeface="Georgia"/>
                <a:cs typeface="Georgia"/>
                <a:sym typeface="Georgia"/>
              </a:rPr>
              <a:t>Developed skills that helped nurture development and maximize my potential.</a:t>
            </a:r>
            <a:endParaRPr b="0" i="0" sz="2800" u="none" cap="none" strike="noStrike">
              <a:solidFill>
                <a:schemeClr val="dk1"/>
              </a:solidFill>
              <a:latin typeface="Georgia"/>
              <a:ea typeface="Georgia"/>
              <a:cs typeface="Georgia"/>
              <a:sym typeface="Georgia"/>
            </a:endParaRPr>
          </a:p>
          <a:p>
            <a:pPr indent="-457200" lvl="0" marL="457200" marR="0" rtl="0" algn="l">
              <a:lnSpc>
                <a:spcPct val="100000"/>
              </a:lnSpc>
              <a:spcBef>
                <a:spcPts val="0"/>
              </a:spcBef>
              <a:spcAft>
                <a:spcPts val="0"/>
              </a:spcAft>
              <a:buClr>
                <a:schemeClr val="dk1"/>
              </a:buClr>
              <a:buSzPts val="2800"/>
              <a:buFont typeface="Georgia"/>
              <a:buChar char="•"/>
            </a:pPr>
            <a:r>
              <a:rPr b="0" i="0" lang="en-US" sz="2800" u="none" cap="none" strike="noStrike">
                <a:solidFill>
                  <a:schemeClr val="dk1"/>
                </a:solidFill>
                <a:latin typeface="Georgia"/>
                <a:ea typeface="Georgia"/>
                <a:cs typeface="Georgia"/>
                <a:sym typeface="Georgia"/>
              </a:rPr>
              <a:t>Found knowledge that can help teach those around me the importance of financial literacy.   </a:t>
            </a:r>
            <a:endParaRPr b="0" i="0" sz="2800" u="none" cap="none" strike="noStrike">
              <a:solidFill>
                <a:schemeClr val="dk1"/>
              </a:solidFill>
              <a:latin typeface="Georgia"/>
              <a:ea typeface="Georgia"/>
              <a:cs typeface="Georgia"/>
              <a:sym typeface="Georgia"/>
            </a:endParaRPr>
          </a:p>
        </p:txBody>
      </p:sp>
      <p:sp>
        <p:nvSpPr>
          <p:cNvPr id="97" name="Google Shape;97;p3"/>
          <p:cNvSpPr txBox="1"/>
          <p:nvPr/>
        </p:nvSpPr>
        <p:spPr>
          <a:xfrm>
            <a:off x="895427" y="20112310"/>
            <a:ext cx="8181600" cy="2016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800"/>
              <a:buFont typeface="Arial"/>
              <a:buNone/>
            </a:pPr>
            <a:r>
              <a:rPr b="0" i="0" lang="en-US" sz="2500" u="none" cap="none" strike="noStrike">
                <a:solidFill>
                  <a:schemeClr val="dk1"/>
                </a:solidFill>
                <a:latin typeface="Georgia"/>
                <a:ea typeface="Georgia"/>
                <a:cs typeface="Georgia"/>
                <a:sym typeface="Georgia"/>
              </a:rPr>
              <a:t>The data was first cleaned to transform values of variables to numeric values  in Excel. To create the visualizations, we used Tableau which is a professional visualization software. Regression analysis was performed using Excel. </a:t>
            </a:r>
            <a:endParaRPr b="0" i="0" sz="2500" u="none" cap="none" strike="noStrike">
              <a:solidFill>
                <a:schemeClr val="dk1"/>
              </a:solidFill>
              <a:latin typeface="Georgia"/>
              <a:ea typeface="Georgia"/>
              <a:cs typeface="Georgia"/>
              <a:sym typeface="Georgia"/>
            </a:endParaRPr>
          </a:p>
        </p:txBody>
      </p:sp>
      <p:sp>
        <p:nvSpPr>
          <p:cNvPr id="98" name="Google Shape;98;p3"/>
          <p:cNvSpPr txBox="1"/>
          <p:nvPr/>
        </p:nvSpPr>
        <p:spPr>
          <a:xfrm>
            <a:off x="54696964" y="-4885533"/>
            <a:ext cx="2787300" cy="3909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en-US" sz="6000" u="none" cap="none" strike="noStrike">
                <a:solidFill>
                  <a:schemeClr val="lt1"/>
                </a:solidFill>
                <a:latin typeface="Calibri"/>
                <a:ea typeface="Calibri"/>
                <a:cs typeface="Calibri"/>
                <a:sym typeface="Calibri"/>
              </a:rPr>
              <a:t>Checkout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0"/>
              <a:buFont typeface="Arial"/>
              <a:buNone/>
            </a:pPr>
            <a:r>
              <a:rPr b="0" i="0" lang="en-US" sz="8000" u="none" cap="none" strike="noStrike">
                <a:solidFill>
                  <a:schemeClr val="lt1"/>
                </a:solidFill>
                <a:latin typeface="Calibri"/>
                <a:ea typeface="Calibri"/>
                <a:cs typeface="Calibri"/>
                <a:sym typeface="Calibri"/>
              </a:rPr>
              <a:t>9.67</a:t>
            </a:r>
            <a:endParaRPr b="0" i="0" sz="48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4800"/>
              <a:buFont typeface="Arial"/>
              <a:buNone/>
            </a:pPr>
            <a:r>
              <a:t/>
            </a:r>
            <a:endParaRPr b="0" i="0" sz="4800" u="none" cap="none" strike="noStrike">
              <a:solidFill>
                <a:schemeClr val="lt1"/>
              </a:solidFill>
              <a:latin typeface="Calibri"/>
              <a:ea typeface="Calibri"/>
              <a:cs typeface="Calibri"/>
              <a:sym typeface="Calibri"/>
            </a:endParaRPr>
          </a:p>
        </p:txBody>
      </p:sp>
      <p:sp>
        <p:nvSpPr>
          <p:cNvPr id="99" name="Google Shape;99;p3"/>
          <p:cNvSpPr txBox="1"/>
          <p:nvPr/>
        </p:nvSpPr>
        <p:spPr>
          <a:xfrm>
            <a:off x="7350299" y="3408388"/>
            <a:ext cx="29464800" cy="1108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600"/>
              <a:buFont typeface="Arial"/>
              <a:buNone/>
            </a:pPr>
            <a:r>
              <a:rPr b="0" i="0" lang="en-US" sz="6600" u="none" cap="none" strike="noStrike">
                <a:solidFill>
                  <a:schemeClr val="dk1"/>
                </a:solidFill>
                <a:latin typeface="Georgia"/>
                <a:ea typeface="Georgia"/>
                <a:cs typeface="Georgia"/>
                <a:sym typeface="Georgia"/>
              </a:rPr>
              <a:t>Danielle Duplay, Dr. En Mao     College of Business Administration</a:t>
            </a:r>
            <a:endParaRPr b="0" i="0" sz="1400" u="none" cap="none" strike="noStrike">
              <a:solidFill>
                <a:srgbClr val="000000"/>
              </a:solidFill>
              <a:latin typeface="Arial"/>
              <a:ea typeface="Arial"/>
              <a:cs typeface="Arial"/>
              <a:sym typeface="Arial"/>
            </a:endParaRPr>
          </a:p>
        </p:txBody>
      </p:sp>
      <p:pic>
        <p:nvPicPr>
          <p:cNvPr id="100" name="Google Shape;100;p3"/>
          <p:cNvPicPr preferRelativeResize="0"/>
          <p:nvPr/>
        </p:nvPicPr>
        <p:blipFill rotWithShape="1">
          <a:blip r:embed="rId4">
            <a:alphaModFix/>
          </a:blip>
          <a:srcRect b="0" l="0" r="0" t="0"/>
          <a:stretch/>
        </p:blipFill>
        <p:spPr>
          <a:xfrm>
            <a:off x="431737" y="274282"/>
            <a:ext cx="5874071" cy="3881595"/>
          </a:xfrm>
          <a:prstGeom prst="rect">
            <a:avLst/>
          </a:prstGeom>
          <a:noFill/>
          <a:ln>
            <a:noFill/>
          </a:ln>
        </p:spPr>
      </p:pic>
      <p:pic>
        <p:nvPicPr>
          <p:cNvPr id="101" name="Google Shape;101;p3"/>
          <p:cNvPicPr preferRelativeResize="0"/>
          <p:nvPr/>
        </p:nvPicPr>
        <p:blipFill rotWithShape="1">
          <a:blip r:embed="rId5">
            <a:alphaModFix/>
          </a:blip>
          <a:srcRect b="0" l="0" r="0" t="0"/>
          <a:stretch/>
        </p:blipFill>
        <p:spPr>
          <a:xfrm>
            <a:off x="36749676" y="539726"/>
            <a:ext cx="5406023" cy="3350357"/>
          </a:xfrm>
          <a:prstGeom prst="rect">
            <a:avLst/>
          </a:prstGeom>
          <a:noFill/>
          <a:ln>
            <a:noFill/>
          </a:ln>
        </p:spPr>
      </p:pic>
      <p:pic>
        <p:nvPicPr>
          <p:cNvPr id="102" name="Google Shape;102;p3"/>
          <p:cNvPicPr preferRelativeResize="0"/>
          <p:nvPr/>
        </p:nvPicPr>
        <p:blipFill rotWithShape="1">
          <a:blip r:embed="rId6">
            <a:alphaModFix/>
          </a:blip>
          <a:srcRect b="13145" l="0" r="33272" t="8731"/>
          <a:stretch/>
        </p:blipFill>
        <p:spPr>
          <a:xfrm>
            <a:off x="11829750" y="6419800"/>
            <a:ext cx="3501790" cy="7009608"/>
          </a:xfrm>
          <a:prstGeom prst="rect">
            <a:avLst/>
          </a:prstGeom>
          <a:noFill/>
          <a:ln>
            <a:noFill/>
          </a:ln>
        </p:spPr>
      </p:pic>
      <p:sp>
        <p:nvSpPr>
          <p:cNvPr id="103" name="Google Shape;103;p3"/>
          <p:cNvSpPr/>
          <p:nvPr/>
        </p:nvSpPr>
        <p:spPr>
          <a:xfrm>
            <a:off x="9839600" y="11240050"/>
            <a:ext cx="1855200" cy="17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900" u="none" cap="none" strike="noStrike">
                <a:solidFill>
                  <a:srgbClr val="000000"/>
                </a:solidFill>
                <a:latin typeface="Georgia"/>
                <a:ea typeface="Georgia"/>
                <a:cs typeface="Georgia"/>
                <a:sym typeface="Georgia"/>
              </a:rPr>
              <a:t>“A” graders have the largest proportion (</a:t>
            </a:r>
            <a:r>
              <a:rPr b="1" i="0" lang="en-US" sz="1900" u="none" cap="none" strike="noStrike">
                <a:solidFill>
                  <a:srgbClr val="274E13"/>
                </a:solidFill>
                <a:latin typeface="Georgia"/>
                <a:ea typeface="Georgia"/>
                <a:cs typeface="Georgia"/>
                <a:sym typeface="Georgia"/>
              </a:rPr>
              <a:t>83%</a:t>
            </a:r>
            <a:r>
              <a:rPr b="0" i="0" lang="en-US" sz="1900" u="none" cap="none" strike="noStrike">
                <a:solidFill>
                  <a:srgbClr val="000000"/>
                </a:solidFill>
                <a:latin typeface="Georgia"/>
                <a:ea typeface="Georgia"/>
                <a:cs typeface="Georgia"/>
                <a:sym typeface="Georgia"/>
              </a:rPr>
              <a:t>) of students who have taken a </a:t>
            </a:r>
            <a:r>
              <a:rPr b="0" i="0" lang="en-US" sz="2100" u="none" cap="none" strike="noStrike">
                <a:solidFill>
                  <a:srgbClr val="000000"/>
                </a:solidFill>
                <a:latin typeface="Georgia"/>
                <a:ea typeface="Georgia"/>
                <a:cs typeface="Georgia"/>
                <a:sym typeface="Georgia"/>
              </a:rPr>
              <a:t>course</a:t>
            </a:r>
            <a:r>
              <a:rPr b="0" i="0" lang="en-US" sz="1900" u="none" cap="none" strike="noStrike">
                <a:solidFill>
                  <a:srgbClr val="000000"/>
                </a:solidFill>
                <a:latin typeface="Georgia"/>
                <a:ea typeface="Georgia"/>
                <a:cs typeface="Georgia"/>
                <a:sym typeface="Georgia"/>
              </a:rPr>
              <a:t> followed by B, C, F, and D graders. </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br>
              <a:rPr b="0" i="0" lang="en-US" sz="1900" u="none" cap="none" strike="noStrike">
                <a:solidFill>
                  <a:schemeClr val="dk1"/>
                </a:solidFill>
                <a:latin typeface="Georgia"/>
                <a:ea typeface="Georgia"/>
                <a:cs typeface="Georgia"/>
                <a:sym typeface="Georgia"/>
              </a:rPr>
            </a:br>
            <a:br>
              <a:rPr b="0" i="0" lang="en-US" sz="1900" u="none" cap="none" strike="noStrike">
                <a:solidFill>
                  <a:schemeClr val="dk1"/>
                </a:solidFill>
                <a:latin typeface="Georgia"/>
                <a:ea typeface="Georgia"/>
                <a:cs typeface="Georgia"/>
                <a:sym typeface="Georgia"/>
              </a:rPr>
            </a:br>
            <a:endParaRPr b="0" i="0" sz="1900" u="none" cap="none" strike="noStrike">
              <a:solidFill>
                <a:schemeClr val="dk1"/>
              </a:solidFill>
              <a:latin typeface="Georgia"/>
              <a:ea typeface="Georgia"/>
              <a:cs typeface="Georgia"/>
              <a:sym typeface="Georgia"/>
            </a:endParaRPr>
          </a:p>
        </p:txBody>
      </p:sp>
      <p:pic>
        <p:nvPicPr>
          <p:cNvPr id="104" name="Google Shape;104;p3"/>
          <p:cNvPicPr preferRelativeResize="0"/>
          <p:nvPr/>
        </p:nvPicPr>
        <p:blipFill rotWithShape="1">
          <a:blip r:embed="rId7">
            <a:alphaModFix/>
          </a:blip>
          <a:srcRect b="0" l="0" r="0" t="0"/>
          <a:stretch/>
        </p:blipFill>
        <p:spPr>
          <a:xfrm>
            <a:off x="16647975" y="7795450"/>
            <a:ext cx="5222164" cy="3492069"/>
          </a:xfrm>
          <a:prstGeom prst="rect">
            <a:avLst/>
          </a:prstGeom>
          <a:noFill/>
          <a:ln>
            <a:noFill/>
          </a:ln>
        </p:spPr>
      </p:pic>
      <p:sp>
        <p:nvSpPr>
          <p:cNvPr id="105" name="Google Shape;105;p3"/>
          <p:cNvSpPr/>
          <p:nvPr/>
        </p:nvSpPr>
        <p:spPr>
          <a:xfrm>
            <a:off x="16632847" y="11925596"/>
            <a:ext cx="1233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0000"/>
                </a:solidFill>
                <a:latin typeface="Didact Gothic"/>
                <a:ea typeface="Didact Gothic"/>
                <a:cs typeface="Didact Gothic"/>
                <a:sym typeface="Didact Gothic"/>
              </a:rPr>
              <a:t>Incorrect</a:t>
            </a:r>
            <a:endParaRPr b="0" i="0" sz="1400" u="none" cap="none" strike="noStrike">
              <a:solidFill>
                <a:schemeClr val="dk1"/>
              </a:solidFill>
              <a:latin typeface="Calibri"/>
              <a:ea typeface="Calibri"/>
              <a:cs typeface="Calibri"/>
              <a:sym typeface="Calibri"/>
            </a:endParaRPr>
          </a:p>
        </p:txBody>
      </p:sp>
      <p:sp>
        <p:nvSpPr>
          <p:cNvPr id="106" name="Google Shape;106;p3"/>
          <p:cNvSpPr/>
          <p:nvPr/>
        </p:nvSpPr>
        <p:spPr>
          <a:xfrm>
            <a:off x="19798451" y="11925600"/>
            <a:ext cx="12339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0000"/>
                </a:solidFill>
                <a:latin typeface="Didact Gothic"/>
                <a:ea typeface="Didact Gothic"/>
                <a:cs typeface="Didact Gothic"/>
                <a:sym typeface="Didact Gothic"/>
              </a:rPr>
              <a:t>Incorrect</a:t>
            </a:r>
            <a:endParaRPr b="0" i="0" sz="1400" u="none" cap="none" strike="noStrike">
              <a:solidFill>
                <a:schemeClr val="dk1"/>
              </a:solidFill>
              <a:latin typeface="Calibri"/>
              <a:ea typeface="Calibri"/>
              <a:cs typeface="Calibri"/>
              <a:sym typeface="Calibri"/>
            </a:endParaRPr>
          </a:p>
        </p:txBody>
      </p:sp>
      <p:sp>
        <p:nvSpPr>
          <p:cNvPr id="107" name="Google Shape;107;p3"/>
          <p:cNvSpPr/>
          <p:nvPr/>
        </p:nvSpPr>
        <p:spPr>
          <a:xfrm>
            <a:off x="18243376" y="11925588"/>
            <a:ext cx="1116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38761D"/>
                </a:solidFill>
                <a:latin typeface="Didact Gothic"/>
                <a:ea typeface="Didact Gothic"/>
                <a:cs typeface="Didact Gothic"/>
                <a:sym typeface="Didact Gothic"/>
              </a:rPr>
              <a:t>Correct</a:t>
            </a:r>
            <a:endParaRPr b="0" i="0" sz="1400" u="none" cap="none" strike="noStrike">
              <a:solidFill>
                <a:schemeClr val="dk1"/>
              </a:solidFill>
              <a:latin typeface="Calibri"/>
              <a:ea typeface="Calibri"/>
              <a:cs typeface="Calibri"/>
              <a:sym typeface="Calibri"/>
            </a:endParaRPr>
          </a:p>
        </p:txBody>
      </p:sp>
      <p:sp>
        <p:nvSpPr>
          <p:cNvPr id="108" name="Google Shape;108;p3"/>
          <p:cNvSpPr/>
          <p:nvPr/>
        </p:nvSpPr>
        <p:spPr>
          <a:xfrm>
            <a:off x="21567898" y="11925600"/>
            <a:ext cx="1029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38761D"/>
                </a:solidFill>
                <a:latin typeface="Didact Gothic"/>
                <a:ea typeface="Didact Gothic"/>
                <a:cs typeface="Didact Gothic"/>
                <a:sym typeface="Didact Gothic"/>
              </a:rPr>
              <a:t>Correct</a:t>
            </a:r>
            <a:endParaRPr b="0" i="0" sz="1400" u="none" cap="none" strike="noStrike">
              <a:solidFill>
                <a:schemeClr val="dk1"/>
              </a:solidFill>
              <a:latin typeface="Calibri"/>
              <a:ea typeface="Calibri"/>
              <a:cs typeface="Calibri"/>
              <a:sym typeface="Calibri"/>
            </a:endParaRPr>
          </a:p>
        </p:txBody>
      </p:sp>
      <p:sp>
        <p:nvSpPr>
          <p:cNvPr id="109" name="Google Shape;109;p3"/>
          <p:cNvSpPr/>
          <p:nvPr/>
        </p:nvSpPr>
        <p:spPr>
          <a:xfrm>
            <a:off x="16603738" y="7269688"/>
            <a:ext cx="3349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600" u="none" cap="none" strike="noStrike">
                <a:solidFill>
                  <a:srgbClr val="000000"/>
                </a:solidFill>
                <a:latin typeface="Georgia"/>
                <a:ea typeface="Georgia"/>
                <a:cs typeface="Georgia"/>
                <a:sym typeface="Georgia"/>
              </a:rPr>
              <a:t>Not taken a class</a:t>
            </a:r>
            <a:endParaRPr b="0" i="0" sz="2600" u="none" cap="none" strike="noStrike">
              <a:solidFill>
                <a:schemeClr val="dk1"/>
              </a:solidFill>
              <a:latin typeface="Georgia"/>
              <a:ea typeface="Georgia"/>
              <a:cs typeface="Georgia"/>
              <a:sym typeface="Georgia"/>
            </a:endParaRPr>
          </a:p>
        </p:txBody>
      </p:sp>
      <p:sp>
        <p:nvSpPr>
          <p:cNvPr id="110" name="Google Shape;110;p3"/>
          <p:cNvSpPr/>
          <p:nvPr/>
        </p:nvSpPr>
        <p:spPr>
          <a:xfrm>
            <a:off x="20515300" y="7269700"/>
            <a:ext cx="25257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600" u="none" cap="none" strike="noStrike">
                <a:solidFill>
                  <a:srgbClr val="000000"/>
                </a:solidFill>
                <a:latin typeface="Georgia"/>
                <a:ea typeface="Georgia"/>
                <a:cs typeface="Georgia"/>
                <a:sym typeface="Georgia"/>
              </a:rPr>
              <a:t>Taken a class</a:t>
            </a:r>
            <a:endParaRPr b="0" i="0" sz="3900" u="none" cap="none" strike="noStrike">
              <a:solidFill>
                <a:schemeClr val="dk1"/>
              </a:solidFill>
              <a:latin typeface="Georgia"/>
              <a:ea typeface="Georgia"/>
              <a:cs typeface="Georgia"/>
              <a:sym typeface="Georgia"/>
            </a:endParaRPr>
          </a:p>
        </p:txBody>
      </p:sp>
      <p:sp>
        <p:nvSpPr>
          <p:cNvPr id="111" name="Google Shape;111;p3"/>
          <p:cNvSpPr/>
          <p:nvPr/>
        </p:nvSpPr>
        <p:spPr>
          <a:xfrm>
            <a:off x="16647975" y="12350975"/>
            <a:ext cx="5777700" cy="2246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900" u="none" cap="none" strike="noStrike">
                <a:solidFill>
                  <a:srgbClr val="000000"/>
                </a:solidFill>
                <a:latin typeface="Georgia"/>
                <a:ea typeface="Georgia"/>
                <a:cs typeface="Georgia"/>
                <a:sym typeface="Georgia"/>
              </a:rPr>
              <a:t>Overall, 234 (64.11% out of 365) students answered </a:t>
            </a:r>
            <a:r>
              <a:rPr b="0" i="0" lang="en-US" sz="1900" u="none" cap="none" strike="noStrike">
                <a:solidFill>
                  <a:srgbClr val="FF0000"/>
                </a:solidFill>
                <a:latin typeface="Georgia"/>
                <a:ea typeface="Georgia"/>
                <a:cs typeface="Georgia"/>
                <a:sym typeface="Georgia"/>
              </a:rPr>
              <a:t>incorrectly</a:t>
            </a:r>
            <a:r>
              <a:rPr b="0" i="0" lang="en-US" sz="1900" u="none" cap="none" strike="noStrike">
                <a:solidFill>
                  <a:srgbClr val="000000"/>
                </a:solidFill>
                <a:latin typeface="Georgia"/>
                <a:ea typeface="Georgia"/>
                <a:cs typeface="Georgia"/>
                <a:sym typeface="Georgia"/>
              </a:rPr>
              <a:t>. </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600"/>
              <a:buFont typeface="Arial"/>
              <a:buNone/>
            </a:pPr>
            <a:r>
              <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600"/>
              <a:buFont typeface="Arial"/>
              <a:buNone/>
            </a:pPr>
            <a:r>
              <a:rPr b="0" i="0" lang="en-US" sz="1900" u="none" cap="none" strike="noStrike">
                <a:solidFill>
                  <a:srgbClr val="000000"/>
                </a:solidFill>
                <a:latin typeface="Georgia"/>
                <a:ea typeface="Georgia"/>
                <a:cs typeface="Georgia"/>
                <a:sym typeface="Georgia"/>
              </a:rPr>
              <a:t>There is a positive effect of taking a class in the area of finance. There is a larger proportion of students who answered the knowledge question correctly have taken a finance course 39% vs 27%</a:t>
            </a:r>
            <a:r>
              <a:rPr b="0" i="0" lang="en-US" sz="1800" u="none" cap="none" strike="noStrike">
                <a:solidFill>
                  <a:srgbClr val="000000"/>
                </a:solidFill>
                <a:latin typeface="Georgia"/>
                <a:ea typeface="Georgia"/>
                <a:cs typeface="Georgia"/>
                <a:sym typeface="Georgia"/>
              </a:rPr>
              <a:t>. </a:t>
            </a:r>
            <a:endParaRPr b="0" i="0" sz="18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600"/>
              <a:buFont typeface="Arial"/>
              <a:buNone/>
            </a:pPr>
            <a:br>
              <a:rPr b="0" i="0" lang="en-US" sz="1800" u="none" cap="none" strike="noStrike">
                <a:solidFill>
                  <a:schemeClr val="dk1"/>
                </a:solidFill>
                <a:latin typeface="Georgia"/>
                <a:ea typeface="Georgia"/>
                <a:cs typeface="Georgia"/>
                <a:sym typeface="Georgia"/>
              </a:rPr>
            </a:br>
            <a:br>
              <a:rPr b="0" i="0" lang="en-US" sz="1800" u="none" cap="none" strike="noStrike">
                <a:solidFill>
                  <a:schemeClr val="dk1"/>
                </a:solidFill>
                <a:latin typeface="Georgia"/>
                <a:ea typeface="Georgia"/>
                <a:cs typeface="Georgia"/>
                <a:sym typeface="Georgia"/>
              </a:rPr>
            </a:br>
            <a:endParaRPr b="0" i="0" sz="1800" u="none" cap="none" strike="noStrike">
              <a:solidFill>
                <a:schemeClr val="dk1"/>
              </a:solidFill>
              <a:latin typeface="Georgia"/>
              <a:ea typeface="Georgia"/>
              <a:cs typeface="Georgia"/>
              <a:sym typeface="Georgia"/>
            </a:endParaRPr>
          </a:p>
        </p:txBody>
      </p:sp>
      <p:sp>
        <p:nvSpPr>
          <p:cNvPr id="112" name="Google Shape;112;p3"/>
          <p:cNvSpPr/>
          <p:nvPr/>
        </p:nvSpPr>
        <p:spPr>
          <a:xfrm>
            <a:off x="14159500" y="33371500"/>
            <a:ext cx="21303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A64D79"/>
                </a:solidFill>
                <a:latin typeface="Didact Gothic"/>
                <a:ea typeface="Didact Gothic"/>
                <a:cs typeface="Didact Gothic"/>
                <a:sym typeface="Didact Gothic"/>
              </a:rPr>
              <a:t>Black Female</a:t>
            </a:r>
            <a:endParaRPr b="0" i="0" sz="2400" u="none" cap="none" strike="noStrike">
              <a:solidFill>
                <a:schemeClr val="dk1"/>
              </a:solidFill>
              <a:latin typeface="Calibri"/>
              <a:ea typeface="Calibri"/>
              <a:cs typeface="Calibri"/>
              <a:sym typeface="Calibri"/>
            </a:endParaRPr>
          </a:p>
        </p:txBody>
      </p:sp>
      <p:sp>
        <p:nvSpPr>
          <p:cNvPr id="113" name="Google Shape;113;p3"/>
          <p:cNvSpPr/>
          <p:nvPr/>
        </p:nvSpPr>
        <p:spPr>
          <a:xfrm>
            <a:off x="16409200" y="33295289"/>
            <a:ext cx="1957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EA9999"/>
                </a:solidFill>
                <a:latin typeface="Didact Gothic"/>
                <a:ea typeface="Didact Gothic"/>
                <a:cs typeface="Didact Gothic"/>
                <a:sym typeface="Didact Gothic"/>
              </a:rPr>
              <a:t>White Female</a:t>
            </a:r>
            <a:endParaRPr b="0" i="0" sz="2400" u="none" cap="none" strike="noStrike">
              <a:solidFill>
                <a:schemeClr val="dk1"/>
              </a:solidFill>
              <a:latin typeface="Calibri"/>
              <a:ea typeface="Calibri"/>
              <a:cs typeface="Calibri"/>
              <a:sym typeface="Calibri"/>
            </a:endParaRPr>
          </a:p>
        </p:txBody>
      </p:sp>
      <p:sp>
        <p:nvSpPr>
          <p:cNvPr id="114" name="Google Shape;114;p3"/>
          <p:cNvSpPr/>
          <p:nvPr/>
        </p:nvSpPr>
        <p:spPr>
          <a:xfrm>
            <a:off x="18638195" y="33295311"/>
            <a:ext cx="1582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4A86E8"/>
                </a:solidFill>
                <a:latin typeface="Didact Gothic"/>
                <a:ea typeface="Didact Gothic"/>
                <a:cs typeface="Didact Gothic"/>
                <a:sym typeface="Didact Gothic"/>
              </a:rPr>
              <a:t>Black Male</a:t>
            </a:r>
            <a:endParaRPr b="0" i="0" sz="2400" u="none" cap="none" strike="noStrike">
              <a:solidFill>
                <a:schemeClr val="dk1"/>
              </a:solidFill>
              <a:latin typeface="Calibri"/>
              <a:ea typeface="Calibri"/>
              <a:cs typeface="Calibri"/>
              <a:sym typeface="Calibri"/>
            </a:endParaRPr>
          </a:p>
        </p:txBody>
      </p:sp>
      <p:sp>
        <p:nvSpPr>
          <p:cNvPr id="115" name="Google Shape;115;p3"/>
          <p:cNvSpPr/>
          <p:nvPr/>
        </p:nvSpPr>
        <p:spPr>
          <a:xfrm>
            <a:off x="20818792" y="33295312"/>
            <a:ext cx="1684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FF9900"/>
                </a:solidFill>
                <a:latin typeface="Didact Gothic"/>
                <a:ea typeface="Didact Gothic"/>
                <a:cs typeface="Didact Gothic"/>
                <a:sym typeface="Didact Gothic"/>
              </a:rPr>
              <a:t>White Male</a:t>
            </a:r>
            <a:endParaRPr b="0" i="0" sz="2400" u="none" cap="none" strike="noStrike">
              <a:solidFill>
                <a:schemeClr val="dk1"/>
              </a:solidFill>
              <a:latin typeface="Calibri"/>
              <a:ea typeface="Calibri"/>
              <a:cs typeface="Calibri"/>
              <a:sym typeface="Calibri"/>
            </a:endParaRPr>
          </a:p>
        </p:txBody>
      </p:sp>
      <p:sp>
        <p:nvSpPr>
          <p:cNvPr id="116" name="Google Shape;116;p3"/>
          <p:cNvSpPr/>
          <p:nvPr/>
        </p:nvSpPr>
        <p:spPr>
          <a:xfrm>
            <a:off x="37909228" y="15499962"/>
            <a:ext cx="1855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A64D79"/>
                </a:solidFill>
                <a:latin typeface="Didact Gothic"/>
                <a:ea typeface="Didact Gothic"/>
                <a:cs typeface="Didact Gothic"/>
                <a:sym typeface="Didact Gothic"/>
              </a:rPr>
              <a:t>Black Female</a:t>
            </a:r>
            <a:endParaRPr b="0" i="0" sz="2400" u="none" cap="none" strike="noStrike">
              <a:solidFill>
                <a:schemeClr val="dk1"/>
              </a:solidFill>
              <a:latin typeface="Calibri"/>
              <a:ea typeface="Calibri"/>
              <a:cs typeface="Calibri"/>
              <a:sym typeface="Calibri"/>
            </a:endParaRPr>
          </a:p>
        </p:txBody>
      </p:sp>
      <p:sp>
        <p:nvSpPr>
          <p:cNvPr id="117" name="Google Shape;117;p3"/>
          <p:cNvSpPr/>
          <p:nvPr/>
        </p:nvSpPr>
        <p:spPr>
          <a:xfrm>
            <a:off x="37909228" y="17081609"/>
            <a:ext cx="19572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EA9999"/>
                </a:solidFill>
                <a:latin typeface="Didact Gothic"/>
                <a:ea typeface="Didact Gothic"/>
                <a:cs typeface="Didact Gothic"/>
                <a:sym typeface="Didact Gothic"/>
              </a:rPr>
              <a:t>White </a:t>
            </a:r>
            <a:endParaRPr b="1" i="0" sz="2400" u="none" cap="none" strike="noStrike">
              <a:solidFill>
                <a:srgbClr val="EA9999"/>
              </a:solidFill>
              <a:latin typeface="Didact Gothic"/>
              <a:ea typeface="Didact Gothic"/>
              <a:cs typeface="Didact Gothic"/>
              <a:sym typeface="Didact Gothic"/>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EA9999"/>
                </a:solidFill>
                <a:latin typeface="Didact Gothic"/>
                <a:ea typeface="Didact Gothic"/>
                <a:cs typeface="Didact Gothic"/>
                <a:sym typeface="Didact Gothic"/>
              </a:rPr>
              <a:t>Female</a:t>
            </a:r>
            <a:endParaRPr b="0" i="0" sz="2400" u="none" cap="none" strike="noStrike">
              <a:solidFill>
                <a:schemeClr val="dk1"/>
              </a:solidFill>
              <a:latin typeface="Calibri"/>
              <a:ea typeface="Calibri"/>
              <a:cs typeface="Calibri"/>
              <a:sym typeface="Calibri"/>
            </a:endParaRPr>
          </a:p>
        </p:txBody>
      </p:sp>
      <p:sp>
        <p:nvSpPr>
          <p:cNvPr id="118" name="Google Shape;118;p3"/>
          <p:cNvSpPr/>
          <p:nvPr/>
        </p:nvSpPr>
        <p:spPr>
          <a:xfrm>
            <a:off x="37909215" y="19037769"/>
            <a:ext cx="1582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4A86E8"/>
                </a:solidFill>
                <a:latin typeface="Didact Gothic"/>
                <a:ea typeface="Didact Gothic"/>
                <a:cs typeface="Didact Gothic"/>
                <a:sym typeface="Didact Gothic"/>
              </a:rPr>
              <a:t>Black </a:t>
            </a:r>
            <a:endParaRPr b="1" i="0" sz="2400" u="none" cap="none" strike="noStrike">
              <a:solidFill>
                <a:srgbClr val="4A86E8"/>
              </a:solidFill>
              <a:latin typeface="Didact Gothic"/>
              <a:ea typeface="Didact Gothic"/>
              <a:cs typeface="Didact Gothic"/>
              <a:sym typeface="Didact Gothic"/>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4A86E8"/>
                </a:solidFill>
                <a:latin typeface="Didact Gothic"/>
                <a:ea typeface="Didact Gothic"/>
                <a:cs typeface="Didact Gothic"/>
                <a:sym typeface="Didact Gothic"/>
              </a:rPr>
              <a:t>Male</a:t>
            </a:r>
            <a:endParaRPr b="0" i="0" sz="2400" u="none" cap="none" strike="noStrike">
              <a:solidFill>
                <a:schemeClr val="dk1"/>
              </a:solidFill>
              <a:latin typeface="Calibri"/>
              <a:ea typeface="Calibri"/>
              <a:cs typeface="Calibri"/>
              <a:sym typeface="Calibri"/>
            </a:endParaRPr>
          </a:p>
        </p:txBody>
      </p:sp>
      <p:sp>
        <p:nvSpPr>
          <p:cNvPr id="119" name="Google Shape;119;p3"/>
          <p:cNvSpPr/>
          <p:nvPr/>
        </p:nvSpPr>
        <p:spPr>
          <a:xfrm>
            <a:off x="37995834" y="20809855"/>
            <a:ext cx="1684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FF9900"/>
                </a:solidFill>
                <a:latin typeface="Didact Gothic"/>
                <a:ea typeface="Didact Gothic"/>
                <a:cs typeface="Didact Gothic"/>
                <a:sym typeface="Didact Gothic"/>
              </a:rPr>
              <a:t>White </a:t>
            </a:r>
            <a:endParaRPr b="1" i="0" sz="2400" u="none" cap="none" strike="noStrike">
              <a:solidFill>
                <a:srgbClr val="FF9900"/>
              </a:solidFill>
              <a:latin typeface="Didact Gothic"/>
              <a:ea typeface="Didact Gothic"/>
              <a:cs typeface="Didact Gothic"/>
              <a:sym typeface="Didact Gothic"/>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FF9900"/>
                </a:solidFill>
                <a:latin typeface="Didact Gothic"/>
                <a:ea typeface="Didact Gothic"/>
                <a:cs typeface="Didact Gothic"/>
                <a:sym typeface="Didact Gothic"/>
              </a:rPr>
              <a:t>Male</a:t>
            </a:r>
            <a:endParaRPr b="0" i="0" sz="2400" u="none" cap="none" strike="noStrike">
              <a:solidFill>
                <a:schemeClr val="dk1"/>
              </a:solidFill>
              <a:latin typeface="Calibri"/>
              <a:ea typeface="Calibri"/>
              <a:cs typeface="Calibri"/>
              <a:sym typeface="Calibri"/>
            </a:endParaRPr>
          </a:p>
        </p:txBody>
      </p:sp>
      <p:sp>
        <p:nvSpPr>
          <p:cNvPr id="120" name="Google Shape;120;p3"/>
          <p:cNvSpPr txBox="1"/>
          <p:nvPr/>
        </p:nvSpPr>
        <p:spPr>
          <a:xfrm>
            <a:off x="24423246" y="31038456"/>
            <a:ext cx="7157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3"/>
          <p:cNvSpPr/>
          <p:nvPr/>
        </p:nvSpPr>
        <p:spPr>
          <a:xfrm>
            <a:off x="9839600" y="9182650"/>
            <a:ext cx="1855200" cy="178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900" u="none" cap="none" strike="noStrike">
                <a:solidFill>
                  <a:srgbClr val="000000"/>
                </a:solidFill>
                <a:latin typeface="Georgia"/>
                <a:ea typeface="Georgia"/>
                <a:cs typeface="Georgia"/>
                <a:sym typeface="Georgia"/>
              </a:rPr>
              <a:t>The </a:t>
            </a:r>
            <a:r>
              <a:rPr b="0" i="0" lang="en-US" sz="1900" u="none" cap="none" strike="noStrike">
                <a:solidFill>
                  <a:srgbClr val="38761D"/>
                </a:solidFill>
                <a:latin typeface="Georgia"/>
                <a:ea typeface="Georgia"/>
                <a:cs typeface="Georgia"/>
                <a:sym typeface="Georgia"/>
              </a:rPr>
              <a:t>green</a:t>
            </a:r>
            <a:r>
              <a:rPr b="0" i="0" lang="en-US" sz="1900" u="none" cap="none" strike="noStrike">
                <a:solidFill>
                  <a:srgbClr val="000000"/>
                </a:solidFill>
                <a:latin typeface="Georgia"/>
                <a:ea typeface="Georgia"/>
                <a:cs typeface="Georgia"/>
                <a:sym typeface="Georgia"/>
              </a:rPr>
              <a:t> represent the portion of students who </a:t>
            </a:r>
            <a:r>
              <a:rPr b="1" i="0" lang="en-US" sz="1900" u="none" cap="none" strike="noStrike">
                <a:solidFill>
                  <a:srgbClr val="38761D"/>
                </a:solidFill>
                <a:latin typeface="Georgia"/>
                <a:ea typeface="Georgia"/>
                <a:cs typeface="Georgia"/>
                <a:sym typeface="Georgia"/>
              </a:rPr>
              <a:t>have taken</a:t>
            </a:r>
            <a:r>
              <a:rPr b="0" i="0" lang="en-US" sz="1900" u="none" cap="none" strike="noStrike">
                <a:solidFill>
                  <a:srgbClr val="000000"/>
                </a:solidFill>
                <a:latin typeface="Georgia"/>
                <a:ea typeface="Georgia"/>
                <a:cs typeface="Georgia"/>
                <a:sym typeface="Georgia"/>
              </a:rPr>
              <a:t> a class. </a:t>
            </a:r>
            <a:br>
              <a:rPr b="0" i="0" lang="en-US" sz="1900" u="none" cap="none" strike="noStrike">
                <a:solidFill>
                  <a:schemeClr val="dk1"/>
                </a:solidFill>
                <a:latin typeface="Georgia"/>
                <a:ea typeface="Georgia"/>
                <a:cs typeface="Georgia"/>
                <a:sym typeface="Georgia"/>
              </a:rPr>
            </a:br>
            <a:endParaRPr b="0" i="0" sz="1900" u="none" cap="none" strike="noStrike">
              <a:solidFill>
                <a:schemeClr val="dk1"/>
              </a:solidFill>
              <a:latin typeface="Georgia"/>
              <a:ea typeface="Georgia"/>
              <a:cs typeface="Georgia"/>
              <a:sym typeface="Georgia"/>
            </a:endParaRPr>
          </a:p>
        </p:txBody>
      </p:sp>
      <p:sp>
        <p:nvSpPr>
          <p:cNvPr id="122" name="Google Shape;122;p3"/>
          <p:cNvSpPr/>
          <p:nvPr/>
        </p:nvSpPr>
        <p:spPr>
          <a:xfrm>
            <a:off x="9734600" y="6394150"/>
            <a:ext cx="1855200" cy="1785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900" u="none" cap="none" strike="noStrike">
                <a:solidFill>
                  <a:srgbClr val="000000"/>
                </a:solidFill>
                <a:latin typeface="Georgia"/>
                <a:ea typeface="Georgia"/>
                <a:cs typeface="Georgia"/>
                <a:sym typeface="Georgia"/>
              </a:rPr>
              <a:t>The </a:t>
            </a:r>
            <a:r>
              <a:rPr b="0" i="0" lang="en-US" sz="1900" u="none" cap="none" strike="noStrike">
                <a:solidFill>
                  <a:srgbClr val="FF0000"/>
                </a:solidFill>
                <a:latin typeface="Georgia"/>
                <a:ea typeface="Georgia"/>
                <a:cs typeface="Georgia"/>
                <a:sym typeface="Georgia"/>
              </a:rPr>
              <a:t>red</a:t>
            </a:r>
            <a:r>
              <a:rPr b="0" i="0" lang="en-US" sz="1900" u="none" cap="none" strike="noStrike">
                <a:solidFill>
                  <a:srgbClr val="000000"/>
                </a:solidFill>
                <a:latin typeface="Georgia"/>
                <a:ea typeface="Georgia"/>
                <a:cs typeface="Georgia"/>
                <a:sym typeface="Georgia"/>
              </a:rPr>
              <a:t> portion represent the portion of students who have </a:t>
            </a:r>
            <a:r>
              <a:rPr b="1" i="0" lang="en-US" sz="1900" u="none" cap="none" strike="noStrike">
                <a:solidFill>
                  <a:srgbClr val="FF0000"/>
                </a:solidFill>
                <a:latin typeface="Georgia"/>
                <a:ea typeface="Georgia"/>
                <a:cs typeface="Georgia"/>
                <a:sym typeface="Georgia"/>
              </a:rPr>
              <a:t>not</a:t>
            </a:r>
            <a:r>
              <a:rPr b="0" i="0" lang="en-US" sz="1900" u="none" cap="none" strike="noStrike">
                <a:solidFill>
                  <a:srgbClr val="000000"/>
                </a:solidFill>
                <a:latin typeface="Georgia"/>
                <a:ea typeface="Georgia"/>
                <a:cs typeface="Georgia"/>
                <a:sym typeface="Georgia"/>
              </a:rPr>
              <a:t> taken a course in finance, money management, or economics.</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br>
              <a:rPr b="0" i="0" lang="en-US" sz="1900" u="none" cap="none" strike="noStrike">
                <a:solidFill>
                  <a:schemeClr val="dk1"/>
                </a:solidFill>
                <a:latin typeface="Georgia"/>
                <a:ea typeface="Georgia"/>
                <a:cs typeface="Georgia"/>
                <a:sym typeface="Georgia"/>
              </a:rPr>
            </a:br>
            <a:br>
              <a:rPr b="0" i="0" lang="en-US" sz="1900" u="none" cap="none" strike="noStrike">
                <a:solidFill>
                  <a:schemeClr val="dk1"/>
                </a:solidFill>
                <a:latin typeface="Georgia"/>
                <a:ea typeface="Georgia"/>
                <a:cs typeface="Georgia"/>
                <a:sym typeface="Georgia"/>
              </a:rPr>
            </a:br>
            <a:endParaRPr b="0" i="0" sz="1900" u="none" cap="none" strike="noStrike">
              <a:solidFill>
                <a:schemeClr val="dk1"/>
              </a:solidFill>
              <a:latin typeface="Georgia"/>
              <a:ea typeface="Georgia"/>
              <a:cs typeface="Georgia"/>
              <a:sym typeface="Georgia"/>
            </a:endParaRPr>
          </a:p>
        </p:txBody>
      </p:sp>
      <p:sp>
        <p:nvSpPr>
          <p:cNvPr id="123" name="Google Shape;123;p3"/>
          <p:cNvSpPr txBox="1"/>
          <p:nvPr/>
        </p:nvSpPr>
        <p:spPr>
          <a:xfrm>
            <a:off x="4518550" y="412375"/>
            <a:ext cx="35318400" cy="2786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500"/>
              <a:buFont typeface="Arial"/>
              <a:buNone/>
            </a:pPr>
            <a:r>
              <a:rPr b="1" i="0" lang="en-US" sz="11500" u="none" cap="none" strike="noStrike">
                <a:solidFill>
                  <a:schemeClr val="dk1"/>
                </a:solidFill>
                <a:latin typeface="Georgia"/>
                <a:ea typeface="Georgia"/>
                <a:cs typeface="Georgia"/>
                <a:sym typeface="Georgia"/>
              </a:rPr>
              <a:t>You’re playing the wrong game!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6000"/>
              <a:buFont typeface="Arial"/>
              <a:buNone/>
            </a:pPr>
            <a:r>
              <a:rPr b="1" i="0" lang="en-US" sz="6000" u="none" cap="none" strike="noStrike">
                <a:solidFill>
                  <a:schemeClr val="dk1"/>
                </a:solidFill>
                <a:latin typeface="Georgia"/>
                <a:ea typeface="Georgia"/>
                <a:cs typeface="Georgia"/>
                <a:sym typeface="Georgia"/>
              </a:rPr>
              <a:t>Financial dreams delivered through the power of financial literacy</a:t>
            </a:r>
            <a:endParaRPr b="1" i="0" sz="16600" u="none" cap="none" strike="noStrike">
              <a:solidFill>
                <a:schemeClr val="dk1"/>
              </a:solidFill>
              <a:latin typeface="Calibri"/>
              <a:ea typeface="Calibri"/>
              <a:cs typeface="Calibri"/>
              <a:sym typeface="Calibri"/>
            </a:endParaRPr>
          </a:p>
        </p:txBody>
      </p:sp>
      <p:cxnSp>
        <p:nvCxnSpPr>
          <p:cNvPr id="124" name="Google Shape;124;p3"/>
          <p:cNvCxnSpPr/>
          <p:nvPr/>
        </p:nvCxnSpPr>
        <p:spPr>
          <a:xfrm flipH="1" rot="10800000">
            <a:off x="11337325" y="7323963"/>
            <a:ext cx="628800" cy="19200"/>
          </a:xfrm>
          <a:prstGeom prst="straightConnector1">
            <a:avLst/>
          </a:prstGeom>
          <a:noFill/>
          <a:ln cap="flat" cmpd="sng" w="38100">
            <a:solidFill>
              <a:srgbClr val="FF0000"/>
            </a:solidFill>
            <a:prstDash val="solid"/>
            <a:round/>
            <a:headEnd len="sm" w="sm" type="none"/>
            <a:tailEnd len="med" w="med" type="triangle"/>
          </a:ln>
        </p:spPr>
      </p:cxnSp>
      <p:cxnSp>
        <p:nvCxnSpPr>
          <p:cNvPr id="125" name="Google Shape;125;p3"/>
          <p:cNvCxnSpPr/>
          <p:nvPr/>
        </p:nvCxnSpPr>
        <p:spPr>
          <a:xfrm flipH="1" rot="10800000">
            <a:off x="11308050" y="10618050"/>
            <a:ext cx="628800" cy="19200"/>
          </a:xfrm>
          <a:prstGeom prst="straightConnector1">
            <a:avLst/>
          </a:prstGeom>
          <a:noFill/>
          <a:ln cap="flat" cmpd="sng" w="38100">
            <a:solidFill>
              <a:srgbClr val="38761D"/>
            </a:solidFill>
            <a:prstDash val="solid"/>
            <a:round/>
            <a:headEnd len="sm" w="sm" type="none"/>
            <a:tailEnd len="med" w="med" type="triangle"/>
          </a:ln>
        </p:spPr>
      </p:cxnSp>
      <p:sp>
        <p:nvSpPr>
          <p:cNvPr id="126" name="Google Shape;126;p3"/>
          <p:cNvSpPr txBox="1"/>
          <p:nvPr/>
        </p:nvSpPr>
        <p:spPr>
          <a:xfrm>
            <a:off x="9607085" y="5353125"/>
            <a:ext cx="13564800" cy="861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434343"/>
                </a:solidFill>
                <a:latin typeface="Georgia"/>
                <a:ea typeface="Georgia"/>
                <a:cs typeface="Georgia"/>
                <a:sym typeface="Georgia"/>
              </a:rPr>
              <a:t>Knowledge Test</a:t>
            </a:r>
            <a:r>
              <a:rPr b="0" i="0" lang="en-US" sz="2200" u="none" cap="none" strike="noStrike">
                <a:solidFill>
                  <a:srgbClr val="434343"/>
                </a:solidFill>
                <a:latin typeface="Georgia"/>
                <a:ea typeface="Georgia"/>
                <a:cs typeface="Georgia"/>
                <a:sym typeface="Georgia"/>
              </a:rPr>
              <a:t>: Assume you are in your early twenties and you would like to build up your nest egg for a secure retirement in 30 years. Which of the following approaches would best meet your needs?</a:t>
            </a:r>
            <a:endParaRPr b="0" i="0" sz="1400" u="none" cap="none" strike="noStrike">
              <a:solidFill>
                <a:srgbClr val="000000"/>
              </a:solidFill>
              <a:latin typeface="Georgia"/>
              <a:ea typeface="Georgia"/>
              <a:cs typeface="Georgia"/>
              <a:sym typeface="Georgia"/>
            </a:endParaRPr>
          </a:p>
        </p:txBody>
      </p:sp>
      <p:sp>
        <p:nvSpPr>
          <p:cNvPr id="127" name="Google Shape;127;p3"/>
          <p:cNvSpPr/>
          <p:nvPr/>
        </p:nvSpPr>
        <p:spPr>
          <a:xfrm>
            <a:off x="9526584" y="17563075"/>
            <a:ext cx="2289000" cy="35220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Georgia"/>
              <a:ea typeface="Georgia"/>
              <a:cs typeface="Georgia"/>
              <a:sym typeface="Georgia"/>
            </a:endParaRPr>
          </a:p>
        </p:txBody>
      </p:sp>
      <p:sp>
        <p:nvSpPr>
          <p:cNvPr id="128" name="Google Shape;128;p3"/>
          <p:cNvSpPr txBox="1"/>
          <p:nvPr/>
        </p:nvSpPr>
        <p:spPr>
          <a:xfrm>
            <a:off x="9551325" y="17321025"/>
            <a:ext cx="21723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Parents</a:t>
            </a:r>
            <a:endParaRPr b="1" i="0" sz="1500" u="none" cap="none" strike="noStrike">
              <a:solidFill>
                <a:srgbClr val="000000"/>
              </a:solidFill>
              <a:latin typeface="Georgia"/>
              <a:ea typeface="Georgia"/>
              <a:cs typeface="Georgia"/>
              <a:sym typeface="Georgia"/>
            </a:endParaRPr>
          </a:p>
        </p:txBody>
      </p:sp>
      <p:sp>
        <p:nvSpPr>
          <p:cNvPr id="129" name="Google Shape;129;p3"/>
          <p:cNvSpPr txBox="1"/>
          <p:nvPr/>
        </p:nvSpPr>
        <p:spPr>
          <a:xfrm>
            <a:off x="9551383" y="17625825"/>
            <a:ext cx="21723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Life Experience</a:t>
            </a:r>
            <a:endParaRPr b="1" i="0" sz="1500" u="none" cap="none" strike="noStrike">
              <a:solidFill>
                <a:srgbClr val="000000"/>
              </a:solidFill>
              <a:latin typeface="Georgia"/>
              <a:ea typeface="Georgia"/>
              <a:cs typeface="Georgia"/>
              <a:sym typeface="Georgia"/>
            </a:endParaRPr>
          </a:p>
        </p:txBody>
      </p:sp>
      <p:sp>
        <p:nvSpPr>
          <p:cNvPr id="130" name="Google Shape;130;p3"/>
          <p:cNvSpPr txBox="1"/>
          <p:nvPr/>
        </p:nvSpPr>
        <p:spPr>
          <a:xfrm>
            <a:off x="9551325" y="19507439"/>
            <a:ext cx="21723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Social Media</a:t>
            </a:r>
            <a:endParaRPr b="1" i="0" sz="1500" u="none" cap="none" strike="noStrike">
              <a:solidFill>
                <a:srgbClr val="000000"/>
              </a:solidFill>
              <a:latin typeface="Georgia"/>
              <a:ea typeface="Georgia"/>
              <a:cs typeface="Georgia"/>
              <a:sym typeface="Georgia"/>
            </a:endParaRPr>
          </a:p>
        </p:txBody>
      </p:sp>
      <p:sp>
        <p:nvSpPr>
          <p:cNvPr id="131" name="Google Shape;131;p3"/>
          <p:cNvSpPr txBox="1"/>
          <p:nvPr/>
        </p:nvSpPr>
        <p:spPr>
          <a:xfrm>
            <a:off x="9450775" y="19835625"/>
            <a:ext cx="25257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Professional Planner</a:t>
            </a:r>
            <a:endParaRPr b="1" i="0" sz="1500" u="none" cap="none" strike="noStrike">
              <a:solidFill>
                <a:srgbClr val="000000"/>
              </a:solidFill>
              <a:latin typeface="Georgia"/>
              <a:ea typeface="Georgia"/>
              <a:cs typeface="Georgia"/>
              <a:sym typeface="Georgia"/>
            </a:endParaRPr>
          </a:p>
        </p:txBody>
      </p:sp>
      <p:sp>
        <p:nvSpPr>
          <p:cNvPr id="132" name="Google Shape;132;p3"/>
          <p:cNvSpPr txBox="1"/>
          <p:nvPr/>
        </p:nvSpPr>
        <p:spPr>
          <a:xfrm>
            <a:off x="9551325" y="20140425"/>
            <a:ext cx="21723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Books</a:t>
            </a:r>
            <a:endParaRPr b="1" i="0" sz="1500" u="none" cap="none" strike="noStrike">
              <a:solidFill>
                <a:srgbClr val="000000"/>
              </a:solidFill>
              <a:latin typeface="Georgia"/>
              <a:ea typeface="Georgia"/>
              <a:cs typeface="Georgia"/>
              <a:sym typeface="Georgia"/>
            </a:endParaRPr>
          </a:p>
        </p:txBody>
      </p:sp>
      <p:sp>
        <p:nvSpPr>
          <p:cNvPr id="133" name="Google Shape;133;p3"/>
          <p:cNvSpPr txBox="1"/>
          <p:nvPr/>
        </p:nvSpPr>
        <p:spPr>
          <a:xfrm>
            <a:off x="9551383" y="20445225"/>
            <a:ext cx="21723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Public Seminar</a:t>
            </a:r>
            <a:endParaRPr b="1" i="0" sz="1500" u="none" cap="none" strike="noStrike">
              <a:solidFill>
                <a:srgbClr val="000000"/>
              </a:solidFill>
              <a:latin typeface="Georgia"/>
              <a:ea typeface="Georgia"/>
              <a:cs typeface="Georgia"/>
              <a:sym typeface="Georgia"/>
            </a:endParaRPr>
          </a:p>
        </p:txBody>
      </p:sp>
      <p:sp>
        <p:nvSpPr>
          <p:cNvPr id="134" name="Google Shape;134;p3"/>
          <p:cNvSpPr txBox="1"/>
          <p:nvPr/>
        </p:nvSpPr>
        <p:spPr>
          <a:xfrm>
            <a:off x="9462925" y="19187925"/>
            <a:ext cx="22890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Media</a:t>
            </a:r>
            <a:endParaRPr b="1" i="0" sz="1500" u="none" cap="none" strike="noStrike">
              <a:solidFill>
                <a:srgbClr val="000000"/>
              </a:solidFill>
              <a:latin typeface="Georgia"/>
              <a:ea typeface="Georgia"/>
              <a:cs typeface="Georgia"/>
              <a:sym typeface="Georgia"/>
            </a:endParaRPr>
          </a:p>
        </p:txBody>
      </p:sp>
      <p:sp>
        <p:nvSpPr>
          <p:cNvPr id="135" name="Google Shape;135;p3"/>
          <p:cNvSpPr txBox="1"/>
          <p:nvPr/>
        </p:nvSpPr>
        <p:spPr>
          <a:xfrm>
            <a:off x="9551325" y="18883125"/>
            <a:ext cx="21723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School</a:t>
            </a:r>
            <a:endParaRPr b="1" i="0" sz="1500" u="none" cap="none" strike="noStrike">
              <a:solidFill>
                <a:srgbClr val="000000"/>
              </a:solidFill>
              <a:latin typeface="Georgia"/>
              <a:ea typeface="Georgia"/>
              <a:cs typeface="Georgia"/>
              <a:sym typeface="Georgia"/>
            </a:endParaRPr>
          </a:p>
        </p:txBody>
      </p:sp>
      <p:sp>
        <p:nvSpPr>
          <p:cNvPr id="136" name="Google Shape;136;p3"/>
          <p:cNvSpPr txBox="1"/>
          <p:nvPr/>
        </p:nvSpPr>
        <p:spPr>
          <a:xfrm>
            <a:off x="9551325" y="18578325"/>
            <a:ext cx="21723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Job</a:t>
            </a:r>
            <a:endParaRPr b="1" i="0" sz="1500" u="none" cap="none" strike="noStrike">
              <a:solidFill>
                <a:srgbClr val="000000"/>
              </a:solidFill>
              <a:latin typeface="Georgia"/>
              <a:ea typeface="Georgia"/>
              <a:cs typeface="Georgia"/>
              <a:sym typeface="Georgia"/>
            </a:endParaRPr>
          </a:p>
        </p:txBody>
      </p:sp>
      <p:sp>
        <p:nvSpPr>
          <p:cNvPr id="137" name="Google Shape;137;p3"/>
          <p:cNvSpPr txBox="1"/>
          <p:nvPr/>
        </p:nvSpPr>
        <p:spPr>
          <a:xfrm>
            <a:off x="9551325" y="18273525"/>
            <a:ext cx="21723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Internet</a:t>
            </a:r>
            <a:endParaRPr b="1" i="0" sz="1500" u="none" cap="none" strike="noStrike">
              <a:solidFill>
                <a:srgbClr val="000000"/>
              </a:solidFill>
              <a:latin typeface="Georgia"/>
              <a:ea typeface="Georgia"/>
              <a:cs typeface="Georgia"/>
              <a:sym typeface="Georgia"/>
            </a:endParaRPr>
          </a:p>
        </p:txBody>
      </p:sp>
      <p:sp>
        <p:nvSpPr>
          <p:cNvPr id="138" name="Google Shape;138;p3"/>
          <p:cNvSpPr txBox="1"/>
          <p:nvPr/>
        </p:nvSpPr>
        <p:spPr>
          <a:xfrm>
            <a:off x="9551325" y="17968725"/>
            <a:ext cx="21723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Georgia"/>
                <a:ea typeface="Georgia"/>
                <a:cs typeface="Georgia"/>
                <a:sym typeface="Georgia"/>
              </a:rPr>
              <a:t>Friends</a:t>
            </a:r>
            <a:endParaRPr b="1" i="0" sz="1500" u="none" cap="none" strike="noStrike">
              <a:solidFill>
                <a:srgbClr val="000000"/>
              </a:solidFill>
              <a:latin typeface="Georgia"/>
              <a:ea typeface="Georgia"/>
              <a:cs typeface="Georgia"/>
              <a:sym typeface="Georgia"/>
            </a:endParaRPr>
          </a:p>
        </p:txBody>
      </p:sp>
      <p:pic>
        <p:nvPicPr>
          <p:cNvPr id="139" name="Google Shape;139;p3"/>
          <p:cNvPicPr preferRelativeResize="0"/>
          <p:nvPr/>
        </p:nvPicPr>
        <p:blipFill rotWithShape="1">
          <a:blip r:embed="rId8">
            <a:alphaModFix/>
          </a:blip>
          <a:srcRect b="2681" l="23570" r="0" t="9071"/>
          <a:stretch/>
        </p:blipFill>
        <p:spPr>
          <a:xfrm>
            <a:off x="11671750" y="17336350"/>
            <a:ext cx="6853101" cy="2953540"/>
          </a:xfrm>
          <a:prstGeom prst="rect">
            <a:avLst/>
          </a:prstGeom>
          <a:noFill/>
          <a:ln>
            <a:noFill/>
          </a:ln>
        </p:spPr>
      </p:pic>
      <p:sp>
        <p:nvSpPr>
          <p:cNvPr id="140" name="Google Shape;140;p3"/>
          <p:cNvSpPr txBox="1"/>
          <p:nvPr/>
        </p:nvSpPr>
        <p:spPr>
          <a:xfrm>
            <a:off x="11674925" y="16615513"/>
            <a:ext cx="1365900" cy="769500"/>
          </a:xfrm>
          <a:prstGeom prst="rect">
            <a:avLst/>
          </a:prstGeom>
          <a:solidFill>
            <a:srgbClr val="FFFFF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A64D79"/>
                </a:solidFill>
                <a:latin typeface="Didact Gothic"/>
                <a:ea typeface="Didact Gothic"/>
                <a:cs typeface="Didact Gothic"/>
                <a:sym typeface="Didact Gothic"/>
              </a:rPr>
              <a:t>Black Female</a:t>
            </a:r>
            <a:endParaRPr b="1" i="0" sz="1900" u="none" cap="none" strike="noStrike">
              <a:solidFill>
                <a:srgbClr val="A64D79"/>
              </a:solidFill>
              <a:latin typeface="Didact Gothic"/>
              <a:ea typeface="Didact Gothic"/>
              <a:cs typeface="Didact Gothic"/>
              <a:sym typeface="Didact Gothic"/>
            </a:endParaRPr>
          </a:p>
        </p:txBody>
      </p:sp>
      <p:sp>
        <p:nvSpPr>
          <p:cNvPr id="141" name="Google Shape;141;p3"/>
          <p:cNvSpPr txBox="1"/>
          <p:nvPr/>
        </p:nvSpPr>
        <p:spPr>
          <a:xfrm>
            <a:off x="13309075" y="16646913"/>
            <a:ext cx="13659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EA9999"/>
                </a:solidFill>
                <a:latin typeface="Didact Gothic"/>
                <a:ea typeface="Didact Gothic"/>
                <a:cs typeface="Didact Gothic"/>
                <a:sym typeface="Didact Gothic"/>
              </a:rPr>
              <a:t>White Female</a:t>
            </a:r>
            <a:endParaRPr b="1" i="0" sz="1900" u="none" cap="none" strike="noStrike">
              <a:solidFill>
                <a:srgbClr val="EA9999"/>
              </a:solidFill>
              <a:latin typeface="Didact Gothic"/>
              <a:ea typeface="Didact Gothic"/>
              <a:cs typeface="Didact Gothic"/>
              <a:sym typeface="Didact Gothic"/>
            </a:endParaRPr>
          </a:p>
        </p:txBody>
      </p:sp>
      <p:sp>
        <p:nvSpPr>
          <p:cNvPr id="142" name="Google Shape;142;p3"/>
          <p:cNvSpPr txBox="1"/>
          <p:nvPr/>
        </p:nvSpPr>
        <p:spPr>
          <a:xfrm>
            <a:off x="14943225" y="16615513"/>
            <a:ext cx="1365900" cy="769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4A86E8"/>
                </a:solidFill>
                <a:latin typeface="Didact Gothic"/>
                <a:ea typeface="Didact Gothic"/>
                <a:cs typeface="Didact Gothic"/>
                <a:sym typeface="Didact Gothic"/>
              </a:rPr>
              <a:t>Black </a:t>
            </a:r>
            <a:endParaRPr b="1" i="0" sz="1900" u="none" cap="none" strike="noStrike">
              <a:solidFill>
                <a:srgbClr val="4A86E8"/>
              </a:solidFill>
              <a:latin typeface="Didact Gothic"/>
              <a:ea typeface="Didact Gothic"/>
              <a:cs typeface="Didact Gothic"/>
              <a:sym typeface="Didact Gothic"/>
            </a:endParaRPr>
          </a:p>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4A86E8"/>
                </a:solidFill>
                <a:latin typeface="Didact Gothic"/>
                <a:ea typeface="Didact Gothic"/>
                <a:cs typeface="Didact Gothic"/>
                <a:sym typeface="Didact Gothic"/>
              </a:rPr>
              <a:t>Male</a:t>
            </a:r>
            <a:endParaRPr b="1" i="0" sz="1900" u="none" cap="none" strike="noStrike">
              <a:solidFill>
                <a:srgbClr val="4A86E8"/>
              </a:solidFill>
              <a:latin typeface="Didact Gothic"/>
              <a:ea typeface="Didact Gothic"/>
              <a:cs typeface="Didact Gothic"/>
              <a:sym typeface="Didact Gothic"/>
            </a:endParaRPr>
          </a:p>
        </p:txBody>
      </p:sp>
      <p:sp>
        <p:nvSpPr>
          <p:cNvPr id="143" name="Google Shape;143;p3"/>
          <p:cNvSpPr txBox="1"/>
          <p:nvPr/>
        </p:nvSpPr>
        <p:spPr>
          <a:xfrm>
            <a:off x="16623175" y="16615513"/>
            <a:ext cx="1365900" cy="769500"/>
          </a:xfrm>
          <a:prstGeom prst="rect">
            <a:avLst/>
          </a:prstGeom>
          <a:solidFill>
            <a:srgbClr val="FFFFFF"/>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FF9900"/>
                </a:solidFill>
                <a:latin typeface="Didact Gothic"/>
                <a:ea typeface="Didact Gothic"/>
                <a:cs typeface="Didact Gothic"/>
                <a:sym typeface="Didact Gothic"/>
              </a:rPr>
              <a:t>White </a:t>
            </a:r>
            <a:endParaRPr b="1" i="0" sz="1900" u="none" cap="none" strike="noStrike">
              <a:solidFill>
                <a:srgbClr val="FF9900"/>
              </a:solidFill>
              <a:latin typeface="Didact Gothic"/>
              <a:ea typeface="Didact Gothic"/>
              <a:cs typeface="Didact Gothic"/>
              <a:sym typeface="Didact Gothic"/>
            </a:endParaRPr>
          </a:p>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FF9900"/>
                </a:solidFill>
                <a:latin typeface="Didact Gothic"/>
                <a:ea typeface="Didact Gothic"/>
                <a:cs typeface="Didact Gothic"/>
                <a:sym typeface="Didact Gothic"/>
              </a:rPr>
              <a:t>Male</a:t>
            </a:r>
            <a:endParaRPr b="1" i="0" sz="1900" u="none" cap="none" strike="noStrike">
              <a:solidFill>
                <a:srgbClr val="FF9900"/>
              </a:solidFill>
              <a:latin typeface="Didact Gothic"/>
              <a:ea typeface="Didact Gothic"/>
              <a:cs typeface="Didact Gothic"/>
              <a:sym typeface="Didact Gothic"/>
            </a:endParaRPr>
          </a:p>
        </p:txBody>
      </p:sp>
      <p:sp>
        <p:nvSpPr>
          <p:cNvPr id="144" name="Google Shape;144;p3"/>
          <p:cNvSpPr txBox="1"/>
          <p:nvPr/>
        </p:nvSpPr>
        <p:spPr>
          <a:xfrm>
            <a:off x="18527800" y="16462000"/>
            <a:ext cx="4320300" cy="5156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Georgia"/>
                <a:ea typeface="Georgia"/>
                <a:cs typeface="Georgia"/>
                <a:sym typeface="Georgia"/>
              </a:rPr>
              <a:t>While </a:t>
            </a:r>
            <a:r>
              <a:rPr b="1" i="0" lang="en-US" sz="1900" u="none" cap="none" strike="noStrike">
                <a:solidFill>
                  <a:srgbClr val="FF9900"/>
                </a:solidFill>
                <a:latin typeface="Georgia"/>
                <a:ea typeface="Georgia"/>
                <a:cs typeface="Georgia"/>
                <a:sym typeface="Georgia"/>
              </a:rPr>
              <a:t>white male</a:t>
            </a:r>
            <a:r>
              <a:rPr b="0" i="0" lang="en-US" sz="1900" u="none" cap="none" strike="noStrike">
                <a:solidFill>
                  <a:srgbClr val="000000"/>
                </a:solidFill>
                <a:latin typeface="Georgia"/>
                <a:ea typeface="Georgia"/>
                <a:cs typeface="Georgia"/>
                <a:sym typeface="Georgia"/>
              </a:rPr>
              <a:t> students reported the highest level of influence from their </a:t>
            </a:r>
            <a:r>
              <a:rPr b="1" i="0" lang="en-US" sz="1900" u="none" cap="none" strike="noStrike">
                <a:solidFill>
                  <a:srgbClr val="000000"/>
                </a:solidFill>
                <a:latin typeface="Georgia"/>
                <a:ea typeface="Georgia"/>
                <a:cs typeface="Georgia"/>
                <a:sym typeface="Georgia"/>
              </a:rPr>
              <a:t>parents</a:t>
            </a:r>
            <a:r>
              <a:rPr b="0" i="0" lang="en-US" sz="1900" u="none" cap="none" strike="noStrike">
                <a:solidFill>
                  <a:srgbClr val="000000"/>
                </a:solidFill>
                <a:latin typeface="Georgia"/>
                <a:ea typeface="Georgia"/>
                <a:cs typeface="Georgia"/>
                <a:sym typeface="Georgia"/>
              </a:rPr>
              <a:t>, </a:t>
            </a:r>
            <a:r>
              <a:rPr b="1" i="0" lang="en-US" sz="1900" u="none" cap="none" strike="noStrike">
                <a:solidFill>
                  <a:srgbClr val="A64D79"/>
                </a:solidFill>
                <a:latin typeface="Georgia"/>
                <a:ea typeface="Georgia"/>
                <a:cs typeface="Georgia"/>
                <a:sym typeface="Georgia"/>
              </a:rPr>
              <a:t>black female</a:t>
            </a:r>
            <a:r>
              <a:rPr b="1" i="0" lang="en-US" sz="1900" u="none" cap="none" strike="noStrike">
                <a:solidFill>
                  <a:srgbClr val="000000"/>
                </a:solidFill>
                <a:latin typeface="Georgia"/>
                <a:ea typeface="Georgia"/>
                <a:cs typeface="Georgia"/>
                <a:sym typeface="Georgia"/>
              </a:rPr>
              <a:t> </a:t>
            </a:r>
            <a:r>
              <a:rPr b="0" i="0" lang="en-US" sz="1900" u="none" cap="none" strike="noStrike">
                <a:solidFill>
                  <a:srgbClr val="000000"/>
                </a:solidFill>
                <a:latin typeface="Georgia"/>
                <a:ea typeface="Georgia"/>
                <a:cs typeface="Georgia"/>
                <a:sym typeface="Georgia"/>
              </a:rPr>
              <a:t>reported the lowest.</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Georgia"/>
                <a:ea typeface="Georgia"/>
                <a:cs typeface="Georgia"/>
                <a:sym typeface="Georgia"/>
              </a:rPr>
              <a:t>The effect of </a:t>
            </a:r>
            <a:r>
              <a:rPr b="1" i="0" lang="en-US" sz="1900" u="none" cap="none" strike="noStrike">
                <a:solidFill>
                  <a:srgbClr val="000000"/>
                </a:solidFill>
                <a:latin typeface="Georgia"/>
                <a:ea typeface="Georgia"/>
                <a:cs typeface="Georgia"/>
                <a:sym typeface="Georgia"/>
              </a:rPr>
              <a:t>life experience</a:t>
            </a:r>
            <a:r>
              <a:rPr b="0" i="0" lang="en-US" sz="1900" u="none" cap="none" strike="noStrike">
                <a:solidFill>
                  <a:srgbClr val="000000"/>
                </a:solidFill>
                <a:latin typeface="Georgia"/>
                <a:ea typeface="Georgia"/>
                <a:cs typeface="Georgia"/>
                <a:sym typeface="Georgia"/>
              </a:rPr>
              <a:t> is the highest among</a:t>
            </a:r>
            <a:r>
              <a:rPr b="1" i="0" lang="en-US" sz="1900" u="none" cap="none" strike="noStrike">
                <a:solidFill>
                  <a:srgbClr val="4A86E8"/>
                </a:solidFill>
                <a:latin typeface="Georgia"/>
                <a:ea typeface="Georgia"/>
                <a:cs typeface="Georgia"/>
                <a:sym typeface="Georgia"/>
              </a:rPr>
              <a:t> black male</a:t>
            </a:r>
            <a:r>
              <a:rPr b="0" i="0" lang="en-US" sz="1900" u="none" cap="none" strike="noStrike">
                <a:solidFill>
                  <a:srgbClr val="000000"/>
                </a:solidFill>
                <a:latin typeface="Georgia"/>
                <a:ea typeface="Georgia"/>
                <a:cs typeface="Georgia"/>
                <a:sym typeface="Georgia"/>
              </a:rPr>
              <a:t> students and lowest for </a:t>
            </a:r>
            <a:r>
              <a:rPr b="1" i="0" lang="en-US" sz="1900" u="none" cap="none" strike="noStrike">
                <a:solidFill>
                  <a:srgbClr val="FF9900"/>
                </a:solidFill>
                <a:latin typeface="Georgia"/>
                <a:ea typeface="Georgia"/>
                <a:cs typeface="Georgia"/>
                <a:sym typeface="Georgia"/>
              </a:rPr>
              <a:t>white males </a:t>
            </a:r>
            <a:r>
              <a:rPr b="0" i="0" lang="en-US" sz="1900" u="none" cap="none" strike="noStrike">
                <a:solidFill>
                  <a:srgbClr val="000000"/>
                </a:solidFill>
                <a:latin typeface="Georgia"/>
                <a:ea typeface="Georgia"/>
                <a:cs typeface="Georgia"/>
                <a:sym typeface="Georgia"/>
              </a:rPr>
              <a:t>students. </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t/>
            </a:r>
            <a:endParaRPr b="1"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000000"/>
                </a:solidFill>
                <a:latin typeface="Georgia"/>
                <a:ea typeface="Georgia"/>
                <a:cs typeface="Georgia"/>
                <a:sym typeface="Georgia"/>
              </a:rPr>
              <a:t>Friends</a:t>
            </a:r>
            <a:r>
              <a:rPr b="0" i="0" lang="en-US" sz="1900" u="none" cap="none" strike="noStrike">
                <a:solidFill>
                  <a:srgbClr val="000000"/>
                </a:solidFill>
                <a:latin typeface="Georgia"/>
                <a:ea typeface="Georgia"/>
                <a:cs typeface="Georgia"/>
                <a:sym typeface="Georgia"/>
              </a:rPr>
              <a:t> have higher influences for white students (above 3.2) while much lower for black students (below 2.9). </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600"/>
              <a:buFont typeface="Arial"/>
              <a:buNone/>
            </a:pPr>
            <a:r>
              <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600"/>
              <a:buFont typeface="Arial"/>
              <a:buNone/>
            </a:pPr>
            <a:r>
              <a:rPr b="0" i="0" lang="en-US" sz="1900" u="none" cap="none" strike="noStrike">
                <a:solidFill>
                  <a:srgbClr val="000000"/>
                </a:solidFill>
                <a:latin typeface="Georgia"/>
                <a:ea typeface="Georgia"/>
                <a:cs typeface="Georgia"/>
                <a:sym typeface="Georgia"/>
              </a:rPr>
              <a:t>Overall, the </a:t>
            </a:r>
            <a:r>
              <a:rPr b="1" i="0" lang="en-US" sz="1900" u="none" cap="none" strike="noStrike">
                <a:solidFill>
                  <a:srgbClr val="000000"/>
                </a:solidFill>
                <a:latin typeface="Georgia"/>
                <a:ea typeface="Georgia"/>
                <a:cs typeface="Georgia"/>
                <a:sym typeface="Georgia"/>
              </a:rPr>
              <a:t>school</a:t>
            </a:r>
            <a:r>
              <a:rPr b="0" i="0" lang="en-US" sz="1900" u="none" cap="none" strike="noStrike">
                <a:solidFill>
                  <a:srgbClr val="000000"/>
                </a:solidFill>
                <a:latin typeface="Georgia"/>
                <a:ea typeface="Georgia"/>
                <a:cs typeface="Georgia"/>
                <a:sym typeface="Georgia"/>
              </a:rPr>
              <a:t> influence is low (ranged between 2.7 to 3). </a:t>
            </a:r>
            <a:r>
              <a:rPr b="1" i="0" lang="en-US" sz="1900" u="none" cap="none" strike="noStrike">
                <a:solidFill>
                  <a:srgbClr val="000000"/>
                </a:solidFill>
                <a:latin typeface="Georgia"/>
                <a:ea typeface="Georgia"/>
                <a:cs typeface="Georgia"/>
                <a:sym typeface="Georgia"/>
              </a:rPr>
              <a:t>Books</a:t>
            </a:r>
            <a:r>
              <a:rPr b="0" i="0" lang="en-US" sz="1900" u="none" cap="none" strike="noStrike">
                <a:solidFill>
                  <a:srgbClr val="000000"/>
                </a:solidFill>
                <a:latin typeface="Georgia"/>
                <a:ea typeface="Georgia"/>
                <a:cs typeface="Georgia"/>
                <a:sym typeface="Georgia"/>
              </a:rPr>
              <a:t> are even lower (ranged between 2.2 and 2.5). </a:t>
            </a:r>
            <a:endParaRPr b="0" i="0" sz="1900" u="none" cap="none" strike="noStrike">
              <a:solidFill>
                <a:srgbClr val="000000"/>
              </a:solidFill>
              <a:latin typeface="Georgia"/>
              <a:ea typeface="Georgia"/>
              <a:cs typeface="Georgia"/>
              <a:sym typeface="Georgia"/>
            </a:endParaRPr>
          </a:p>
        </p:txBody>
      </p:sp>
      <p:sp>
        <p:nvSpPr>
          <p:cNvPr id="145" name="Google Shape;145;p3"/>
          <p:cNvSpPr txBox="1"/>
          <p:nvPr/>
        </p:nvSpPr>
        <p:spPr>
          <a:xfrm>
            <a:off x="9508188" y="14986200"/>
            <a:ext cx="13653600" cy="12408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Who influence our students in regard to financial literacy?</a:t>
            </a:r>
            <a:endParaRPr b="1" i="0" sz="3800" u="none" cap="none" strike="noStrike">
              <a:solidFill>
                <a:srgbClr val="000000"/>
              </a:solidFill>
              <a:latin typeface="Georgia"/>
              <a:ea typeface="Georgia"/>
              <a:cs typeface="Georgia"/>
              <a:sym typeface="Georgia"/>
            </a:endParaRPr>
          </a:p>
        </p:txBody>
      </p:sp>
      <p:sp>
        <p:nvSpPr>
          <p:cNvPr id="146" name="Google Shape;146;p3"/>
          <p:cNvSpPr/>
          <p:nvPr/>
        </p:nvSpPr>
        <p:spPr>
          <a:xfrm>
            <a:off x="24634625" y="5853525"/>
            <a:ext cx="3010800" cy="1396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600"/>
              <a:buFont typeface="Arial"/>
              <a:buNone/>
            </a:pPr>
            <a:r>
              <a:rPr b="1" i="0" lang="en-US" sz="8600" u="none" cap="none" strike="noStrike">
                <a:solidFill>
                  <a:srgbClr val="38761D"/>
                </a:solidFill>
                <a:latin typeface="Georgia"/>
                <a:ea typeface="Georgia"/>
                <a:cs typeface="Georgia"/>
                <a:sym typeface="Georgia"/>
              </a:rPr>
              <a:t>4.72</a:t>
            </a:r>
            <a:endParaRPr b="1" i="0" sz="8600" u="none" cap="none" strike="noStrike">
              <a:solidFill>
                <a:srgbClr val="38761D"/>
              </a:solidFill>
              <a:latin typeface="Georgia"/>
              <a:ea typeface="Georgia"/>
              <a:cs typeface="Georgia"/>
              <a:sym typeface="Georgia"/>
            </a:endParaRPr>
          </a:p>
        </p:txBody>
      </p:sp>
      <p:sp>
        <p:nvSpPr>
          <p:cNvPr id="147" name="Google Shape;147;p3"/>
          <p:cNvSpPr/>
          <p:nvPr/>
        </p:nvSpPr>
        <p:spPr>
          <a:xfrm>
            <a:off x="30213225" y="5780350"/>
            <a:ext cx="3010800" cy="1240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600"/>
              <a:buFont typeface="Arial"/>
              <a:buNone/>
            </a:pPr>
            <a:r>
              <a:rPr b="1" i="0" lang="en-US" sz="8600" u="none" cap="none" strike="noStrike">
                <a:solidFill>
                  <a:srgbClr val="CC0000"/>
                </a:solidFill>
                <a:latin typeface="Georgia"/>
                <a:ea typeface="Georgia"/>
                <a:cs typeface="Georgia"/>
                <a:sym typeface="Georgia"/>
              </a:rPr>
              <a:t>4.13</a:t>
            </a:r>
            <a:endParaRPr b="1" i="0" sz="8600" u="none" cap="none" strike="noStrike">
              <a:solidFill>
                <a:srgbClr val="CC0000"/>
              </a:solidFill>
              <a:latin typeface="Georgia"/>
              <a:ea typeface="Georgia"/>
              <a:cs typeface="Georgia"/>
              <a:sym typeface="Georgia"/>
            </a:endParaRPr>
          </a:p>
        </p:txBody>
      </p:sp>
      <p:sp>
        <p:nvSpPr>
          <p:cNvPr id="148" name="Google Shape;148;p3"/>
          <p:cNvSpPr txBox="1"/>
          <p:nvPr/>
        </p:nvSpPr>
        <p:spPr>
          <a:xfrm>
            <a:off x="23665300" y="4726500"/>
            <a:ext cx="4686300" cy="12408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600"/>
              <a:buFont typeface="Arial"/>
              <a:buNone/>
            </a:pPr>
            <a:r>
              <a:rPr b="1" i="0" lang="en-US" sz="3600" u="none" cap="none" strike="noStrike">
                <a:solidFill>
                  <a:srgbClr val="000000"/>
                </a:solidFill>
                <a:latin typeface="Georgia"/>
                <a:ea typeface="Georgia"/>
                <a:cs typeface="Georgia"/>
                <a:sym typeface="Georgia"/>
              </a:rPr>
              <a:t>Importance of Financial Literacy</a:t>
            </a:r>
            <a:endParaRPr b="1" i="0" sz="3600" u="none" cap="none" strike="noStrike">
              <a:solidFill>
                <a:srgbClr val="000000"/>
              </a:solidFill>
              <a:latin typeface="Georgia"/>
              <a:ea typeface="Georgia"/>
              <a:cs typeface="Georgia"/>
              <a:sym typeface="Georgia"/>
            </a:endParaRPr>
          </a:p>
        </p:txBody>
      </p:sp>
      <p:sp>
        <p:nvSpPr>
          <p:cNvPr id="149" name="Google Shape;149;p3"/>
          <p:cNvSpPr txBox="1"/>
          <p:nvPr/>
        </p:nvSpPr>
        <p:spPr>
          <a:xfrm>
            <a:off x="9470850" y="22223025"/>
            <a:ext cx="13653600" cy="7698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What did you learned from home?</a:t>
            </a:r>
            <a:endParaRPr b="0" i="0" sz="2300" u="none" cap="none" strike="noStrike">
              <a:solidFill>
                <a:srgbClr val="000000"/>
              </a:solidFill>
              <a:latin typeface="Arial"/>
              <a:ea typeface="Arial"/>
              <a:cs typeface="Arial"/>
              <a:sym typeface="Arial"/>
            </a:endParaRPr>
          </a:p>
        </p:txBody>
      </p:sp>
      <p:cxnSp>
        <p:nvCxnSpPr>
          <p:cNvPr id="150" name="Google Shape;150;p3"/>
          <p:cNvCxnSpPr/>
          <p:nvPr/>
        </p:nvCxnSpPr>
        <p:spPr>
          <a:xfrm>
            <a:off x="23707150" y="4934650"/>
            <a:ext cx="0" cy="34570200"/>
          </a:xfrm>
          <a:prstGeom prst="straightConnector1">
            <a:avLst/>
          </a:prstGeom>
          <a:noFill/>
          <a:ln>
            <a:noFill/>
          </a:ln>
        </p:spPr>
      </p:cxnSp>
      <p:sp>
        <p:nvSpPr>
          <p:cNvPr id="151" name="Google Shape;151;p3"/>
          <p:cNvSpPr txBox="1"/>
          <p:nvPr/>
        </p:nvSpPr>
        <p:spPr>
          <a:xfrm>
            <a:off x="23607975" y="22431625"/>
            <a:ext cx="10829100" cy="6810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What topics would be of interest to you?</a:t>
            </a:r>
            <a:endParaRPr b="1" i="0" sz="3800" u="none" cap="none" strike="noStrike">
              <a:solidFill>
                <a:srgbClr val="000000"/>
              </a:solidFill>
              <a:latin typeface="Georgia"/>
              <a:ea typeface="Georgia"/>
              <a:cs typeface="Georgia"/>
              <a:sym typeface="Georgia"/>
            </a:endParaRPr>
          </a:p>
        </p:txBody>
      </p:sp>
      <p:sp>
        <p:nvSpPr>
          <p:cNvPr id="152" name="Google Shape;152;p3"/>
          <p:cNvSpPr txBox="1"/>
          <p:nvPr/>
        </p:nvSpPr>
        <p:spPr>
          <a:xfrm>
            <a:off x="23570750" y="32148125"/>
            <a:ext cx="10829100" cy="6810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How should we deliver financial literacy?</a:t>
            </a:r>
            <a:r>
              <a:rPr b="1" i="0" lang="en-US" sz="3600" u="none" cap="none" strike="noStrike">
                <a:solidFill>
                  <a:srgbClr val="000000"/>
                </a:solidFill>
                <a:latin typeface="Georgia"/>
                <a:ea typeface="Georgia"/>
                <a:cs typeface="Georgia"/>
                <a:sym typeface="Georgia"/>
              </a:rPr>
              <a:t> </a:t>
            </a:r>
            <a:endParaRPr b="1" i="0" sz="3600" u="none" cap="none" strike="noStrike">
              <a:solidFill>
                <a:srgbClr val="000000"/>
              </a:solidFill>
              <a:latin typeface="Georgia"/>
              <a:ea typeface="Georgia"/>
              <a:cs typeface="Georgia"/>
              <a:sym typeface="Georgia"/>
            </a:endParaRPr>
          </a:p>
        </p:txBody>
      </p:sp>
      <p:pic>
        <p:nvPicPr>
          <p:cNvPr id="153" name="Google Shape;153;p3"/>
          <p:cNvPicPr preferRelativeResize="0"/>
          <p:nvPr/>
        </p:nvPicPr>
        <p:blipFill rotWithShape="1">
          <a:blip r:embed="rId9">
            <a:alphaModFix/>
          </a:blip>
          <a:srcRect b="4318" l="0" r="0" t="7161"/>
          <a:stretch/>
        </p:blipFill>
        <p:spPr>
          <a:xfrm>
            <a:off x="24165150" y="9482375"/>
            <a:ext cx="5085825" cy="4528524"/>
          </a:xfrm>
          <a:prstGeom prst="rect">
            <a:avLst/>
          </a:prstGeom>
          <a:noFill/>
          <a:ln>
            <a:noFill/>
          </a:ln>
        </p:spPr>
      </p:pic>
      <p:sp>
        <p:nvSpPr>
          <p:cNvPr id="154" name="Google Shape;154;p3"/>
          <p:cNvSpPr txBox="1"/>
          <p:nvPr/>
        </p:nvSpPr>
        <p:spPr>
          <a:xfrm>
            <a:off x="28982250" y="4706050"/>
            <a:ext cx="5438400" cy="12408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600"/>
              <a:buFont typeface="Arial"/>
              <a:buNone/>
            </a:pPr>
            <a:r>
              <a:rPr b="1" i="0" lang="en-US" sz="3600" u="none" cap="none" strike="noStrike">
                <a:solidFill>
                  <a:srgbClr val="000000"/>
                </a:solidFill>
                <a:latin typeface="Georgia"/>
                <a:ea typeface="Georgia"/>
                <a:cs typeface="Georgia"/>
                <a:sym typeface="Georgia"/>
              </a:rPr>
              <a:t>Interest in Financial Literacy</a:t>
            </a:r>
            <a:endParaRPr b="1" i="0" sz="3600" u="none" cap="none" strike="noStrike">
              <a:solidFill>
                <a:srgbClr val="000000"/>
              </a:solidFill>
              <a:latin typeface="Georgia"/>
              <a:ea typeface="Georgia"/>
              <a:cs typeface="Georgia"/>
              <a:sym typeface="Georgia"/>
            </a:endParaRPr>
          </a:p>
        </p:txBody>
      </p:sp>
      <p:sp>
        <p:nvSpPr>
          <p:cNvPr id="155" name="Google Shape;155;p3"/>
          <p:cNvSpPr/>
          <p:nvPr/>
        </p:nvSpPr>
        <p:spPr>
          <a:xfrm>
            <a:off x="24018400" y="7258000"/>
            <a:ext cx="9783000" cy="769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900" u="none" cap="none" strike="noStrike">
                <a:solidFill>
                  <a:srgbClr val="000000"/>
                </a:solidFill>
                <a:latin typeface="Georgia"/>
                <a:ea typeface="Georgia"/>
                <a:cs typeface="Georgia"/>
                <a:sym typeface="Georgia"/>
              </a:rPr>
              <a:t>While the students realize financial literacy is very important (average rating 4.72 out of 5), they show much less interest in learning about it (4.13 out of 5)</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800"/>
              <a:buFont typeface="Arial"/>
              <a:buNone/>
            </a:pPr>
            <a:br>
              <a:rPr b="0" i="0" lang="en-US" sz="1900" u="none" cap="none" strike="noStrike">
                <a:solidFill>
                  <a:schemeClr val="dk1"/>
                </a:solidFill>
                <a:latin typeface="Georgia"/>
                <a:ea typeface="Georgia"/>
                <a:cs typeface="Georgia"/>
                <a:sym typeface="Georgia"/>
              </a:rPr>
            </a:br>
            <a:br>
              <a:rPr b="0" i="0" lang="en-US" sz="1900" u="none" cap="none" strike="noStrike">
                <a:solidFill>
                  <a:schemeClr val="dk1"/>
                </a:solidFill>
                <a:latin typeface="Georgia"/>
                <a:ea typeface="Georgia"/>
                <a:cs typeface="Georgia"/>
                <a:sym typeface="Georgia"/>
              </a:rPr>
            </a:br>
            <a:endParaRPr b="0" i="0" sz="1900" u="none" cap="none" strike="noStrike">
              <a:solidFill>
                <a:schemeClr val="dk1"/>
              </a:solidFill>
              <a:latin typeface="Georgia"/>
              <a:ea typeface="Georgia"/>
              <a:cs typeface="Georgia"/>
              <a:sym typeface="Georgia"/>
            </a:endParaRPr>
          </a:p>
        </p:txBody>
      </p:sp>
      <p:sp>
        <p:nvSpPr>
          <p:cNvPr id="156" name="Google Shape;156;p3"/>
          <p:cNvSpPr txBox="1"/>
          <p:nvPr/>
        </p:nvSpPr>
        <p:spPr>
          <a:xfrm>
            <a:off x="23665300" y="8273400"/>
            <a:ext cx="10755300" cy="11082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Where</a:t>
            </a:r>
            <a:r>
              <a:rPr b="1" i="0" lang="en-US" sz="2300" u="none" cap="none" strike="noStrike">
                <a:solidFill>
                  <a:srgbClr val="000000"/>
                </a:solidFill>
                <a:latin typeface="Georgia"/>
                <a:ea typeface="Georgia"/>
                <a:cs typeface="Georgia"/>
                <a:sym typeface="Georgia"/>
              </a:rPr>
              <a:t> </a:t>
            </a:r>
            <a:r>
              <a:rPr b="1" i="0" lang="en-US" sz="3800" u="none" cap="none" strike="noStrike">
                <a:solidFill>
                  <a:srgbClr val="000000"/>
                </a:solidFill>
                <a:latin typeface="Georgia"/>
                <a:ea typeface="Georgia"/>
                <a:cs typeface="Georgia"/>
                <a:sym typeface="Georgia"/>
              </a:rPr>
              <a:t>do you expect to learn about financial</a:t>
            </a:r>
            <a:r>
              <a:rPr b="1" i="0" lang="en-US" sz="2300" u="none" cap="none" strike="noStrike">
                <a:solidFill>
                  <a:srgbClr val="000000"/>
                </a:solidFill>
                <a:latin typeface="Georgia"/>
                <a:ea typeface="Georgia"/>
                <a:cs typeface="Georgia"/>
                <a:sym typeface="Georgia"/>
              </a:rPr>
              <a:t> </a:t>
            </a:r>
            <a:r>
              <a:rPr b="1" i="0" lang="en-US" sz="3800" u="none" cap="none" strike="noStrike">
                <a:solidFill>
                  <a:srgbClr val="000000"/>
                </a:solidFill>
                <a:latin typeface="Georgia"/>
                <a:ea typeface="Georgia"/>
                <a:cs typeface="Georgia"/>
                <a:sym typeface="Georgia"/>
              </a:rPr>
              <a:t>literacy?</a:t>
            </a:r>
            <a:endParaRPr b="0" i="0" sz="2100" u="none" cap="none" strike="noStrike">
              <a:solidFill>
                <a:srgbClr val="000000"/>
              </a:solidFill>
              <a:latin typeface="Arial"/>
              <a:ea typeface="Arial"/>
              <a:cs typeface="Arial"/>
              <a:sym typeface="Arial"/>
            </a:endParaRPr>
          </a:p>
        </p:txBody>
      </p:sp>
      <p:sp>
        <p:nvSpPr>
          <p:cNvPr id="157" name="Google Shape;157;p3"/>
          <p:cNvSpPr/>
          <p:nvPr/>
        </p:nvSpPr>
        <p:spPr>
          <a:xfrm>
            <a:off x="17878450" y="24218600"/>
            <a:ext cx="4320300" cy="390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000" u="none" cap="none" strike="noStrike">
                <a:solidFill>
                  <a:srgbClr val="38761D"/>
                </a:solidFill>
                <a:latin typeface="Calibri"/>
                <a:ea typeface="Calibri"/>
                <a:cs typeface="Calibri"/>
                <a:sym typeface="Calibri"/>
              </a:rPr>
              <a:t>2</a:t>
            </a:r>
            <a:r>
              <a:rPr b="1" i="0" lang="en-US" sz="2000" u="none" cap="none" strike="noStrike">
                <a:solidFill>
                  <a:srgbClr val="38761D"/>
                </a:solidFill>
                <a:latin typeface="Georgia"/>
                <a:ea typeface="Georgia"/>
                <a:cs typeface="Georgia"/>
                <a:sym typeface="Georgia"/>
              </a:rPr>
              <a:t>40 (66% </a:t>
            </a:r>
            <a:r>
              <a:rPr b="0" i="0" lang="en-US" sz="2000" u="none" cap="none" strike="noStrike">
                <a:solidFill>
                  <a:srgbClr val="000000"/>
                </a:solidFill>
                <a:latin typeface="Georgia"/>
                <a:ea typeface="Georgia"/>
                <a:cs typeface="Georgia"/>
                <a:sym typeface="Georgia"/>
              </a:rPr>
              <a:t>out of 365)</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rPr b="0" i="0" lang="en-US" sz="2000" u="none" cap="none" strike="noStrike">
                <a:solidFill>
                  <a:srgbClr val="000000"/>
                </a:solidFill>
                <a:latin typeface="Georgia"/>
                <a:ea typeface="Georgia"/>
                <a:cs typeface="Georgia"/>
                <a:sym typeface="Georgia"/>
              </a:rPr>
              <a:t>students learned about </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rPr b="0" i="0" lang="en-US" sz="2000" u="none" cap="none" strike="noStrike">
                <a:solidFill>
                  <a:srgbClr val="000000"/>
                </a:solidFill>
                <a:latin typeface="Georgia"/>
                <a:ea typeface="Georgia"/>
                <a:cs typeface="Georgia"/>
                <a:sym typeface="Georgia"/>
              </a:rPr>
              <a:t>budgeting from home.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rPr b="0" i="0" lang="en-US" sz="2000" u="none" cap="none" strike="noStrike">
                <a:solidFill>
                  <a:srgbClr val="000000"/>
                </a:solidFill>
                <a:latin typeface="Georgia"/>
                <a:ea typeface="Georgia"/>
                <a:cs typeface="Georgia"/>
                <a:sym typeface="Georgia"/>
              </a:rPr>
              <a:t>Only </a:t>
            </a:r>
            <a:r>
              <a:rPr b="1" i="0" lang="en-US" sz="2000" u="none" cap="none" strike="noStrike">
                <a:solidFill>
                  <a:srgbClr val="FF0000"/>
                </a:solidFill>
                <a:latin typeface="Georgia"/>
                <a:ea typeface="Georgia"/>
                <a:cs typeface="Georgia"/>
                <a:sym typeface="Georgia"/>
              </a:rPr>
              <a:t>123</a:t>
            </a:r>
            <a:r>
              <a:rPr b="1" i="0" lang="en-US" sz="2000" u="none" cap="none" strike="noStrike">
                <a:solidFill>
                  <a:srgbClr val="000000"/>
                </a:solidFill>
                <a:latin typeface="Georgia"/>
                <a:ea typeface="Georgia"/>
                <a:cs typeface="Georgia"/>
                <a:sym typeface="Georgia"/>
              </a:rPr>
              <a:t> (</a:t>
            </a:r>
            <a:r>
              <a:rPr b="1" i="0" lang="en-US" sz="2000" u="none" cap="none" strike="noStrike">
                <a:solidFill>
                  <a:srgbClr val="FF0000"/>
                </a:solidFill>
                <a:latin typeface="Georgia"/>
                <a:ea typeface="Georgia"/>
                <a:cs typeface="Georgia"/>
                <a:sym typeface="Georgia"/>
              </a:rPr>
              <a:t>34%</a:t>
            </a:r>
            <a:r>
              <a:rPr b="1" i="0" lang="en-US" sz="2000" u="none" cap="none" strike="noStrike">
                <a:solidFill>
                  <a:srgbClr val="000000"/>
                </a:solidFill>
                <a:latin typeface="Georgia"/>
                <a:ea typeface="Georgia"/>
                <a:cs typeface="Georgia"/>
                <a:sym typeface="Georgia"/>
              </a:rPr>
              <a:t> out of 365) </a:t>
            </a:r>
            <a:r>
              <a:rPr b="0" i="0" lang="en-US" sz="2000" u="none" cap="none" strike="noStrike">
                <a:solidFill>
                  <a:srgbClr val="000000"/>
                </a:solidFill>
                <a:latin typeface="Georgia"/>
                <a:ea typeface="Georgia"/>
                <a:cs typeface="Georgia"/>
                <a:sym typeface="Georgia"/>
              </a:rPr>
              <a:t>students learned about </a:t>
            </a:r>
            <a:r>
              <a:rPr b="1" i="0" lang="en-US" sz="2000" u="none" cap="none" strike="noStrike">
                <a:solidFill>
                  <a:srgbClr val="FF0000"/>
                </a:solidFill>
                <a:latin typeface="Georgia"/>
                <a:ea typeface="Georgia"/>
                <a:cs typeface="Georgia"/>
                <a:sym typeface="Georgia"/>
              </a:rPr>
              <a:t>investing</a:t>
            </a:r>
            <a:r>
              <a:rPr b="0" i="0" lang="en-US" sz="2000" u="none" cap="none" strike="noStrike">
                <a:solidFill>
                  <a:srgbClr val="000000"/>
                </a:solidFill>
                <a:latin typeface="Georgia"/>
                <a:ea typeface="Georgia"/>
                <a:cs typeface="Georgia"/>
                <a:sym typeface="Georgia"/>
              </a:rPr>
              <a:t> from home. </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t/>
            </a:r>
            <a:endParaRPr b="0" i="0" sz="20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400"/>
              <a:buFont typeface="Arial"/>
              <a:buNone/>
            </a:pPr>
            <a:r>
              <a:rPr b="0" i="0" lang="en-US" sz="2000" u="none" cap="none" strike="noStrike">
                <a:solidFill>
                  <a:srgbClr val="000000"/>
                </a:solidFill>
                <a:latin typeface="Georgia"/>
                <a:ea typeface="Georgia"/>
                <a:cs typeface="Georgia"/>
                <a:sym typeface="Georgia"/>
              </a:rPr>
              <a:t>Parents exert significant influences on their children. This helps to explain the absence of teaching about their children about investing at home can lead to the lack of knowledge about investing in the long run.</a:t>
            </a:r>
            <a:endParaRPr b="0" i="0" sz="2000" u="none" cap="none" strike="noStrike">
              <a:solidFill>
                <a:schemeClr val="dk1"/>
              </a:solidFill>
              <a:latin typeface="Georgia"/>
              <a:ea typeface="Georgia"/>
              <a:cs typeface="Georgia"/>
              <a:sym typeface="Georgia"/>
            </a:endParaRPr>
          </a:p>
        </p:txBody>
      </p:sp>
      <p:sp>
        <p:nvSpPr>
          <p:cNvPr id="158" name="Google Shape;158;p3"/>
          <p:cNvSpPr txBox="1"/>
          <p:nvPr/>
        </p:nvSpPr>
        <p:spPr>
          <a:xfrm>
            <a:off x="9545500" y="32200825"/>
            <a:ext cx="13564800" cy="6810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How important is being in control of  your finances? </a:t>
            </a:r>
            <a:endParaRPr b="1" i="0" sz="3800" u="none" cap="none" strike="noStrike">
              <a:solidFill>
                <a:srgbClr val="000000"/>
              </a:solidFill>
              <a:latin typeface="Georgia"/>
              <a:ea typeface="Georgia"/>
              <a:cs typeface="Georgia"/>
              <a:sym typeface="Georgia"/>
            </a:endParaRPr>
          </a:p>
          <a:p>
            <a:pPr indent="0" lvl="0" marL="0" marR="0" rtl="0" algn="l">
              <a:lnSpc>
                <a:spcPct val="90000"/>
              </a:lnSpc>
              <a:spcBef>
                <a:spcPts val="0"/>
              </a:spcBef>
              <a:spcAft>
                <a:spcPts val="0"/>
              </a:spcAft>
              <a:buClr>
                <a:srgbClr val="000000"/>
              </a:buClr>
              <a:buSzPts val="3600"/>
              <a:buFont typeface="Arial"/>
              <a:buNone/>
            </a:pPr>
            <a:r>
              <a:t/>
            </a:r>
            <a:endParaRPr b="1" i="0" sz="3600" u="none" cap="none" strike="noStrike">
              <a:solidFill>
                <a:srgbClr val="000000"/>
              </a:solidFill>
              <a:latin typeface="Georgia"/>
              <a:ea typeface="Georgia"/>
              <a:cs typeface="Georgia"/>
              <a:sym typeface="Georgia"/>
            </a:endParaRPr>
          </a:p>
        </p:txBody>
      </p:sp>
      <p:cxnSp>
        <p:nvCxnSpPr>
          <p:cNvPr id="159" name="Google Shape;159;p3"/>
          <p:cNvCxnSpPr>
            <a:stCxn id="160" idx="0"/>
            <a:endCxn id="161" idx="2"/>
          </p:cNvCxnSpPr>
          <p:nvPr/>
        </p:nvCxnSpPr>
        <p:spPr>
          <a:xfrm flipH="1" rot="10800000">
            <a:off x="36592950" y="29571854"/>
            <a:ext cx="1955700" cy="857700"/>
          </a:xfrm>
          <a:prstGeom prst="curvedConnector3">
            <a:avLst>
              <a:gd fmla="val 50003" name="adj1"/>
            </a:avLst>
          </a:prstGeom>
          <a:noFill/>
          <a:ln cap="flat" cmpd="sng" w="19050">
            <a:solidFill>
              <a:srgbClr val="080808"/>
            </a:solidFill>
            <a:prstDash val="solid"/>
            <a:round/>
            <a:headEnd len="sm" w="sm" type="none"/>
            <a:tailEnd len="med" w="med" type="stealth"/>
          </a:ln>
        </p:spPr>
      </p:cxnSp>
      <p:cxnSp>
        <p:nvCxnSpPr>
          <p:cNvPr id="162" name="Google Shape;162;p3"/>
          <p:cNvCxnSpPr>
            <a:stCxn id="160" idx="0"/>
            <a:endCxn id="163" idx="2"/>
          </p:cNvCxnSpPr>
          <p:nvPr/>
        </p:nvCxnSpPr>
        <p:spPr>
          <a:xfrm>
            <a:off x="36592950" y="30429554"/>
            <a:ext cx="2054100" cy="681000"/>
          </a:xfrm>
          <a:prstGeom prst="curvedConnector3">
            <a:avLst>
              <a:gd fmla="val 50001" name="adj1"/>
            </a:avLst>
          </a:prstGeom>
          <a:noFill/>
          <a:ln cap="flat" cmpd="sng" w="19050">
            <a:solidFill>
              <a:srgbClr val="000000"/>
            </a:solidFill>
            <a:prstDash val="solid"/>
            <a:round/>
            <a:headEnd len="sm" w="sm" type="none"/>
            <a:tailEnd len="med" w="med" type="stealth"/>
          </a:ln>
        </p:spPr>
      </p:cxnSp>
      <p:sp>
        <p:nvSpPr>
          <p:cNvPr id="163" name="Google Shape;163;p3"/>
          <p:cNvSpPr/>
          <p:nvPr/>
        </p:nvSpPr>
        <p:spPr>
          <a:xfrm>
            <a:off x="38647094" y="30531929"/>
            <a:ext cx="1609500" cy="1157400"/>
          </a:xfrm>
          <a:prstGeom prst="snip2DiagRect">
            <a:avLst>
              <a:gd fmla="val 0" name="adj1"/>
              <a:gd fmla="val 16667" name="adj2"/>
            </a:avLst>
          </a:prstGeom>
          <a:solidFill>
            <a:srgbClr val="E8EBE2"/>
          </a:solidFill>
          <a:ln cap="flat" cmpd="sng" w="9525">
            <a:solidFill>
              <a:srgbClr val="57737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rgbClr val="000000"/>
                </a:solidFill>
                <a:latin typeface="Georgia"/>
                <a:ea typeface="Georgia"/>
                <a:cs typeface="Georgia"/>
                <a:sym typeface="Georgia"/>
              </a:rPr>
              <a:t>More Secure Feeling about Financial Situation</a:t>
            </a:r>
            <a:endParaRPr b="0" i="0" sz="1300" u="none" cap="none" strike="noStrike">
              <a:solidFill>
                <a:srgbClr val="000000"/>
              </a:solidFill>
              <a:latin typeface="Georgia"/>
              <a:ea typeface="Georgia"/>
              <a:cs typeface="Georgia"/>
              <a:sym typeface="Georgia"/>
            </a:endParaRPr>
          </a:p>
        </p:txBody>
      </p:sp>
      <p:sp>
        <p:nvSpPr>
          <p:cNvPr id="160" name="Google Shape;160;p3"/>
          <p:cNvSpPr/>
          <p:nvPr/>
        </p:nvSpPr>
        <p:spPr>
          <a:xfrm>
            <a:off x="34894350" y="29672204"/>
            <a:ext cx="1698600" cy="1514700"/>
          </a:xfrm>
          <a:prstGeom prst="snip2DiagRect">
            <a:avLst>
              <a:gd fmla="val 0" name="adj1"/>
              <a:gd fmla="val 16667" name="adj2"/>
            </a:avLst>
          </a:prstGeom>
          <a:solidFill>
            <a:srgbClr val="E8EBE2"/>
          </a:solidFill>
          <a:ln cap="flat" cmpd="sng" w="9525">
            <a:solidFill>
              <a:srgbClr val="57737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Georgia"/>
                <a:ea typeface="Georgia"/>
                <a:cs typeface="Georgia"/>
                <a:sym typeface="Georgia"/>
              </a:rPr>
              <a:t>Exposure to Financial Knowledge at Home</a:t>
            </a:r>
            <a:endParaRPr b="0" i="0" sz="1400" u="none" cap="none" strike="noStrike">
              <a:solidFill>
                <a:srgbClr val="000000"/>
              </a:solidFill>
              <a:latin typeface="Georgia"/>
              <a:ea typeface="Georgia"/>
              <a:cs typeface="Georgia"/>
              <a:sym typeface="Georgia"/>
            </a:endParaRPr>
          </a:p>
        </p:txBody>
      </p:sp>
      <p:sp>
        <p:nvSpPr>
          <p:cNvPr id="161" name="Google Shape;161;p3"/>
          <p:cNvSpPr/>
          <p:nvPr/>
        </p:nvSpPr>
        <p:spPr>
          <a:xfrm>
            <a:off x="38548751" y="28993213"/>
            <a:ext cx="1609500" cy="1157400"/>
          </a:xfrm>
          <a:prstGeom prst="snip2DiagRect">
            <a:avLst>
              <a:gd fmla="val 0" name="adj1"/>
              <a:gd fmla="val 16667" name="adj2"/>
            </a:avLst>
          </a:prstGeom>
          <a:solidFill>
            <a:srgbClr val="E8EBE2"/>
          </a:solidFill>
          <a:ln cap="flat" cmpd="sng" w="9525">
            <a:solidFill>
              <a:srgbClr val="57737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0" i="0" lang="en-US" sz="1300" u="none" cap="none" strike="noStrike">
                <a:solidFill>
                  <a:srgbClr val="000000"/>
                </a:solidFill>
                <a:latin typeface="Georgia"/>
                <a:ea typeface="Georgia"/>
                <a:cs typeface="Georgia"/>
                <a:sym typeface="Georgia"/>
              </a:rPr>
              <a:t>Goal Setting about Spending</a:t>
            </a:r>
            <a:endParaRPr b="0" i="0" sz="1300" u="none" cap="none" strike="noStrike">
              <a:solidFill>
                <a:srgbClr val="000000"/>
              </a:solidFill>
              <a:latin typeface="Georgia"/>
              <a:ea typeface="Georgia"/>
              <a:cs typeface="Georgia"/>
              <a:sym typeface="Georgia"/>
            </a:endParaRPr>
          </a:p>
        </p:txBody>
      </p:sp>
      <p:sp>
        <p:nvSpPr>
          <p:cNvPr id="164" name="Google Shape;164;p3"/>
          <p:cNvSpPr txBox="1"/>
          <p:nvPr/>
        </p:nvSpPr>
        <p:spPr>
          <a:xfrm>
            <a:off x="34862925" y="28033275"/>
            <a:ext cx="8229600" cy="6810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Regression Model</a:t>
            </a:r>
            <a:endParaRPr b="1" i="0" sz="3800" u="none" cap="none" strike="noStrike">
              <a:solidFill>
                <a:srgbClr val="000000"/>
              </a:solidFill>
              <a:latin typeface="Georgia"/>
              <a:ea typeface="Georgia"/>
              <a:cs typeface="Georgia"/>
              <a:sym typeface="Georgia"/>
            </a:endParaRPr>
          </a:p>
        </p:txBody>
      </p:sp>
      <p:sp>
        <p:nvSpPr>
          <p:cNvPr id="165" name="Google Shape;165;p3"/>
          <p:cNvSpPr txBox="1"/>
          <p:nvPr/>
        </p:nvSpPr>
        <p:spPr>
          <a:xfrm>
            <a:off x="39333675" y="15841850"/>
            <a:ext cx="3349500" cy="4863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Georgia"/>
                <a:ea typeface="Georgia"/>
                <a:cs typeface="Georgia"/>
                <a:sym typeface="Georgia"/>
              </a:rPr>
              <a:t>All groups indicate high school to be the most common starting point. About half of the students. </a:t>
            </a:r>
            <a:endParaRPr b="0" i="0" sz="22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FF9900"/>
                </a:solidFill>
                <a:latin typeface="Georgia"/>
                <a:ea typeface="Georgia"/>
                <a:cs typeface="Georgia"/>
                <a:sym typeface="Georgia"/>
              </a:rPr>
              <a:t>white male</a:t>
            </a:r>
            <a:r>
              <a:rPr b="1" i="0" lang="en-US" sz="2200" u="none" cap="none" strike="noStrike">
                <a:solidFill>
                  <a:schemeClr val="dk1"/>
                </a:solidFill>
                <a:latin typeface="Georgia"/>
                <a:ea typeface="Georgia"/>
                <a:cs typeface="Georgia"/>
                <a:sym typeface="Georgia"/>
              </a:rPr>
              <a:t> </a:t>
            </a:r>
            <a:r>
              <a:rPr b="0" i="0" lang="en-US" sz="2200" u="none" cap="none" strike="noStrike">
                <a:solidFill>
                  <a:schemeClr val="dk1"/>
                </a:solidFill>
                <a:latin typeface="Georgia"/>
                <a:ea typeface="Georgia"/>
                <a:cs typeface="Georgia"/>
                <a:sym typeface="Georgia"/>
              </a:rPr>
              <a:t>and </a:t>
            </a:r>
            <a:r>
              <a:rPr b="1" i="0" lang="en-US" sz="2200" u="none" cap="none" strike="noStrike">
                <a:solidFill>
                  <a:srgbClr val="DD7E6B"/>
                </a:solidFill>
                <a:latin typeface="Georgia"/>
                <a:ea typeface="Georgia"/>
                <a:cs typeface="Georgia"/>
                <a:sym typeface="Georgia"/>
              </a:rPr>
              <a:t>female</a:t>
            </a:r>
            <a:r>
              <a:rPr b="0" i="0" lang="en-US" sz="2200" u="none" cap="none" strike="noStrike">
                <a:solidFill>
                  <a:schemeClr val="dk1"/>
                </a:solidFill>
                <a:latin typeface="Georgia"/>
                <a:ea typeface="Georgia"/>
                <a:cs typeface="Georgia"/>
                <a:sym typeface="Georgia"/>
              </a:rPr>
              <a:t> students indicated “As early as possible” as the second highest response. </a:t>
            </a:r>
            <a:endParaRPr b="0" i="0" sz="22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3A82E2"/>
                </a:solidFill>
                <a:latin typeface="Georgia"/>
                <a:ea typeface="Georgia"/>
                <a:cs typeface="Georgia"/>
                <a:sym typeface="Georgia"/>
              </a:rPr>
              <a:t>Black male</a:t>
            </a:r>
            <a:r>
              <a:rPr b="0" i="0" lang="en-US" sz="2200" u="none" cap="none" strike="noStrike">
                <a:solidFill>
                  <a:schemeClr val="dk1"/>
                </a:solidFill>
                <a:latin typeface="Georgia"/>
                <a:ea typeface="Georgia"/>
                <a:cs typeface="Georgia"/>
                <a:sym typeface="Georgia"/>
              </a:rPr>
              <a:t> and </a:t>
            </a:r>
            <a:r>
              <a:rPr b="1" i="0" lang="en-US" sz="2200" u="none" cap="none" strike="noStrike">
                <a:solidFill>
                  <a:srgbClr val="C27BA0"/>
                </a:solidFill>
                <a:latin typeface="Georgia"/>
                <a:ea typeface="Georgia"/>
                <a:cs typeface="Georgia"/>
                <a:sym typeface="Georgia"/>
              </a:rPr>
              <a:t>female</a:t>
            </a:r>
            <a:r>
              <a:rPr b="0" i="0" lang="en-US" sz="2200" u="none" cap="none" strike="noStrike">
                <a:solidFill>
                  <a:schemeClr val="dk1"/>
                </a:solidFill>
                <a:latin typeface="Georgia"/>
                <a:ea typeface="Georgia"/>
                <a:cs typeface="Georgia"/>
                <a:sym typeface="Georgia"/>
              </a:rPr>
              <a:t> students’ 2nd highest response was middle school.</a:t>
            </a:r>
            <a:r>
              <a:rPr b="0" i="0" lang="en-US" sz="1900" u="none" cap="none" strike="noStrike">
                <a:solidFill>
                  <a:schemeClr val="dk1"/>
                </a:solidFill>
                <a:latin typeface="Georgia"/>
                <a:ea typeface="Georgia"/>
                <a:cs typeface="Georgia"/>
                <a:sym typeface="Georgia"/>
              </a:rPr>
              <a:t> </a:t>
            </a:r>
            <a:endParaRPr b="0" i="0" sz="1900" u="none" cap="none" strike="noStrike">
              <a:solidFill>
                <a:schemeClr val="dk1"/>
              </a:solidFill>
              <a:latin typeface="Georgia"/>
              <a:ea typeface="Georgia"/>
              <a:cs typeface="Georgia"/>
              <a:sym typeface="Georgia"/>
            </a:endParaRPr>
          </a:p>
        </p:txBody>
      </p:sp>
      <p:sp>
        <p:nvSpPr>
          <p:cNvPr id="166" name="Google Shape;166;p3"/>
          <p:cNvSpPr txBox="1"/>
          <p:nvPr/>
        </p:nvSpPr>
        <p:spPr>
          <a:xfrm>
            <a:off x="34910925" y="4698601"/>
            <a:ext cx="8229600" cy="7698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Service Learning</a:t>
            </a:r>
            <a:endParaRPr b="1" i="0" sz="3800" u="none" cap="none" strike="noStrike">
              <a:solidFill>
                <a:srgbClr val="000000"/>
              </a:solidFill>
              <a:latin typeface="Georgia"/>
              <a:ea typeface="Georgia"/>
              <a:cs typeface="Georgia"/>
              <a:sym typeface="Georgia"/>
            </a:endParaRPr>
          </a:p>
        </p:txBody>
      </p:sp>
      <p:sp>
        <p:nvSpPr>
          <p:cNvPr id="167" name="Google Shape;167;p3"/>
          <p:cNvSpPr txBox="1"/>
          <p:nvPr/>
        </p:nvSpPr>
        <p:spPr>
          <a:xfrm>
            <a:off x="34908450" y="22410400"/>
            <a:ext cx="8225400" cy="5850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600"/>
              <a:buFont typeface="Arial"/>
              <a:buNone/>
            </a:pPr>
            <a:r>
              <a:rPr b="1" i="0" lang="en-US" sz="3600" u="none" cap="none" strike="noStrike">
                <a:solidFill>
                  <a:srgbClr val="000000"/>
                </a:solidFill>
                <a:latin typeface="Georgia"/>
                <a:ea typeface="Georgia"/>
                <a:cs typeface="Georgia"/>
                <a:sym typeface="Georgia"/>
              </a:rPr>
              <a:t>Quotes from Interviews</a:t>
            </a:r>
            <a:endParaRPr b="1" i="0" sz="3600" u="none" cap="none" strike="noStrike">
              <a:solidFill>
                <a:srgbClr val="000000"/>
              </a:solidFill>
              <a:latin typeface="Georgia"/>
              <a:ea typeface="Georgia"/>
              <a:cs typeface="Georgia"/>
              <a:sym typeface="Georgia"/>
            </a:endParaRPr>
          </a:p>
        </p:txBody>
      </p:sp>
      <p:pic>
        <p:nvPicPr>
          <p:cNvPr id="168" name="Google Shape;168;p3"/>
          <p:cNvPicPr preferRelativeResize="0"/>
          <p:nvPr/>
        </p:nvPicPr>
        <p:blipFill rotWithShape="1">
          <a:blip r:embed="rId10">
            <a:alphaModFix/>
          </a:blip>
          <a:srcRect b="16730" l="0" r="20012" t="8481"/>
          <a:stretch/>
        </p:blipFill>
        <p:spPr>
          <a:xfrm>
            <a:off x="24256406" y="15055200"/>
            <a:ext cx="13255168" cy="7018799"/>
          </a:xfrm>
          <a:prstGeom prst="rect">
            <a:avLst/>
          </a:prstGeom>
          <a:noFill/>
          <a:ln>
            <a:noFill/>
          </a:ln>
        </p:spPr>
      </p:pic>
      <p:pic>
        <p:nvPicPr>
          <p:cNvPr id="169" name="Google Shape;169;p3"/>
          <p:cNvPicPr preferRelativeResize="0"/>
          <p:nvPr/>
        </p:nvPicPr>
        <p:blipFill rotWithShape="1">
          <a:blip r:embed="rId11">
            <a:alphaModFix/>
          </a:blip>
          <a:srcRect b="8031" l="10219" r="47036" t="6071"/>
          <a:stretch/>
        </p:blipFill>
        <p:spPr>
          <a:xfrm>
            <a:off x="10254737" y="23358550"/>
            <a:ext cx="7474586" cy="8631654"/>
          </a:xfrm>
          <a:prstGeom prst="rect">
            <a:avLst/>
          </a:prstGeom>
          <a:noFill/>
          <a:ln>
            <a:noFill/>
          </a:ln>
        </p:spPr>
      </p:pic>
      <p:sp>
        <p:nvSpPr>
          <p:cNvPr id="170" name="Google Shape;170;p3"/>
          <p:cNvSpPr txBox="1"/>
          <p:nvPr/>
        </p:nvSpPr>
        <p:spPr>
          <a:xfrm>
            <a:off x="40332800" y="28822375"/>
            <a:ext cx="2867400" cy="3786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Georgia"/>
                <a:ea typeface="Georgia"/>
                <a:cs typeface="Georgia"/>
                <a:sym typeface="Georgia"/>
              </a:rPr>
              <a:t>The more exposure to financial knowledge at home, the more often people make goals about how to spend money. </a:t>
            </a:r>
            <a:endParaRPr b="0" i="0" sz="19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chemeClr val="dk1"/>
              </a:buClr>
              <a:buSzPts val="1100"/>
              <a:buFont typeface="Arial"/>
              <a:buNone/>
            </a:pPr>
            <a:r>
              <a:t/>
            </a:r>
            <a:endParaRPr b="0" i="0" sz="6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chemeClr val="dk1"/>
              </a:buClr>
              <a:buSzPts val="1100"/>
              <a:buFont typeface="Arial"/>
              <a:buNone/>
            </a:pPr>
            <a:r>
              <a:rPr b="0" i="0" lang="en-US" sz="1900" u="none" cap="none" strike="noStrike">
                <a:solidFill>
                  <a:schemeClr val="dk1"/>
                </a:solidFill>
                <a:latin typeface="Georgia"/>
                <a:ea typeface="Georgia"/>
                <a:cs typeface="Georgia"/>
                <a:sym typeface="Georgia"/>
              </a:rPr>
              <a:t>The more exposure to financial knowledge at home, the more secure they feel about their financial situation. </a:t>
            </a:r>
            <a:endParaRPr b="0" i="0" sz="19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chemeClr val="dk1"/>
              </a:buClr>
              <a:buSzPts val="1100"/>
              <a:buFont typeface="Arial"/>
              <a:buNone/>
            </a:pPr>
            <a:r>
              <a:t/>
            </a:r>
            <a:endParaRPr b="0" i="0" sz="1900" u="none" cap="none" strike="noStrike">
              <a:solidFill>
                <a:schemeClr val="dk1"/>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Georgia"/>
              <a:ea typeface="Georgia"/>
              <a:cs typeface="Georgia"/>
              <a:sym typeface="Georgia"/>
            </a:endParaRPr>
          </a:p>
        </p:txBody>
      </p:sp>
      <p:sp>
        <p:nvSpPr>
          <p:cNvPr id="171" name="Google Shape;171;p3"/>
          <p:cNvSpPr txBox="1"/>
          <p:nvPr/>
        </p:nvSpPr>
        <p:spPr>
          <a:xfrm>
            <a:off x="23714250" y="14014925"/>
            <a:ext cx="19360500" cy="7698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When is it best to start teaching financial literacy in schools?</a:t>
            </a:r>
            <a:r>
              <a:rPr b="1" i="0" lang="en-US" sz="3600" u="none" cap="none" strike="noStrike">
                <a:solidFill>
                  <a:srgbClr val="000000"/>
                </a:solidFill>
                <a:latin typeface="Georgia"/>
                <a:ea typeface="Georgia"/>
                <a:cs typeface="Georgia"/>
                <a:sym typeface="Georgia"/>
              </a:rPr>
              <a:t> </a:t>
            </a:r>
            <a:endParaRPr b="1" i="0" sz="3600" u="none" cap="none" strike="noStrike">
              <a:solidFill>
                <a:srgbClr val="000000"/>
              </a:solidFill>
              <a:latin typeface="Georgia"/>
              <a:ea typeface="Georgia"/>
              <a:cs typeface="Georgia"/>
              <a:sym typeface="Georgia"/>
            </a:endParaRPr>
          </a:p>
        </p:txBody>
      </p:sp>
      <p:sp>
        <p:nvSpPr>
          <p:cNvPr id="172" name="Google Shape;172;p3"/>
          <p:cNvSpPr txBox="1"/>
          <p:nvPr/>
        </p:nvSpPr>
        <p:spPr>
          <a:xfrm>
            <a:off x="855850" y="4704875"/>
            <a:ext cx="8181600" cy="8622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Introduction</a:t>
            </a:r>
            <a:endParaRPr b="1" i="0" sz="3800" u="none" cap="none" strike="noStrike">
              <a:solidFill>
                <a:srgbClr val="000000"/>
              </a:solidFill>
              <a:latin typeface="Georgia"/>
              <a:ea typeface="Georgia"/>
              <a:cs typeface="Georgia"/>
              <a:sym typeface="Georgia"/>
            </a:endParaRPr>
          </a:p>
        </p:txBody>
      </p:sp>
      <p:sp>
        <p:nvSpPr>
          <p:cNvPr id="173" name="Google Shape;173;p3"/>
          <p:cNvSpPr txBox="1"/>
          <p:nvPr/>
        </p:nvSpPr>
        <p:spPr>
          <a:xfrm>
            <a:off x="855850" y="14940850"/>
            <a:ext cx="8181600" cy="8622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Methods</a:t>
            </a:r>
            <a:endParaRPr b="1" i="0" sz="3800" u="none" cap="none" strike="noStrike">
              <a:solidFill>
                <a:srgbClr val="000000"/>
              </a:solidFill>
              <a:latin typeface="Georgia"/>
              <a:ea typeface="Georgia"/>
              <a:cs typeface="Georgia"/>
              <a:sym typeface="Georgia"/>
            </a:endParaRPr>
          </a:p>
        </p:txBody>
      </p:sp>
      <p:sp>
        <p:nvSpPr>
          <p:cNvPr id="174" name="Google Shape;174;p3"/>
          <p:cNvSpPr txBox="1"/>
          <p:nvPr/>
        </p:nvSpPr>
        <p:spPr>
          <a:xfrm>
            <a:off x="895425" y="19179675"/>
            <a:ext cx="8142000" cy="8622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chemeClr val="dk1"/>
              </a:buClr>
              <a:buSzPts val="1100"/>
              <a:buFont typeface="Arial"/>
              <a:buNone/>
            </a:pPr>
            <a:r>
              <a:rPr b="1" i="0" lang="en-US" sz="3800" u="none" cap="none" strike="noStrike">
                <a:solidFill>
                  <a:srgbClr val="000000"/>
                </a:solidFill>
                <a:latin typeface="Georgia"/>
                <a:ea typeface="Georgia"/>
                <a:cs typeface="Georgia"/>
                <a:sym typeface="Georgia"/>
              </a:rPr>
              <a:t>Data Analysis</a:t>
            </a:r>
            <a:endParaRPr b="1" i="0" sz="3800" u="none" cap="none" strike="noStrike">
              <a:solidFill>
                <a:srgbClr val="000000"/>
              </a:solidFill>
              <a:latin typeface="Georgia"/>
              <a:ea typeface="Georgia"/>
              <a:cs typeface="Georgia"/>
              <a:sym typeface="Georgia"/>
            </a:endParaRPr>
          </a:p>
          <a:p>
            <a:pPr indent="0" lvl="0" marL="0" marR="0" rtl="0" algn="ctr">
              <a:lnSpc>
                <a:spcPct val="90000"/>
              </a:lnSpc>
              <a:spcBef>
                <a:spcPts val="0"/>
              </a:spcBef>
              <a:spcAft>
                <a:spcPts val="0"/>
              </a:spcAft>
              <a:buClr>
                <a:schemeClr val="dk1"/>
              </a:buClr>
              <a:buSzPts val="1100"/>
              <a:buFont typeface="Arial"/>
              <a:buNone/>
            </a:pPr>
            <a:r>
              <a:t/>
            </a:r>
            <a:endParaRPr b="1" i="0" sz="3800" u="none" cap="none" strike="noStrike">
              <a:solidFill>
                <a:srgbClr val="000000"/>
              </a:solidFill>
              <a:latin typeface="Georgia"/>
              <a:ea typeface="Georgia"/>
              <a:cs typeface="Georgia"/>
              <a:sym typeface="Georgia"/>
            </a:endParaRPr>
          </a:p>
          <a:p>
            <a:pPr indent="0" lvl="0" marL="0" marR="0" rtl="0" algn="ctr">
              <a:lnSpc>
                <a:spcPct val="90000"/>
              </a:lnSpc>
              <a:spcBef>
                <a:spcPts val="0"/>
              </a:spcBef>
              <a:spcAft>
                <a:spcPts val="0"/>
              </a:spcAft>
              <a:buClr>
                <a:srgbClr val="000000"/>
              </a:buClr>
              <a:buSzPts val="3800"/>
              <a:buFont typeface="Arial"/>
              <a:buNone/>
            </a:pPr>
            <a:r>
              <a:t/>
            </a:r>
            <a:endParaRPr b="1" i="0" sz="3800" u="none" cap="none" strike="noStrike">
              <a:solidFill>
                <a:srgbClr val="000000"/>
              </a:solidFill>
              <a:latin typeface="Georgia"/>
              <a:ea typeface="Georgia"/>
              <a:cs typeface="Georgia"/>
              <a:sym typeface="Georgia"/>
            </a:endParaRPr>
          </a:p>
        </p:txBody>
      </p:sp>
      <p:sp>
        <p:nvSpPr>
          <p:cNvPr id="175" name="Google Shape;175;p3"/>
          <p:cNvSpPr txBox="1"/>
          <p:nvPr/>
        </p:nvSpPr>
        <p:spPr>
          <a:xfrm>
            <a:off x="895425" y="22283550"/>
            <a:ext cx="8142000" cy="8622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Results</a:t>
            </a:r>
            <a:endParaRPr b="1" i="0" sz="3800" u="none" cap="none" strike="noStrike">
              <a:solidFill>
                <a:srgbClr val="000000"/>
              </a:solidFill>
              <a:latin typeface="Georgia"/>
              <a:ea typeface="Georgia"/>
              <a:cs typeface="Georgia"/>
              <a:sym typeface="Georgia"/>
            </a:endParaRPr>
          </a:p>
          <a:p>
            <a:pPr indent="0" lvl="0" marL="0" marR="0" rtl="0" algn="ctr">
              <a:lnSpc>
                <a:spcPct val="90000"/>
              </a:lnSpc>
              <a:spcBef>
                <a:spcPts val="0"/>
              </a:spcBef>
              <a:spcAft>
                <a:spcPts val="0"/>
              </a:spcAft>
              <a:buClr>
                <a:srgbClr val="000000"/>
              </a:buClr>
              <a:buSzPts val="3800"/>
              <a:buFont typeface="Arial"/>
              <a:buNone/>
            </a:pPr>
            <a:r>
              <a:t/>
            </a:r>
            <a:endParaRPr b="1" i="0" sz="3800" u="none" cap="none" strike="noStrike">
              <a:solidFill>
                <a:srgbClr val="000000"/>
              </a:solidFill>
              <a:latin typeface="Georgia"/>
              <a:ea typeface="Georgia"/>
              <a:cs typeface="Georgia"/>
              <a:sym typeface="Georgia"/>
            </a:endParaRPr>
          </a:p>
          <a:p>
            <a:pPr indent="0" lvl="0" marL="0" marR="0" rtl="0" algn="ctr">
              <a:lnSpc>
                <a:spcPct val="90000"/>
              </a:lnSpc>
              <a:spcBef>
                <a:spcPts val="0"/>
              </a:spcBef>
              <a:spcAft>
                <a:spcPts val="0"/>
              </a:spcAft>
              <a:buClr>
                <a:srgbClr val="000000"/>
              </a:buClr>
              <a:buSzPts val="3800"/>
              <a:buFont typeface="Arial"/>
              <a:buNone/>
            </a:pPr>
            <a:r>
              <a:t/>
            </a:r>
            <a:endParaRPr b="1" i="0" sz="3800" u="none" cap="none" strike="noStrike">
              <a:solidFill>
                <a:srgbClr val="000000"/>
              </a:solidFill>
              <a:latin typeface="Georgia"/>
              <a:ea typeface="Georgia"/>
              <a:cs typeface="Georgia"/>
              <a:sym typeface="Georgia"/>
            </a:endParaRPr>
          </a:p>
        </p:txBody>
      </p:sp>
      <p:sp>
        <p:nvSpPr>
          <p:cNvPr id="176" name="Google Shape;176;p3"/>
          <p:cNvSpPr txBox="1"/>
          <p:nvPr/>
        </p:nvSpPr>
        <p:spPr>
          <a:xfrm>
            <a:off x="855850" y="33204175"/>
            <a:ext cx="8181600" cy="8622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Conclusions</a:t>
            </a:r>
            <a:endParaRPr b="1" i="0" sz="3800" u="none" cap="none" strike="noStrike">
              <a:solidFill>
                <a:srgbClr val="000000"/>
              </a:solidFill>
              <a:latin typeface="Georgia"/>
              <a:ea typeface="Georgia"/>
              <a:cs typeface="Georgia"/>
              <a:sym typeface="Georgia"/>
            </a:endParaRPr>
          </a:p>
          <a:p>
            <a:pPr indent="0" lvl="0" marL="0" marR="0" rtl="0" algn="ctr">
              <a:lnSpc>
                <a:spcPct val="90000"/>
              </a:lnSpc>
              <a:spcBef>
                <a:spcPts val="0"/>
              </a:spcBef>
              <a:spcAft>
                <a:spcPts val="0"/>
              </a:spcAft>
              <a:buClr>
                <a:srgbClr val="000000"/>
              </a:buClr>
              <a:buSzPts val="2500"/>
              <a:buFont typeface="Arial"/>
              <a:buNone/>
            </a:pPr>
            <a:r>
              <a:t/>
            </a:r>
            <a:endParaRPr b="1" i="0" sz="2500" u="none" cap="none" strike="noStrike">
              <a:solidFill>
                <a:srgbClr val="000000"/>
              </a:solidFill>
              <a:latin typeface="Georgia"/>
              <a:ea typeface="Georgia"/>
              <a:cs typeface="Georgia"/>
              <a:sym typeface="Georgia"/>
            </a:endParaRPr>
          </a:p>
          <a:p>
            <a:pPr indent="0" lvl="0" marL="0" marR="0" rtl="0" algn="ctr">
              <a:lnSpc>
                <a:spcPct val="90000"/>
              </a:lnSpc>
              <a:spcBef>
                <a:spcPts val="0"/>
              </a:spcBef>
              <a:spcAft>
                <a:spcPts val="0"/>
              </a:spcAft>
              <a:buClr>
                <a:srgbClr val="000000"/>
              </a:buClr>
              <a:buSzPts val="2500"/>
              <a:buFont typeface="Arial"/>
              <a:buNone/>
            </a:pPr>
            <a:r>
              <a:t/>
            </a:r>
            <a:endParaRPr b="1" i="0" sz="2500" u="none" cap="none" strike="noStrike">
              <a:solidFill>
                <a:srgbClr val="000000"/>
              </a:solidFill>
              <a:latin typeface="Georgia"/>
              <a:ea typeface="Georgia"/>
              <a:cs typeface="Georgia"/>
              <a:sym typeface="Georgia"/>
            </a:endParaRPr>
          </a:p>
        </p:txBody>
      </p:sp>
      <p:sp>
        <p:nvSpPr>
          <p:cNvPr id="177" name="Google Shape;177;p3"/>
          <p:cNvSpPr txBox="1"/>
          <p:nvPr/>
        </p:nvSpPr>
        <p:spPr>
          <a:xfrm>
            <a:off x="35314225" y="23305288"/>
            <a:ext cx="7406400" cy="4571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Georgia"/>
                <a:ea typeface="Georgia"/>
                <a:cs typeface="Georgia"/>
                <a:sym typeface="Georgia"/>
              </a:rPr>
              <a:t>“I </a:t>
            </a:r>
            <a:r>
              <a:rPr b="1" i="0" lang="en-US" sz="1900" u="none" cap="none" strike="noStrike">
                <a:solidFill>
                  <a:srgbClr val="000000"/>
                </a:solidFill>
                <a:latin typeface="Georgia"/>
                <a:ea typeface="Georgia"/>
                <a:cs typeface="Georgia"/>
                <a:sym typeface="Georgia"/>
              </a:rPr>
              <a:t>wish my parents would have better taught me</a:t>
            </a:r>
            <a:r>
              <a:rPr b="0" i="0" lang="en-US" sz="1900" u="none" cap="none" strike="noStrike">
                <a:solidFill>
                  <a:srgbClr val="000000"/>
                </a:solidFill>
                <a:latin typeface="Georgia"/>
                <a:ea typeface="Georgia"/>
                <a:cs typeface="Georgia"/>
                <a:sym typeface="Georgia"/>
              </a:rPr>
              <a:t> about money”</a:t>
            </a:r>
            <a:endParaRPr b="0" i="0" sz="1900" u="none" cap="none" strike="noStrike">
              <a:solidFill>
                <a:srgbClr val="000000"/>
              </a:solidFill>
              <a:latin typeface="Georgia"/>
              <a:ea typeface="Georgia"/>
              <a:cs typeface="Georgia"/>
              <a:sym typeface="Georgia"/>
            </a:endParaRPr>
          </a:p>
          <a:p>
            <a:pPr indent="-349250" lvl="0" marL="457200" marR="0" rtl="0" algn="l">
              <a:lnSpc>
                <a:spcPct val="100000"/>
              </a:lnSpc>
              <a:spcBef>
                <a:spcPts val="0"/>
              </a:spcBef>
              <a:spcAft>
                <a:spcPts val="0"/>
              </a:spcAft>
              <a:buClr>
                <a:srgbClr val="000000"/>
              </a:buClr>
              <a:buSzPts val="1900"/>
              <a:buFont typeface="Georgia"/>
              <a:buChar char="-"/>
            </a:pPr>
            <a:r>
              <a:rPr b="0" i="0" lang="en-US" sz="1900" u="none" cap="none" strike="noStrike">
                <a:solidFill>
                  <a:srgbClr val="000000"/>
                </a:solidFill>
                <a:latin typeface="Georgia"/>
                <a:ea typeface="Georgia"/>
                <a:cs typeface="Georgia"/>
                <a:sym typeface="Georgia"/>
              </a:rPr>
              <a:t>Male Coach, 45</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353535"/>
                </a:solidFill>
                <a:latin typeface="Georgia"/>
                <a:ea typeface="Georgia"/>
                <a:cs typeface="Georgia"/>
                <a:sym typeface="Georgia"/>
              </a:rPr>
              <a:t>“I think we should be taught financial literacy. It is a part of our lives and </a:t>
            </a:r>
            <a:r>
              <a:rPr b="1" i="0" lang="en-US" sz="1900" u="none" cap="none" strike="noStrike">
                <a:solidFill>
                  <a:srgbClr val="353535"/>
                </a:solidFill>
                <a:latin typeface="Georgia"/>
                <a:ea typeface="Georgia"/>
                <a:cs typeface="Georgia"/>
                <a:sym typeface="Georgia"/>
              </a:rPr>
              <a:t>not many people</a:t>
            </a:r>
            <a:r>
              <a:rPr b="0" i="0" lang="en-US" sz="1900" u="none" cap="none" strike="noStrike">
                <a:solidFill>
                  <a:srgbClr val="353535"/>
                </a:solidFill>
                <a:latin typeface="Georgia"/>
                <a:ea typeface="Georgia"/>
                <a:cs typeface="Georgia"/>
                <a:sym typeface="Georgia"/>
              </a:rPr>
              <a:t> know enough about it”</a:t>
            </a:r>
            <a:endParaRPr b="0" i="0" sz="1900" u="none" cap="none" strike="noStrike">
              <a:solidFill>
                <a:srgbClr val="353535"/>
              </a:solidFill>
              <a:latin typeface="Georgia"/>
              <a:ea typeface="Georgia"/>
              <a:cs typeface="Georgia"/>
              <a:sym typeface="Georgia"/>
            </a:endParaRPr>
          </a:p>
          <a:p>
            <a:pPr indent="-349250" lvl="0" marL="457200" marR="0" rtl="0" algn="l">
              <a:lnSpc>
                <a:spcPct val="100000"/>
              </a:lnSpc>
              <a:spcBef>
                <a:spcPts val="0"/>
              </a:spcBef>
              <a:spcAft>
                <a:spcPts val="0"/>
              </a:spcAft>
              <a:buClr>
                <a:srgbClr val="353535"/>
              </a:buClr>
              <a:buSzPts val="1900"/>
              <a:buFont typeface="Georgia"/>
              <a:buChar char="-"/>
            </a:pPr>
            <a:r>
              <a:rPr b="0" i="0" lang="en-US" sz="1900" u="none" cap="none" strike="noStrike">
                <a:solidFill>
                  <a:srgbClr val="353535"/>
                </a:solidFill>
                <a:latin typeface="Georgia"/>
                <a:ea typeface="Georgia"/>
                <a:cs typeface="Georgia"/>
                <a:sym typeface="Georgia"/>
              </a:rPr>
              <a:t>Female student, 22</a:t>
            </a:r>
            <a:endParaRPr b="0" i="0" sz="1900" u="none" cap="none" strike="noStrike">
              <a:solidFill>
                <a:srgbClr val="353535"/>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353535"/>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353535"/>
                </a:solidFill>
                <a:latin typeface="Georgia"/>
                <a:ea typeface="Georgia"/>
                <a:cs typeface="Georgia"/>
                <a:sym typeface="Georgia"/>
              </a:rPr>
              <a:t>“A financial literacy class should be </a:t>
            </a:r>
            <a:r>
              <a:rPr b="1" i="0" lang="en-US" sz="1900" u="none" cap="none" strike="noStrike">
                <a:solidFill>
                  <a:srgbClr val="353535"/>
                </a:solidFill>
                <a:latin typeface="Georgia"/>
                <a:ea typeface="Georgia"/>
                <a:cs typeface="Georgia"/>
                <a:sym typeface="Georgia"/>
              </a:rPr>
              <a:t>required every year </a:t>
            </a:r>
            <a:r>
              <a:rPr b="0" i="0" lang="en-US" sz="1900" u="none" cap="none" strike="noStrike">
                <a:solidFill>
                  <a:srgbClr val="353535"/>
                </a:solidFill>
                <a:latin typeface="Georgia"/>
                <a:ea typeface="Georgia"/>
                <a:cs typeface="Georgia"/>
                <a:sym typeface="Georgia"/>
              </a:rPr>
              <a:t>for 9th - 12th grade.” </a:t>
            </a:r>
            <a:endParaRPr b="0" i="0" sz="1900" u="none" cap="none" strike="noStrike">
              <a:solidFill>
                <a:srgbClr val="353535"/>
              </a:solidFill>
              <a:latin typeface="Georgia"/>
              <a:ea typeface="Georgia"/>
              <a:cs typeface="Georgia"/>
              <a:sym typeface="Georgia"/>
            </a:endParaRPr>
          </a:p>
          <a:p>
            <a:pPr indent="-349250" lvl="0" marL="457200" marR="0" rtl="0" algn="l">
              <a:lnSpc>
                <a:spcPct val="100000"/>
              </a:lnSpc>
              <a:spcBef>
                <a:spcPts val="0"/>
              </a:spcBef>
              <a:spcAft>
                <a:spcPts val="0"/>
              </a:spcAft>
              <a:buClr>
                <a:srgbClr val="353535"/>
              </a:buClr>
              <a:buSzPts val="1900"/>
              <a:buFont typeface="Georgia"/>
              <a:buChar char="-"/>
            </a:pPr>
            <a:r>
              <a:rPr b="0" i="0" lang="en-US" sz="1900" u="none" cap="none" strike="noStrike">
                <a:solidFill>
                  <a:srgbClr val="353535"/>
                </a:solidFill>
                <a:latin typeface="Georgia"/>
                <a:ea typeface="Georgia"/>
                <a:cs typeface="Georgia"/>
                <a:sym typeface="Georgia"/>
              </a:rPr>
              <a:t>Male coach, 37 </a:t>
            </a:r>
            <a:endParaRPr b="0" i="0" sz="1900" u="none" cap="none" strike="noStrike">
              <a:solidFill>
                <a:srgbClr val="353535"/>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353535"/>
              </a:solidFill>
              <a:latin typeface="Georgia"/>
              <a:ea typeface="Georgia"/>
              <a:cs typeface="Georgia"/>
              <a:sym typeface="Georgia"/>
            </a:endParaRPr>
          </a:p>
          <a:p>
            <a:pPr indent="0" lvl="0" marL="0" marR="0" rtl="0" algn="l">
              <a:lnSpc>
                <a:spcPct val="100000"/>
              </a:lnSpc>
              <a:spcBef>
                <a:spcPts val="0"/>
              </a:spcBef>
              <a:spcAft>
                <a:spcPts val="0"/>
              </a:spcAft>
              <a:buClr>
                <a:schemeClr val="dk1"/>
              </a:buClr>
              <a:buSzPts val="1100"/>
              <a:buFont typeface="Arial"/>
              <a:buNone/>
            </a:pPr>
            <a:r>
              <a:rPr b="0" i="0" lang="en-US" sz="1900" u="none" cap="none" strike="noStrike">
                <a:solidFill>
                  <a:srgbClr val="353535"/>
                </a:solidFill>
                <a:latin typeface="Georgia"/>
                <a:ea typeface="Georgia"/>
                <a:cs typeface="Georgia"/>
                <a:sym typeface="Georgia"/>
              </a:rPr>
              <a:t>“I wish I would've learned about </a:t>
            </a:r>
            <a:r>
              <a:rPr b="1" i="0" lang="en-US" sz="1900" u="none" cap="none" strike="noStrike">
                <a:solidFill>
                  <a:srgbClr val="353535"/>
                </a:solidFill>
                <a:latin typeface="Georgia"/>
                <a:ea typeface="Georgia"/>
                <a:cs typeface="Georgia"/>
                <a:sym typeface="Georgia"/>
              </a:rPr>
              <a:t>budgeting and taxes in high school.</a:t>
            </a:r>
            <a:r>
              <a:rPr b="0" i="0" lang="en-US" sz="1900" u="none" cap="none" strike="noStrike">
                <a:solidFill>
                  <a:srgbClr val="353535"/>
                </a:solidFill>
                <a:latin typeface="Georgia"/>
                <a:ea typeface="Georgia"/>
                <a:cs typeface="Georgia"/>
                <a:sym typeface="Georgia"/>
              </a:rPr>
              <a:t>” </a:t>
            </a:r>
            <a:endParaRPr b="0" i="0" sz="1900" u="none" cap="none" strike="noStrike">
              <a:solidFill>
                <a:srgbClr val="353535"/>
              </a:solidFill>
              <a:latin typeface="Georgia"/>
              <a:ea typeface="Georgia"/>
              <a:cs typeface="Georgia"/>
              <a:sym typeface="Georgia"/>
            </a:endParaRPr>
          </a:p>
          <a:p>
            <a:pPr indent="-349250" lvl="0" marL="457200" marR="0" rtl="0" algn="l">
              <a:lnSpc>
                <a:spcPct val="100000"/>
              </a:lnSpc>
              <a:spcBef>
                <a:spcPts val="0"/>
              </a:spcBef>
              <a:spcAft>
                <a:spcPts val="0"/>
              </a:spcAft>
              <a:buClr>
                <a:srgbClr val="353535"/>
              </a:buClr>
              <a:buSzPts val="1900"/>
              <a:buFont typeface="Georgia"/>
              <a:buChar char="-"/>
            </a:pPr>
            <a:r>
              <a:rPr b="0" i="0" lang="en-US" sz="1900" u="none" cap="none" strike="noStrike">
                <a:solidFill>
                  <a:srgbClr val="353535"/>
                </a:solidFill>
                <a:latin typeface="Georgia"/>
                <a:ea typeface="Georgia"/>
                <a:cs typeface="Georgia"/>
                <a:sym typeface="Georgia"/>
              </a:rPr>
              <a:t>Female coach, 24</a:t>
            </a:r>
            <a:endParaRPr b="0" i="0" sz="1900" u="none" cap="none" strike="noStrike">
              <a:solidFill>
                <a:srgbClr val="353535"/>
              </a:solidFill>
              <a:latin typeface="Georgia"/>
              <a:ea typeface="Georgia"/>
              <a:cs typeface="Georgia"/>
              <a:sym typeface="Georgia"/>
            </a:endParaRPr>
          </a:p>
        </p:txBody>
      </p:sp>
      <p:sp>
        <p:nvSpPr>
          <p:cNvPr id="178" name="Google Shape;178;p3"/>
          <p:cNvSpPr txBox="1"/>
          <p:nvPr/>
        </p:nvSpPr>
        <p:spPr>
          <a:xfrm rot="10800000">
            <a:off x="-4668706" y="183083"/>
            <a:ext cx="338211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79" name="Google Shape;179;p3"/>
          <p:cNvSpPr txBox="1"/>
          <p:nvPr/>
        </p:nvSpPr>
        <p:spPr>
          <a:xfrm>
            <a:off x="10485250" y="36052700"/>
            <a:ext cx="11934600" cy="1062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highlight>
                  <a:schemeClr val="lt1"/>
                </a:highlight>
                <a:latin typeface="Georgia"/>
                <a:ea typeface="Georgia"/>
                <a:cs typeface="Georgia"/>
                <a:sym typeface="Georgia"/>
              </a:rPr>
              <a:t>Having control of your finances is a major step in being comfortable handling them. According to our study, the majority of the students (ranged from 55% to 71.43%) feel that it’s very important to be in control of your finances. </a:t>
            </a:r>
            <a:r>
              <a:rPr b="1" i="0" lang="en-US" sz="1900" u="none" cap="none" strike="noStrike">
                <a:solidFill>
                  <a:srgbClr val="A64D79"/>
                </a:solidFill>
                <a:highlight>
                  <a:schemeClr val="lt1"/>
                </a:highlight>
                <a:latin typeface="Georgia"/>
                <a:ea typeface="Georgia"/>
                <a:cs typeface="Georgia"/>
                <a:sym typeface="Georgia"/>
              </a:rPr>
              <a:t>Black female </a:t>
            </a:r>
            <a:r>
              <a:rPr b="0" i="0" lang="en-US" sz="1900" u="none" cap="none" strike="noStrike">
                <a:solidFill>
                  <a:schemeClr val="dk1"/>
                </a:solidFill>
                <a:highlight>
                  <a:schemeClr val="lt1"/>
                </a:highlight>
                <a:latin typeface="Georgia"/>
                <a:ea typeface="Georgia"/>
                <a:cs typeface="Georgia"/>
                <a:sym typeface="Georgia"/>
              </a:rPr>
              <a:t>students in particular feel this is important. </a:t>
            </a:r>
            <a:endParaRPr b="0" i="0" sz="1900" u="none" cap="none" strike="noStrike">
              <a:solidFill>
                <a:schemeClr val="dk1"/>
              </a:solidFill>
              <a:highlight>
                <a:schemeClr val="lt1"/>
              </a:highlight>
              <a:latin typeface="Georgia"/>
              <a:ea typeface="Georgia"/>
              <a:cs typeface="Georgia"/>
              <a:sym typeface="Georgia"/>
            </a:endParaRPr>
          </a:p>
        </p:txBody>
      </p:sp>
      <p:sp>
        <p:nvSpPr>
          <p:cNvPr id="180" name="Google Shape;180;p3"/>
          <p:cNvSpPr txBox="1"/>
          <p:nvPr/>
        </p:nvSpPr>
        <p:spPr>
          <a:xfrm>
            <a:off x="23777175" y="35902800"/>
            <a:ext cx="10134900" cy="1354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highlight>
                  <a:schemeClr val="lt1"/>
                </a:highlight>
                <a:latin typeface="Georgia"/>
                <a:ea typeface="Georgia"/>
                <a:cs typeface="Georgia"/>
                <a:sym typeface="Georgia"/>
              </a:rPr>
              <a:t>71.2% out of 365 students selected that they would like to be taught financial literacy through an </a:t>
            </a:r>
            <a:r>
              <a:rPr b="1" i="0" lang="en-US" sz="1900" u="none" cap="none" strike="noStrike">
                <a:solidFill>
                  <a:schemeClr val="dk1"/>
                </a:solidFill>
                <a:highlight>
                  <a:schemeClr val="lt1"/>
                </a:highlight>
                <a:latin typeface="Georgia"/>
                <a:ea typeface="Georgia"/>
                <a:cs typeface="Georgia"/>
                <a:sym typeface="Georgia"/>
              </a:rPr>
              <a:t>elective course</a:t>
            </a:r>
            <a:r>
              <a:rPr b="0" i="0" lang="en-US" sz="1900" u="none" cap="none" strike="noStrike">
                <a:solidFill>
                  <a:schemeClr val="dk1"/>
                </a:solidFill>
                <a:highlight>
                  <a:schemeClr val="lt1"/>
                </a:highlight>
                <a:latin typeface="Georgia"/>
                <a:ea typeface="Georgia"/>
                <a:cs typeface="Georgia"/>
                <a:sym typeface="Georgia"/>
              </a:rPr>
              <a:t>. 46%  would take it </a:t>
            </a:r>
            <a:r>
              <a:rPr b="1" i="0" lang="en-US" sz="1900" u="none" cap="none" strike="noStrike">
                <a:solidFill>
                  <a:schemeClr val="dk1"/>
                </a:solidFill>
                <a:highlight>
                  <a:schemeClr val="lt1"/>
                </a:highlight>
                <a:latin typeface="Georgia"/>
                <a:ea typeface="Georgia"/>
                <a:cs typeface="Georgia"/>
                <a:sym typeface="Georgia"/>
              </a:rPr>
              <a:t>online</a:t>
            </a:r>
            <a:r>
              <a:rPr b="0" i="0" lang="en-US" sz="1900" u="none" cap="none" strike="noStrike">
                <a:solidFill>
                  <a:schemeClr val="dk1"/>
                </a:solidFill>
                <a:highlight>
                  <a:schemeClr val="lt1"/>
                </a:highlight>
                <a:latin typeface="Georgia"/>
                <a:ea typeface="Georgia"/>
                <a:cs typeface="Georgia"/>
                <a:sym typeface="Georgia"/>
              </a:rPr>
              <a:t>.  Only 38.4% say that they would like it to be </a:t>
            </a:r>
            <a:r>
              <a:rPr b="1" i="0" lang="en-US" sz="1900" u="none" cap="none" strike="noStrike">
                <a:solidFill>
                  <a:schemeClr val="dk1"/>
                </a:solidFill>
                <a:highlight>
                  <a:schemeClr val="lt1"/>
                </a:highlight>
                <a:latin typeface="Georgia"/>
                <a:ea typeface="Georgia"/>
                <a:cs typeface="Georgia"/>
                <a:sym typeface="Georgia"/>
              </a:rPr>
              <a:t>required</a:t>
            </a:r>
            <a:r>
              <a:rPr b="0" i="0" lang="en-US" sz="1900" u="none" cap="none" strike="noStrike">
                <a:solidFill>
                  <a:schemeClr val="dk1"/>
                </a:solidFill>
                <a:highlight>
                  <a:schemeClr val="lt1"/>
                </a:highlight>
                <a:latin typeface="Georgia"/>
                <a:ea typeface="Georgia"/>
                <a:cs typeface="Georgia"/>
                <a:sym typeface="Georgia"/>
              </a:rPr>
              <a:t>. This shows the lack of interest that our students have in financial literacy. We need to do a better job to inspire young people to learn about financial literacy. </a:t>
            </a:r>
            <a:endParaRPr b="0" i="0" sz="1900" u="none" cap="none" strike="noStrike">
              <a:solidFill>
                <a:schemeClr val="dk1"/>
              </a:solidFill>
              <a:highlight>
                <a:schemeClr val="lt1"/>
              </a:highlight>
              <a:latin typeface="Georgia"/>
              <a:ea typeface="Georgia"/>
              <a:cs typeface="Georgia"/>
              <a:sym typeface="Georgia"/>
            </a:endParaRPr>
          </a:p>
        </p:txBody>
      </p:sp>
      <p:sp>
        <p:nvSpPr>
          <p:cNvPr id="181" name="Google Shape;181;p3"/>
          <p:cNvSpPr txBox="1"/>
          <p:nvPr/>
        </p:nvSpPr>
        <p:spPr>
          <a:xfrm>
            <a:off x="23933625" y="25816950"/>
            <a:ext cx="10273500" cy="6310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chemeClr val="dk1"/>
                </a:solidFill>
                <a:highlight>
                  <a:schemeClr val="lt1"/>
                </a:highlight>
                <a:latin typeface="Georgia"/>
                <a:ea typeface="Georgia"/>
                <a:cs typeface="Georgia"/>
                <a:sym typeface="Georgia"/>
              </a:rPr>
              <a:t>80.3</a:t>
            </a:r>
            <a:r>
              <a:rPr b="0" i="0" lang="en-US" sz="1900" u="none" cap="none" strike="noStrike">
                <a:solidFill>
                  <a:schemeClr val="dk1"/>
                </a:solidFill>
                <a:highlight>
                  <a:schemeClr val="lt1"/>
                </a:highlight>
                <a:latin typeface="Georgia"/>
                <a:ea typeface="Georgia"/>
                <a:cs typeface="Georgia"/>
                <a:sym typeface="Georgia"/>
              </a:rPr>
              <a:t>% out of 365 students said that they were most interested in </a:t>
            </a:r>
            <a:r>
              <a:rPr b="1" i="0" lang="en-US" sz="1900" u="none" cap="none" strike="noStrike">
                <a:solidFill>
                  <a:schemeClr val="dk1"/>
                </a:solidFill>
                <a:highlight>
                  <a:schemeClr val="lt1"/>
                </a:highlight>
                <a:latin typeface="Georgia"/>
                <a:ea typeface="Georgia"/>
                <a:cs typeface="Georgia"/>
                <a:sym typeface="Georgia"/>
              </a:rPr>
              <a:t>budgeting</a:t>
            </a:r>
            <a:r>
              <a:rPr b="0" i="0" lang="en-US" sz="1900" u="none" cap="none" strike="noStrike">
                <a:solidFill>
                  <a:schemeClr val="dk1"/>
                </a:solidFill>
                <a:highlight>
                  <a:schemeClr val="lt1"/>
                </a:highlight>
                <a:latin typeface="Georgia"/>
                <a:ea typeface="Georgia"/>
                <a:cs typeface="Georgia"/>
                <a:sym typeface="Georgia"/>
              </a:rPr>
              <a:t>. You can see by following the curved </a:t>
            </a:r>
            <a:r>
              <a:rPr b="1" i="0" lang="en-US" sz="1900" u="none" cap="none" strike="noStrike">
                <a:solidFill>
                  <a:srgbClr val="38761D"/>
                </a:solidFill>
                <a:highlight>
                  <a:schemeClr val="lt1"/>
                </a:highlight>
                <a:latin typeface="Georgia"/>
                <a:ea typeface="Georgia"/>
                <a:cs typeface="Georgia"/>
                <a:sym typeface="Georgia"/>
              </a:rPr>
              <a:t>green arrow</a:t>
            </a:r>
            <a:r>
              <a:rPr b="0" i="0" lang="en-US" sz="1900" u="none" cap="none" strike="noStrike">
                <a:solidFill>
                  <a:schemeClr val="dk1"/>
                </a:solidFill>
                <a:highlight>
                  <a:schemeClr val="lt1"/>
                </a:highlight>
                <a:latin typeface="Georgia"/>
                <a:ea typeface="Georgia"/>
                <a:cs typeface="Georgia"/>
                <a:sym typeface="Georgia"/>
              </a:rPr>
              <a:t> to the left of the graph, </a:t>
            </a:r>
            <a:r>
              <a:rPr b="1" i="0" lang="en-US" sz="1900" u="none" cap="none" strike="noStrike">
                <a:solidFill>
                  <a:srgbClr val="38761D"/>
                </a:solidFill>
                <a:highlight>
                  <a:schemeClr val="lt1"/>
                </a:highlight>
                <a:latin typeface="Georgia"/>
                <a:ea typeface="Georgia"/>
                <a:cs typeface="Georgia"/>
                <a:sym typeface="Georgia"/>
              </a:rPr>
              <a:t>66%</a:t>
            </a:r>
            <a:r>
              <a:rPr b="1" i="0" lang="en-US" sz="1900" u="none" cap="none" strike="noStrike">
                <a:solidFill>
                  <a:schemeClr val="dk1"/>
                </a:solidFill>
                <a:highlight>
                  <a:schemeClr val="lt1"/>
                </a:highlight>
                <a:latin typeface="Georgia"/>
                <a:ea typeface="Georgia"/>
                <a:cs typeface="Georgia"/>
                <a:sym typeface="Georgia"/>
              </a:rPr>
              <a:t> </a:t>
            </a:r>
            <a:r>
              <a:rPr b="0" i="0" lang="en-US" sz="1900" u="none" cap="none" strike="noStrike">
                <a:solidFill>
                  <a:schemeClr val="dk1"/>
                </a:solidFill>
                <a:highlight>
                  <a:schemeClr val="lt1"/>
                </a:highlight>
                <a:latin typeface="Georgia"/>
                <a:ea typeface="Georgia"/>
                <a:cs typeface="Georgia"/>
                <a:sym typeface="Georgia"/>
              </a:rPr>
              <a:t>students learn about budget from home. Students still feel they need to learn more about budgeting. Perhaps there is a deficiency in knowledge. </a:t>
            </a:r>
            <a:endParaRPr b="0" i="0" sz="1900" u="none" cap="none" strike="noStrike">
              <a:solidFill>
                <a:schemeClr val="dk1"/>
              </a:solidFill>
              <a:highlight>
                <a:schemeClr val="lt1"/>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1"/>
              </a:solidFill>
              <a:highlight>
                <a:schemeClr val="lt1"/>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highlight>
                  <a:schemeClr val="lt1"/>
                </a:highlight>
                <a:latin typeface="Georgia"/>
                <a:ea typeface="Georgia"/>
                <a:cs typeface="Georgia"/>
                <a:sym typeface="Georgia"/>
              </a:rPr>
              <a:t>The second most interested topic (69%) is </a:t>
            </a:r>
            <a:r>
              <a:rPr b="1" i="0" lang="en-US" sz="1900" u="none" cap="none" strike="noStrike">
                <a:solidFill>
                  <a:schemeClr val="dk1"/>
                </a:solidFill>
                <a:highlight>
                  <a:schemeClr val="lt1"/>
                </a:highlight>
                <a:latin typeface="Georgia"/>
                <a:ea typeface="Georgia"/>
                <a:cs typeface="Georgia"/>
                <a:sym typeface="Georgia"/>
              </a:rPr>
              <a:t>investing</a:t>
            </a:r>
            <a:r>
              <a:rPr b="0" i="0" lang="en-US" sz="1900" u="none" cap="none" strike="noStrike">
                <a:solidFill>
                  <a:schemeClr val="dk1"/>
                </a:solidFill>
                <a:highlight>
                  <a:schemeClr val="lt1"/>
                </a:highlight>
                <a:latin typeface="Georgia"/>
                <a:ea typeface="Georgia"/>
                <a:cs typeface="Georgia"/>
                <a:sym typeface="Georgia"/>
              </a:rPr>
              <a:t>. This makes sense as you can see by following the </a:t>
            </a:r>
            <a:r>
              <a:rPr b="1" i="0" lang="en-US" sz="1900" u="none" cap="none" strike="noStrike">
                <a:solidFill>
                  <a:srgbClr val="FF0000"/>
                </a:solidFill>
                <a:highlight>
                  <a:schemeClr val="lt1"/>
                </a:highlight>
                <a:latin typeface="Georgia"/>
                <a:ea typeface="Georgia"/>
                <a:cs typeface="Georgia"/>
                <a:sym typeface="Georgia"/>
              </a:rPr>
              <a:t>curved red arrow</a:t>
            </a:r>
            <a:r>
              <a:rPr b="0" i="0" lang="en-US" sz="1900" u="none" cap="none" strike="noStrike">
                <a:solidFill>
                  <a:schemeClr val="dk1"/>
                </a:solidFill>
                <a:highlight>
                  <a:schemeClr val="lt1"/>
                </a:highlight>
                <a:latin typeface="Georgia"/>
                <a:ea typeface="Georgia"/>
                <a:cs typeface="Georgia"/>
                <a:sym typeface="Georgia"/>
              </a:rPr>
              <a:t>, only </a:t>
            </a:r>
            <a:r>
              <a:rPr b="1" i="0" lang="en-US" sz="1900" u="none" cap="none" strike="noStrike">
                <a:solidFill>
                  <a:srgbClr val="FF0000"/>
                </a:solidFill>
                <a:highlight>
                  <a:schemeClr val="lt1"/>
                </a:highlight>
                <a:latin typeface="Georgia"/>
                <a:ea typeface="Georgia"/>
                <a:cs typeface="Georgia"/>
                <a:sym typeface="Georgia"/>
              </a:rPr>
              <a:t>34% </a:t>
            </a:r>
            <a:r>
              <a:rPr b="0" i="0" lang="en-US" sz="1900" u="none" cap="none" strike="noStrike">
                <a:solidFill>
                  <a:schemeClr val="dk1"/>
                </a:solidFill>
                <a:highlight>
                  <a:schemeClr val="lt1"/>
                </a:highlight>
                <a:latin typeface="Georgia"/>
                <a:ea typeface="Georgia"/>
                <a:cs typeface="Georgia"/>
                <a:sym typeface="Georgia"/>
              </a:rPr>
              <a:t>of students learned about investing from home. This is good news as students are interested in investing, which is an important strategy for achieving financial success.  </a:t>
            </a:r>
            <a:endParaRPr b="0" i="0" sz="1900" u="none" cap="none" strike="noStrike">
              <a:solidFill>
                <a:schemeClr val="dk1"/>
              </a:solidFill>
              <a:highlight>
                <a:schemeClr val="lt1"/>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1"/>
              </a:solidFill>
              <a:highlight>
                <a:schemeClr val="lt1"/>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highlight>
                  <a:schemeClr val="lt1"/>
                </a:highlight>
                <a:latin typeface="Georgia"/>
                <a:ea typeface="Georgia"/>
                <a:cs typeface="Georgia"/>
                <a:sym typeface="Georgia"/>
              </a:rPr>
              <a:t>Savings, taxes, and insurance made the remaining top 5 topics that students are interested in. We further interview students about some specific on the top 5 topics:</a:t>
            </a:r>
            <a:endParaRPr b="0" i="0" sz="1900" u="none" cap="none" strike="noStrike">
              <a:solidFill>
                <a:schemeClr val="dk1"/>
              </a:solidFill>
              <a:highlight>
                <a:schemeClr val="lt1"/>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600"/>
              <a:buFont typeface="Arial"/>
              <a:buNone/>
            </a:pPr>
            <a:r>
              <a:t/>
            </a:r>
            <a:endParaRPr b="0" i="0" sz="600" u="none" cap="none" strike="noStrike">
              <a:solidFill>
                <a:schemeClr val="dk1"/>
              </a:solidFill>
              <a:highlight>
                <a:schemeClr val="lt1"/>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highlight>
                  <a:schemeClr val="lt1"/>
                </a:highlight>
                <a:latin typeface="Georgia"/>
                <a:ea typeface="Georgia"/>
                <a:cs typeface="Georgia"/>
                <a:sym typeface="Georgia"/>
              </a:rPr>
              <a:t>“Budgeting is important so you know exactly where your money is going and the challenge is to stay within budget.””</a:t>
            </a:r>
            <a:endParaRPr b="0" i="0" sz="1900" u="none" cap="none" strike="noStrike">
              <a:solidFill>
                <a:schemeClr val="dk1"/>
              </a:solidFill>
              <a:highlight>
                <a:schemeClr val="lt1"/>
              </a:highlight>
              <a:latin typeface="Georgia"/>
              <a:ea typeface="Georgia"/>
              <a:cs typeface="Georgia"/>
              <a:sym typeface="Georgia"/>
            </a:endParaRPr>
          </a:p>
          <a:p>
            <a:pPr indent="-349250" lvl="0" marL="457200" marR="0" rtl="0" algn="l">
              <a:lnSpc>
                <a:spcPct val="100000"/>
              </a:lnSpc>
              <a:spcBef>
                <a:spcPts val="0"/>
              </a:spcBef>
              <a:spcAft>
                <a:spcPts val="0"/>
              </a:spcAft>
              <a:buClr>
                <a:schemeClr val="dk1"/>
              </a:buClr>
              <a:buSzPts val="1900"/>
              <a:buFont typeface="Georgia"/>
              <a:buChar char="-"/>
            </a:pPr>
            <a:r>
              <a:rPr b="0" i="0" lang="en-US" sz="1900" u="none" cap="none" strike="noStrike">
                <a:solidFill>
                  <a:schemeClr val="dk1"/>
                </a:solidFill>
                <a:highlight>
                  <a:schemeClr val="lt1"/>
                </a:highlight>
                <a:latin typeface="Georgia"/>
                <a:ea typeface="Georgia"/>
                <a:cs typeface="Georgia"/>
                <a:sym typeface="Georgia"/>
              </a:rPr>
              <a:t>Female 51</a:t>
            </a:r>
            <a:endParaRPr b="0" i="0" sz="1900" u="none" cap="none" strike="noStrike">
              <a:solidFill>
                <a:schemeClr val="dk1"/>
              </a:solidFill>
              <a:highlight>
                <a:schemeClr val="lt1"/>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highlight>
                  <a:schemeClr val="lt1"/>
                </a:highlight>
                <a:latin typeface="Georgia"/>
                <a:ea typeface="Georgia"/>
                <a:cs typeface="Georgia"/>
                <a:sym typeface="Georgia"/>
              </a:rPr>
              <a:t>“ Investing is important to make sure you have adequate money to retire.”</a:t>
            </a:r>
            <a:endParaRPr b="0" i="0" sz="1900" u="none" cap="none" strike="noStrike">
              <a:solidFill>
                <a:schemeClr val="dk1"/>
              </a:solidFill>
              <a:highlight>
                <a:schemeClr val="lt1"/>
              </a:highlight>
              <a:latin typeface="Georgia"/>
              <a:ea typeface="Georgia"/>
              <a:cs typeface="Georgia"/>
              <a:sym typeface="Georgia"/>
            </a:endParaRPr>
          </a:p>
          <a:p>
            <a:pPr indent="-349250" lvl="1" marL="914400" marR="0" rtl="0" algn="l">
              <a:lnSpc>
                <a:spcPct val="100000"/>
              </a:lnSpc>
              <a:spcBef>
                <a:spcPts val="0"/>
              </a:spcBef>
              <a:spcAft>
                <a:spcPts val="0"/>
              </a:spcAft>
              <a:buClr>
                <a:schemeClr val="dk1"/>
              </a:buClr>
              <a:buSzPts val="1900"/>
              <a:buFont typeface="Georgia"/>
              <a:buChar char="-"/>
            </a:pPr>
            <a:r>
              <a:rPr b="0" i="0" lang="en-US" sz="1900" u="none" cap="none" strike="noStrike">
                <a:solidFill>
                  <a:schemeClr val="dk1"/>
                </a:solidFill>
                <a:highlight>
                  <a:schemeClr val="lt1"/>
                </a:highlight>
                <a:latin typeface="Georgia"/>
                <a:ea typeface="Georgia"/>
                <a:cs typeface="Georgia"/>
                <a:sym typeface="Georgia"/>
              </a:rPr>
              <a:t>Male 68</a:t>
            </a:r>
            <a:endParaRPr b="0" i="0" sz="1900" u="none" cap="none" strike="noStrike">
              <a:solidFill>
                <a:schemeClr val="dk1"/>
              </a:solidFill>
              <a:highlight>
                <a:schemeClr val="lt1"/>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highlight>
                  <a:schemeClr val="lt1"/>
                </a:highlight>
                <a:latin typeface="Georgia"/>
                <a:ea typeface="Georgia"/>
                <a:cs typeface="Georgia"/>
                <a:sym typeface="Georgia"/>
              </a:rPr>
              <a:t>Savings gives you piece of mind in helping protect you in case of an emergency.”</a:t>
            </a:r>
            <a:endParaRPr b="0" i="0" sz="1900" u="none" cap="none" strike="noStrike">
              <a:solidFill>
                <a:schemeClr val="dk1"/>
              </a:solidFill>
              <a:highlight>
                <a:schemeClr val="lt1"/>
              </a:highlight>
              <a:latin typeface="Georgia"/>
              <a:ea typeface="Georgia"/>
              <a:cs typeface="Georgia"/>
              <a:sym typeface="Georgia"/>
            </a:endParaRPr>
          </a:p>
          <a:p>
            <a:pPr indent="-349250" lvl="0" marL="914400" marR="0" rtl="0" algn="l">
              <a:lnSpc>
                <a:spcPct val="100000"/>
              </a:lnSpc>
              <a:spcBef>
                <a:spcPts val="0"/>
              </a:spcBef>
              <a:spcAft>
                <a:spcPts val="0"/>
              </a:spcAft>
              <a:buClr>
                <a:schemeClr val="dk1"/>
              </a:buClr>
              <a:buSzPts val="1900"/>
              <a:buFont typeface="Georgia"/>
              <a:buChar char="-"/>
            </a:pPr>
            <a:r>
              <a:rPr b="0" i="0" lang="en-US" sz="1900" u="none" cap="none" strike="noStrike">
                <a:solidFill>
                  <a:schemeClr val="dk1"/>
                </a:solidFill>
                <a:highlight>
                  <a:schemeClr val="lt1"/>
                </a:highlight>
                <a:latin typeface="Georgia"/>
                <a:ea typeface="Georgia"/>
                <a:cs typeface="Georgia"/>
                <a:sym typeface="Georgia"/>
              </a:rPr>
              <a:t>Male 52 </a:t>
            </a:r>
            <a:endParaRPr b="0" i="0" sz="1900" u="none" cap="none" strike="noStrike">
              <a:solidFill>
                <a:schemeClr val="dk1"/>
              </a:solidFill>
              <a:highlight>
                <a:schemeClr val="lt1"/>
              </a:highlight>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highlight>
                  <a:schemeClr val="lt1"/>
                </a:highlight>
                <a:latin typeface="Georgia"/>
                <a:ea typeface="Georgia"/>
                <a:cs typeface="Georgia"/>
                <a:sym typeface="Georgia"/>
              </a:rPr>
              <a:t>“I would like to be educated more on what insurance is necessary so that I am not paying too much money on things that are not needed.”</a:t>
            </a:r>
            <a:endParaRPr b="0" i="0" sz="1900" u="none" cap="none" strike="noStrike">
              <a:solidFill>
                <a:schemeClr val="dk1"/>
              </a:solidFill>
              <a:highlight>
                <a:schemeClr val="lt1"/>
              </a:highlight>
              <a:latin typeface="Georgia"/>
              <a:ea typeface="Georgia"/>
              <a:cs typeface="Georgia"/>
              <a:sym typeface="Georgia"/>
            </a:endParaRPr>
          </a:p>
          <a:p>
            <a:pPr indent="-349250" lvl="0" marL="914400" marR="0" rtl="0" algn="l">
              <a:lnSpc>
                <a:spcPct val="100000"/>
              </a:lnSpc>
              <a:spcBef>
                <a:spcPts val="0"/>
              </a:spcBef>
              <a:spcAft>
                <a:spcPts val="0"/>
              </a:spcAft>
              <a:buClr>
                <a:schemeClr val="dk1"/>
              </a:buClr>
              <a:buSzPts val="1900"/>
              <a:buFont typeface="Georgia"/>
              <a:buChar char="-"/>
            </a:pPr>
            <a:r>
              <a:rPr b="0" i="0" lang="en-US" sz="1900" u="none" cap="none" strike="noStrike">
                <a:solidFill>
                  <a:schemeClr val="dk1"/>
                </a:solidFill>
                <a:highlight>
                  <a:schemeClr val="lt1"/>
                </a:highlight>
                <a:latin typeface="Georgia"/>
                <a:ea typeface="Georgia"/>
                <a:cs typeface="Georgia"/>
                <a:sym typeface="Georgia"/>
              </a:rPr>
              <a:t>Male 25</a:t>
            </a:r>
            <a:endParaRPr b="0" i="0" sz="1900" u="none" cap="none" strike="noStrike">
              <a:solidFill>
                <a:schemeClr val="dk1"/>
              </a:solidFill>
              <a:highlight>
                <a:schemeClr val="lt1"/>
              </a:highlight>
              <a:latin typeface="Georgia"/>
              <a:ea typeface="Georgia"/>
              <a:cs typeface="Georgia"/>
              <a:sym typeface="Georgia"/>
            </a:endParaRPr>
          </a:p>
        </p:txBody>
      </p:sp>
      <p:sp>
        <p:nvSpPr>
          <p:cNvPr id="182" name="Google Shape;182;p3"/>
          <p:cNvSpPr txBox="1"/>
          <p:nvPr/>
        </p:nvSpPr>
        <p:spPr>
          <a:xfrm>
            <a:off x="29683900" y="9942700"/>
            <a:ext cx="4320300" cy="340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Georgia"/>
                <a:ea typeface="Georgia"/>
                <a:cs typeface="Georgia"/>
                <a:sym typeface="Georgia"/>
              </a:rPr>
              <a:t>Most people expect to learn about financial literacy from </a:t>
            </a:r>
            <a:r>
              <a:rPr b="1" i="0" lang="en-US" sz="1900" u="none" cap="none" strike="noStrike">
                <a:solidFill>
                  <a:srgbClr val="000000"/>
                </a:solidFill>
                <a:latin typeface="Georgia"/>
                <a:ea typeface="Georgia"/>
                <a:cs typeface="Georgia"/>
                <a:sym typeface="Georgia"/>
              </a:rPr>
              <a:t>life experiences</a:t>
            </a:r>
            <a:r>
              <a:rPr b="0" i="0" lang="en-US" sz="1900" u="none" cap="none" strike="noStrike">
                <a:solidFill>
                  <a:srgbClr val="000000"/>
                </a:solidFill>
                <a:latin typeface="Georgia"/>
                <a:ea typeface="Georgia"/>
                <a:cs typeface="Georgia"/>
                <a:sym typeface="Georgia"/>
              </a:rPr>
              <a:t>. Many wished that they would have learned more from their parents, but did not. Their life experiences guided them, and most still do not know enough about it.</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Georgia"/>
              <a:ea typeface="Georgia"/>
              <a:cs typeface="Georgia"/>
              <a:sym typeface="Georgia"/>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Georgia"/>
                <a:ea typeface="Georgia"/>
                <a:cs typeface="Georgia"/>
                <a:sym typeface="Georgia"/>
              </a:rPr>
              <a:t>The good news is that students expect to learn about financial literacy from </a:t>
            </a:r>
            <a:r>
              <a:rPr b="1" i="0" lang="en-US" sz="1900" u="none" cap="none" strike="noStrike">
                <a:solidFill>
                  <a:srgbClr val="000000"/>
                </a:solidFill>
                <a:latin typeface="Georgia"/>
                <a:ea typeface="Georgia"/>
                <a:cs typeface="Georgia"/>
                <a:sym typeface="Georgia"/>
              </a:rPr>
              <a:t>school</a:t>
            </a:r>
            <a:r>
              <a:rPr b="0" i="0" lang="en-US" sz="1900" u="none" cap="none" strike="noStrike">
                <a:solidFill>
                  <a:srgbClr val="000000"/>
                </a:solidFill>
                <a:latin typeface="Georgia"/>
                <a:ea typeface="Georgia"/>
                <a:cs typeface="Georgia"/>
                <a:sym typeface="Georgia"/>
              </a:rPr>
              <a:t>! </a:t>
            </a:r>
            <a:endParaRPr b="0" i="0" sz="1900" u="none" cap="none" strike="noStrike">
              <a:solidFill>
                <a:srgbClr val="000000"/>
              </a:solidFill>
              <a:latin typeface="Georgia"/>
              <a:ea typeface="Georgia"/>
              <a:cs typeface="Georgia"/>
              <a:sym typeface="Georgia"/>
            </a:endParaRPr>
          </a:p>
        </p:txBody>
      </p:sp>
      <p:sp>
        <p:nvSpPr>
          <p:cNvPr id="183" name="Google Shape;183;p3"/>
          <p:cNvSpPr txBox="1"/>
          <p:nvPr/>
        </p:nvSpPr>
        <p:spPr>
          <a:xfrm>
            <a:off x="34906725" y="32167400"/>
            <a:ext cx="8229600" cy="681000"/>
          </a:xfrm>
          <a:prstGeom prst="rect">
            <a:avLst/>
          </a:prstGeom>
          <a:solidFill>
            <a:srgbClr val="D0E0E3"/>
          </a:solid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800"/>
              <a:buFont typeface="Arial"/>
              <a:buNone/>
            </a:pPr>
            <a:r>
              <a:rPr b="1" i="0" lang="en-US" sz="3800" u="none" cap="none" strike="noStrike">
                <a:solidFill>
                  <a:srgbClr val="000000"/>
                </a:solidFill>
                <a:latin typeface="Georgia"/>
                <a:ea typeface="Georgia"/>
                <a:cs typeface="Georgia"/>
                <a:sym typeface="Georgia"/>
              </a:rPr>
              <a:t>References</a:t>
            </a:r>
            <a:endParaRPr b="1" i="0" sz="3800" u="none" cap="none" strike="noStrike">
              <a:solidFill>
                <a:srgbClr val="000000"/>
              </a:solidFill>
              <a:latin typeface="Georgia"/>
              <a:ea typeface="Georgia"/>
              <a:cs typeface="Georgia"/>
              <a:sym typeface="Georgia"/>
            </a:endParaRPr>
          </a:p>
        </p:txBody>
      </p:sp>
      <p:sp>
        <p:nvSpPr>
          <p:cNvPr id="184" name="Google Shape;184;p3"/>
          <p:cNvSpPr txBox="1"/>
          <p:nvPr/>
        </p:nvSpPr>
        <p:spPr>
          <a:xfrm>
            <a:off x="35310200" y="33326475"/>
            <a:ext cx="7157400" cy="477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Georgia"/>
              <a:ea typeface="Georgia"/>
              <a:cs typeface="Georgia"/>
              <a:sym typeface="Georgia"/>
            </a:endParaRPr>
          </a:p>
        </p:txBody>
      </p:sp>
      <p:sp>
        <p:nvSpPr>
          <p:cNvPr id="185" name="Google Shape;185;p3"/>
          <p:cNvSpPr txBox="1"/>
          <p:nvPr/>
        </p:nvSpPr>
        <p:spPr>
          <a:xfrm>
            <a:off x="34515000" y="32944775"/>
            <a:ext cx="8510400" cy="5384100"/>
          </a:xfrm>
          <a:prstGeom prst="rect">
            <a:avLst/>
          </a:prstGeom>
          <a:noFill/>
          <a:ln>
            <a:noFill/>
          </a:ln>
        </p:spPr>
        <p:txBody>
          <a:bodyPr anchorCtr="0" anchor="t" bIns="91425" lIns="91425" spcFirstLastPara="1" rIns="91425" wrap="square" tIns="91425">
            <a:spAutoFit/>
          </a:bodyPr>
          <a:lstStyle/>
          <a:p>
            <a:pPr indent="0" lvl="0" marL="355600" marR="0" rtl="0" algn="l">
              <a:lnSpc>
                <a:spcPct val="115000"/>
              </a:lnSpc>
              <a:spcBef>
                <a:spcPts val="1200"/>
              </a:spcBef>
              <a:spcAft>
                <a:spcPts val="0"/>
              </a:spcAft>
              <a:buClr>
                <a:schemeClr val="dk1"/>
              </a:buClr>
              <a:buSzPts val="1100"/>
              <a:buFont typeface="Arial"/>
              <a:buNone/>
            </a:pPr>
            <a:r>
              <a:rPr b="0" i="0" lang="en-US" sz="1800" u="none" cap="none" strike="noStrike">
                <a:solidFill>
                  <a:schemeClr val="dk1"/>
                </a:solidFill>
                <a:latin typeface="Georgia"/>
                <a:ea typeface="Georgia"/>
                <a:cs typeface="Georgia"/>
                <a:sym typeface="Georgia"/>
              </a:rPr>
              <a:t>Miller, G. E. (2022, January 29). </a:t>
            </a:r>
            <a:r>
              <a:rPr b="0" i="1" lang="en-US" sz="1800" u="none" cap="none" strike="noStrike">
                <a:solidFill>
                  <a:schemeClr val="dk1"/>
                </a:solidFill>
                <a:latin typeface="Georgia"/>
                <a:ea typeface="Georgia"/>
                <a:cs typeface="Georgia"/>
                <a:sym typeface="Georgia"/>
              </a:rPr>
              <a:t>The U.S. is the most overworked nation in the world</a:t>
            </a:r>
            <a:r>
              <a:rPr b="0" i="0" lang="en-US" sz="1800" u="none" cap="none" strike="noStrike">
                <a:solidFill>
                  <a:schemeClr val="dk1"/>
                </a:solidFill>
                <a:latin typeface="Georgia"/>
                <a:ea typeface="Georgia"/>
                <a:cs typeface="Georgia"/>
                <a:sym typeface="Georgia"/>
              </a:rPr>
              <a:t>. 20somethingfinance.com. Retrieved February 24, 2022, from https://20somethingfinance.com/american-hours-worked-productivity-vacation/</a:t>
            </a:r>
            <a:endParaRPr b="0" i="0" sz="1800" u="none" cap="none" strike="noStrike">
              <a:solidFill>
                <a:schemeClr val="dk1"/>
              </a:solidFill>
              <a:latin typeface="Georgia"/>
              <a:ea typeface="Georgia"/>
              <a:cs typeface="Georgia"/>
              <a:sym typeface="Georgia"/>
            </a:endParaRPr>
          </a:p>
          <a:p>
            <a:pPr indent="0" lvl="0" marL="355600" marR="0" rtl="0" algn="l">
              <a:lnSpc>
                <a:spcPct val="115000"/>
              </a:lnSpc>
              <a:spcBef>
                <a:spcPts val="1200"/>
              </a:spcBef>
              <a:spcAft>
                <a:spcPts val="0"/>
              </a:spcAft>
              <a:buClr>
                <a:schemeClr val="dk1"/>
              </a:buClr>
              <a:buSzPts val="1100"/>
              <a:buFont typeface="Arial"/>
              <a:buNone/>
            </a:pPr>
            <a:r>
              <a:rPr b="0" i="0" lang="en-US" sz="1800" u="none" cap="none" strike="noStrike">
                <a:solidFill>
                  <a:schemeClr val="dk1"/>
                </a:solidFill>
                <a:latin typeface="Georgia"/>
                <a:ea typeface="Georgia"/>
                <a:cs typeface="Georgia"/>
                <a:sym typeface="Georgia"/>
              </a:rPr>
              <a:t>(n.d.). </a:t>
            </a:r>
            <a:r>
              <a:rPr b="0" i="1" lang="en-US" sz="1800" u="none" cap="none" strike="noStrike">
                <a:solidFill>
                  <a:schemeClr val="dk1"/>
                </a:solidFill>
                <a:latin typeface="Georgia"/>
                <a:ea typeface="Georgia"/>
                <a:cs typeface="Georgia"/>
                <a:sym typeface="Georgia"/>
              </a:rPr>
              <a:t>Topic: Personal debt in the U.S.</a:t>
            </a:r>
            <a:r>
              <a:rPr b="0" i="0" lang="en-US" sz="1800" u="none" cap="none" strike="noStrike">
                <a:solidFill>
                  <a:schemeClr val="dk1"/>
                </a:solidFill>
                <a:latin typeface="Georgia"/>
                <a:ea typeface="Georgia"/>
                <a:cs typeface="Georgia"/>
                <a:sym typeface="Georgia"/>
              </a:rPr>
              <a:t> Statista. Retrieved February 24, 2022, from https://www.statista.com/topics/1203/personal-debt/#dossierKeyfigures </a:t>
            </a:r>
            <a:endParaRPr b="0" i="0" sz="1800" u="none" cap="none" strike="noStrike">
              <a:solidFill>
                <a:schemeClr val="dk1"/>
              </a:solidFill>
              <a:latin typeface="Georgia"/>
              <a:ea typeface="Georgia"/>
              <a:cs typeface="Georgia"/>
              <a:sym typeface="Georgia"/>
            </a:endParaRPr>
          </a:p>
          <a:p>
            <a:pPr indent="0" lvl="0" marL="355600" marR="0" rtl="0" algn="l">
              <a:lnSpc>
                <a:spcPct val="115000"/>
              </a:lnSpc>
              <a:spcBef>
                <a:spcPts val="1200"/>
              </a:spcBef>
              <a:spcAft>
                <a:spcPts val="0"/>
              </a:spcAft>
              <a:buClr>
                <a:schemeClr val="dk1"/>
              </a:buClr>
              <a:buSzPts val="1100"/>
              <a:buFont typeface="Arial"/>
              <a:buNone/>
            </a:pPr>
            <a:r>
              <a:rPr b="0" i="0" lang="en-US" sz="1800" u="none" cap="none" strike="noStrike">
                <a:solidFill>
                  <a:schemeClr val="dk1"/>
                </a:solidFill>
                <a:latin typeface="Georgia"/>
                <a:ea typeface="Georgia"/>
                <a:cs typeface="Georgia"/>
                <a:sym typeface="Georgia"/>
              </a:rPr>
              <a:t>Sainato, M. (2021, December 13). </a:t>
            </a:r>
            <a:r>
              <a:rPr b="0" i="1" lang="en-US" sz="1800" u="none" cap="none" strike="noStrike">
                <a:solidFill>
                  <a:schemeClr val="dk1"/>
                </a:solidFill>
                <a:latin typeface="Georgia"/>
                <a:ea typeface="Georgia"/>
                <a:cs typeface="Georgia"/>
                <a:sym typeface="Georgia"/>
              </a:rPr>
              <a:t>'at 75, I still have to work': Millions of Americans can't afford to retire</a:t>
            </a:r>
            <a:r>
              <a:rPr b="0" i="0" lang="en-US" sz="1800" u="none" cap="none" strike="noStrike">
                <a:solidFill>
                  <a:schemeClr val="dk1"/>
                </a:solidFill>
                <a:latin typeface="Georgia"/>
                <a:ea typeface="Georgia"/>
                <a:cs typeface="Georgia"/>
                <a:sym typeface="Georgia"/>
              </a:rPr>
              <a:t>. The Guardian. Retrieved February 24, 2022, from https://www.theguardian.com/money/2021/dec/13/americans-retire-work-social-security</a:t>
            </a:r>
            <a:endParaRPr b="0" i="0" sz="1800" u="none" cap="none" strike="noStrike">
              <a:solidFill>
                <a:schemeClr val="dk1"/>
              </a:solidFill>
              <a:latin typeface="Georgia"/>
              <a:ea typeface="Georgia"/>
              <a:cs typeface="Georgia"/>
              <a:sym typeface="Georgia"/>
            </a:endParaRPr>
          </a:p>
          <a:p>
            <a:pPr indent="0" lvl="0" marL="355600" marR="0" rtl="0" algn="l">
              <a:lnSpc>
                <a:spcPct val="115000"/>
              </a:lnSpc>
              <a:spcBef>
                <a:spcPts val="1200"/>
              </a:spcBef>
              <a:spcAft>
                <a:spcPts val="1200"/>
              </a:spcAft>
              <a:buClr>
                <a:schemeClr val="dk1"/>
              </a:buClr>
              <a:buSzPts val="1100"/>
              <a:buFont typeface="Arial"/>
              <a:buNone/>
            </a:pPr>
            <a:r>
              <a:rPr b="0" i="0" lang="en-US" sz="1800" u="none" cap="none" strike="noStrike">
                <a:solidFill>
                  <a:schemeClr val="dk1"/>
                </a:solidFill>
                <a:latin typeface="Georgia"/>
                <a:ea typeface="Georgia"/>
                <a:cs typeface="Georgia"/>
                <a:sym typeface="Georgia"/>
              </a:rPr>
              <a:t>Tepper, T. (2022, February 10). </a:t>
            </a:r>
            <a:r>
              <a:rPr b="0" i="1" lang="en-US" sz="1800" u="none" cap="none" strike="noStrike">
                <a:solidFill>
                  <a:schemeClr val="dk1"/>
                </a:solidFill>
                <a:latin typeface="Georgia"/>
                <a:ea typeface="Georgia"/>
                <a:cs typeface="Georgia"/>
                <a:sym typeface="Georgia"/>
              </a:rPr>
              <a:t>Why is inflation so high?</a:t>
            </a:r>
            <a:r>
              <a:rPr b="0" i="0" lang="en-US" sz="1800" u="none" cap="none" strike="noStrike">
                <a:solidFill>
                  <a:schemeClr val="dk1"/>
                </a:solidFill>
                <a:latin typeface="Georgia"/>
                <a:ea typeface="Georgia"/>
                <a:cs typeface="Georgia"/>
                <a:sym typeface="Georgia"/>
              </a:rPr>
              <a:t> Forbes. Retrieved February 24, 2022, from https://www.forbes.com/advisor/investing/why-is-inflation-rising-right-now/</a:t>
            </a:r>
            <a:endParaRPr b="0" i="0" sz="1800" u="none" cap="none" strike="noStrike">
              <a:solidFill>
                <a:srgbClr val="000000"/>
              </a:solidFill>
              <a:latin typeface="Georgia"/>
              <a:ea typeface="Georgia"/>
              <a:cs typeface="Georgia"/>
              <a:sym typeface="Georgia"/>
            </a:endParaRPr>
          </a:p>
        </p:txBody>
      </p:sp>
      <p:cxnSp>
        <p:nvCxnSpPr>
          <p:cNvPr id="186" name="Google Shape;186;p3"/>
          <p:cNvCxnSpPr/>
          <p:nvPr/>
        </p:nvCxnSpPr>
        <p:spPr>
          <a:xfrm flipH="1">
            <a:off x="15548525" y="23723150"/>
            <a:ext cx="8960400" cy="5058900"/>
          </a:xfrm>
          <a:prstGeom prst="curvedConnector3">
            <a:avLst>
              <a:gd fmla="val 50000" name="adj1"/>
            </a:avLst>
          </a:prstGeom>
          <a:noFill/>
          <a:ln cap="flat" cmpd="sng" w="76200">
            <a:solidFill>
              <a:srgbClr val="CC0000"/>
            </a:solidFill>
            <a:prstDash val="solid"/>
            <a:round/>
            <a:headEnd len="sm" w="sm" type="none"/>
            <a:tailEnd len="med" w="med" type="stealth"/>
          </a:ln>
        </p:spPr>
      </p:cxnSp>
      <p:cxnSp>
        <p:nvCxnSpPr>
          <p:cNvPr id="187" name="Google Shape;187;p3"/>
          <p:cNvCxnSpPr/>
          <p:nvPr/>
        </p:nvCxnSpPr>
        <p:spPr>
          <a:xfrm flipH="1">
            <a:off x="17197175" y="23494550"/>
            <a:ext cx="7368900" cy="783000"/>
          </a:xfrm>
          <a:prstGeom prst="curvedConnector3">
            <a:avLst>
              <a:gd fmla="val 50000" name="adj1"/>
            </a:avLst>
          </a:prstGeom>
          <a:noFill/>
          <a:ln cap="flat" cmpd="sng" w="76200">
            <a:solidFill>
              <a:srgbClr val="38761D"/>
            </a:solidFill>
            <a:prstDash val="solid"/>
            <a:round/>
            <a:headEnd len="sm" w="sm" type="none"/>
            <a:tailEnd len="med" w="med" type="stealth"/>
          </a:ln>
        </p:spPr>
      </p:cxnSp>
      <p:pic>
        <p:nvPicPr>
          <p:cNvPr id="188" name="Google Shape;188;p3"/>
          <p:cNvPicPr preferRelativeResize="0"/>
          <p:nvPr/>
        </p:nvPicPr>
        <p:blipFill rotWithShape="1">
          <a:blip r:embed="rId12">
            <a:alphaModFix/>
          </a:blip>
          <a:srcRect b="46354" l="0" r="36795" t="13343"/>
          <a:stretch/>
        </p:blipFill>
        <p:spPr>
          <a:xfrm>
            <a:off x="9976712" y="33718959"/>
            <a:ext cx="12642238" cy="2117841"/>
          </a:xfrm>
          <a:prstGeom prst="rect">
            <a:avLst/>
          </a:prstGeom>
          <a:noFill/>
          <a:ln>
            <a:noFill/>
          </a:ln>
        </p:spPr>
      </p:pic>
      <p:pic>
        <p:nvPicPr>
          <p:cNvPr id="189" name="Google Shape;189;p3"/>
          <p:cNvPicPr preferRelativeResize="0"/>
          <p:nvPr/>
        </p:nvPicPr>
        <p:blipFill rotWithShape="1">
          <a:blip r:embed="rId13">
            <a:alphaModFix/>
          </a:blip>
          <a:srcRect b="21995" l="0" r="23908" t="15102"/>
          <a:stretch/>
        </p:blipFill>
        <p:spPr>
          <a:xfrm>
            <a:off x="23618925" y="33284862"/>
            <a:ext cx="10829100" cy="226211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1000"/>
                                        <p:tgtEl>
                                          <p:spTgt spid="18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1000"/>
                                        <p:tgtEl>
                                          <p:spTgt spid="18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2020-02-11T19:11:23Z</dcterms:created>
  <dc:creator>Raul Falcon</dc:creator>
</cp:coreProperties>
</file>