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32918400"/>
  <p:notesSz cx="31954788" cy="50149125"/>
  <p:embeddedFontLst>
    <p:embeddedFont>
      <p:font typeface="Calibri" panose="020F0502020204030204" pitchFamily="34" charset="0"/>
      <p:regular r:id="rId5"/>
      <p:bold r:id="rId6"/>
      <p:italic r:id="rId7"/>
      <p:boldItalic r:id="rId8"/>
    </p:embeddedFont>
    <p:embeddedFont>
      <p:font typeface="Libre Baskerville" panose="02000000000000000000" pitchFamily="2" charset="0"/>
      <p:regular r:id="rId9"/>
      <p:bold r:id="rId10"/>
      <p:italic r:id="rId11"/>
    </p:embeddedFont>
    <p:embeddedFont>
      <p:font typeface="Montserrat Light" panose="00000400000000000000" pitchFamily="2" charset="0"/>
      <p:regular r:id="rId12"/>
      <p:italic r:id="rId13"/>
    </p:embeddedFont>
  </p:embeddedFontLst>
  <p:custDataLst>
    <p:tags r:id="rId14"/>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9968">
          <p15:clr>
            <a:srgbClr val="A4A3A4"/>
          </p15:clr>
        </p15:guide>
        <p15:guide id="2" orient="horz" pos="5632">
          <p15:clr>
            <a:srgbClr val="A4A3A4"/>
          </p15:clr>
        </p15:guide>
        <p15:guide id="3" orient="horz" pos="3533">
          <p15:clr>
            <a:srgbClr val="A4A3A4"/>
          </p15:clr>
        </p15:guide>
        <p15:guide id="4" orient="horz" pos="6246">
          <p15:clr>
            <a:srgbClr val="A4A3A4"/>
          </p15:clr>
        </p15:guide>
        <p15:guide id="5" pos="720">
          <p15:clr>
            <a:srgbClr val="A4A3A4"/>
          </p15:clr>
        </p15:guide>
        <p15:guide id="6" pos="6912">
          <p15:clr>
            <a:srgbClr val="A4A3A4"/>
          </p15:clr>
        </p15:guide>
        <p15:guide id="7" pos="7392">
          <p15:clr>
            <a:srgbClr val="A4A3A4"/>
          </p15:clr>
        </p15:guide>
        <p15:guide id="8" pos="13584">
          <p15:clr>
            <a:srgbClr val="A4A3A4"/>
          </p15:clr>
        </p15:guide>
        <p15:guide id="9" pos="14064">
          <p15:clr>
            <a:srgbClr val="A4A3A4"/>
          </p15:clr>
        </p15:guide>
        <p15:guide id="10" pos="20256">
          <p15:clr>
            <a:srgbClr val="A4A3A4"/>
          </p15:clr>
        </p15:guide>
        <p15:guide id="11" pos="20736">
          <p15:clr>
            <a:srgbClr val="A4A3A4"/>
          </p15:clr>
        </p15:guide>
        <p15:guide id="12" pos="26928">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374299-CD13-419D-B6B1-E042395A988F}" v="43" dt="2022-03-22T21:49:11.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88592" autoAdjust="0"/>
  </p:normalViewPr>
  <p:slideViewPr>
    <p:cSldViewPr>
      <p:cViewPr varScale="1">
        <p:scale>
          <a:sx n="16" d="100"/>
          <a:sy n="16" d="100"/>
        </p:scale>
        <p:origin x="2011" y="10"/>
      </p:cViewPr>
      <p:guideLst>
        <p:guide orient="horz" pos="19968"/>
        <p:guide orient="horz" pos="5632"/>
        <p:guide orient="horz" pos="3533"/>
        <p:guide orient="horz" pos="6246"/>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presProps" Target="presProps.xml"/><Relationship Id="rId10" Type="http://schemas.openxmlformats.org/officeDocument/2006/relationships/font" Target="fonts/font6.fntdata"/><Relationship Id="rId19" Type="http://schemas.microsoft.com/office/2016/11/relationships/changesInfo" Target="changesInfos/changesInfo1.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siree Kern" userId="52f3d62b536426db" providerId="LiveId" clId="{AF374299-CD13-419D-B6B1-E042395A988F}"/>
    <pc:docChg chg="undo redo custSel modSld">
      <pc:chgData name="Desiree Kern" userId="52f3d62b536426db" providerId="LiveId" clId="{AF374299-CD13-419D-B6B1-E042395A988F}" dt="2022-03-26T19:59:38.863" v="4125" actId="20577"/>
      <pc:docMkLst>
        <pc:docMk/>
      </pc:docMkLst>
      <pc:sldChg chg="addSp delSp modSp mod modNotesTx">
        <pc:chgData name="Desiree Kern" userId="52f3d62b536426db" providerId="LiveId" clId="{AF374299-CD13-419D-B6B1-E042395A988F}" dt="2022-03-26T19:59:38.863" v="4125" actId="20577"/>
        <pc:sldMkLst>
          <pc:docMk/>
          <pc:sldMk cId="0" sldId="263"/>
        </pc:sldMkLst>
        <pc:spChg chg="add mod">
          <ac:chgData name="Desiree Kern" userId="52f3d62b536426db" providerId="LiveId" clId="{AF374299-CD13-419D-B6B1-E042395A988F}" dt="2022-03-22T21:43:35.970" v="4096" actId="114"/>
          <ac:spMkLst>
            <pc:docMk/>
            <pc:sldMk cId="0" sldId="263"/>
            <ac:spMk id="2" creationId="{0AB021C1-C7A9-4A63-A9A2-0D06BFDDD95F}"/>
          </ac:spMkLst>
        </pc:spChg>
        <pc:spChg chg="add mod">
          <ac:chgData name="Desiree Kern" userId="52f3d62b536426db" providerId="LiveId" clId="{AF374299-CD13-419D-B6B1-E042395A988F}" dt="2022-03-22T21:43:27.447" v="4095" actId="114"/>
          <ac:spMkLst>
            <pc:docMk/>
            <pc:sldMk cId="0" sldId="263"/>
            <ac:spMk id="38" creationId="{1F7D691A-1D2C-4FE6-BC54-F121863193B2}"/>
          </ac:spMkLst>
        </pc:spChg>
        <pc:spChg chg="mod">
          <ac:chgData name="Desiree Kern" userId="52f3d62b536426db" providerId="LiveId" clId="{AF374299-CD13-419D-B6B1-E042395A988F}" dt="2022-03-22T15:35:31.373" v="3467" actId="20577"/>
          <ac:spMkLst>
            <pc:docMk/>
            <pc:sldMk cId="0" sldId="263"/>
            <ac:spMk id="41" creationId="{8785E597-B0C8-4CA8-9A56-A0F3996D088D}"/>
          </ac:spMkLst>
        </pc:spChg>
        <pc:spChg chg="del mod">
          <ac:chgData name="Desiree Kern" userId="52f3d62b536426db" providerId="LiveId" clId="{AF374299-CD13-419D-B6B1-E042395A988F}" dt="2022-03-22T15:36:44.635" v="3473" actId="478"/>
          <ac:spMkLst>
            <pc:docMk/>
            <pc:sldMk cId="0" sldId="263"/>
            <ac:spMk id="45" creationId="{5A376F88-C956-40F0-BF4F-8264D81C5D0B}"/>
          </ac:spMkLst>
        </pc:spChg>
        <pc:spChg chg="mod">
          <ac:chgData name="Desiree Kern" userId="52f3d62b536426db" providerId="LiveId" clId="{AF374299-CD13-419D-B6B1-E042395A988F}" dt="2022-03-22T15:01:32.842" v="3316" actId="14100"/>
          <ac:spMkLst>
            <pc:docMk/>
            <pc:sldMk cId="0" sldId="263"/>
            <ac:spMk id="46" creationId="{2C718E78-BDD8-4BAD-851F-D423AE935B0D}"/>
          </ac:spMkLst>
        </pc:spChg>
        <pc:spChg chg="mod">
          <ac:chgData name="Desiree Kern" userId="52f3d62b536426db" providerId="LiveId" clId="{AF374299-CD13-419D-B6B1-E042395A988F}" dt="2022-03-22T21:39:19.107" v="4081" actId="1076"/>
          <ac:spMkLst>
            <pc:docMk/>
            <pc:sldMk cId="0" sldId="263"/>
            <ac:spMk id="47" creationId="{B9C39BF6-8B9A-45D3-A730-4CDDF5EAA7F1}"/>
          </ac:spMkLst>
        </pc:spChg>
        <pc:spChg chg="mod">
          <ac:chgData name="Desiree Kern" userId="52f3d62b536426db" providerId="LiveId" clId="{AF374299-CD13-419D-B6B1-E042395A988F}" dt="2022-03-22T15:31:30.634" v="3451" actId="14100"/>
          <ac:spMkLst>
            <pc:docMk/>
            <pc:sldMk cId="0" sldId="263"/>
            <ac:spMk id="48" creationId="{3E6D1C9C-2516-4738-BC80-673A19ECE5BD}"/>
          </ac:spMkLst>
        </pc:spChg>
        <pc:spChg chg="mod">
          <ac:chgData name="Desiree Kern" userId="52f3d62b536426db" providerId="LiveId" clId="{AF374299-CD13-419D-B6B1-E042395A988F}" dt="2022-03-22T15:39:32.757" v="3481" actId="14100"/>
          <ac:spMkLst>
            <pc:docMk/>
            <pc:sldMk cId="0" sldId="263"/>
            <ac:spMk id="49" creationId="{8F25EFAD-7AAF-4CAF-BA69-869B3D423F7F}"/>
          </ac:spMkLst>
        </pc:spChg>
        <pc:spChg chg="mod">
          <ac:chgData name="Desiree Kern" userId="52f3d62b536426db" providerId="LiveId" clId="{AF374299-CD13-419D-B6B1-E042395A988F}" dt="2022-03-22T14:52:25.474" v="3221" actId="14100"/>
          <ac:spMkLst>
            <pc:docMk/>
            <pc:sldMk cId="0" sldId="263"/>
            <ac:spMk id="50" creationId="{2EC9A64B-144F-4668-B416-097C0312FF96}"/>
          </ac:spMkLst>
        </pc:spChg>
        <pc:spChg chg="mod">
          <ac:chgData name="Desiree Kern" userId="52f3d62b536426db" providerId="LiveId" clId="{AF374299-CD13-419D-B6B1-E042395A988F}" dt="2022-03-22T15:33:57.378" v="3464" actId="14100"/>
          <ac:spMkLst>
            <pc:docMk/>
            <pc:sldMk cId="0" sldId="263"/>
            <ac:spMk id="51" creationId="{BF801B80-E24E-4773-AC4E-37DC17B0424E}"/>
          </ac:spMkLst>
        </pc:spChg>
        <pc:spChg chg="mod">
          <ac:chgData name="Desiree Kern" userId="52f3d62b536426db" providerId="LiveId" clId="{AF374299-CD13-419D-B6B1-E042395A988F}" dt="2022-03-22T15:31:35.619" v="3452" actId="14100"/>
          <ac:spMkLst>
            <pc:docMk/>
            <pc:sldMk cId="0" sldId="263"/>
            <ac:spMk id="52" creationId="{F6D8A1CF-B987-4F36-8586-4BEDACCCAB04}"/>
          </ac:spMkLst>
        </pc:spChg>
        <pc:spChg chg="mod">
          <ac:chgData name="Desiree Kern" userId="52f3d62b536426db" providerId="LiveId" clId="{AF374299-CD13-419D-B6B1-E042395A988F}" dt="2022-03-22T21:40:20.751" v="4087" actId="1076"/>
          <ac:spMkLst>
            <pc:docMk/>
            <pc:sldMk cId="0" sldId="263"/>
            <ac:spMk id="53" creationId="{B9BDD4D7-12C6-4DBA-AD93-2C88BC17BC8B}"/>
          </ac:spMkLst>
        </pc:spChg>
        <pc:spChg chg="mod">
          <ac:chgData name="Desiree Kern" userId="52f3d62b536426db" providerId="LiveId" clId="{AF374299-CD13-419D-B6B1-E042395A988F}" dt="2022-03-22T14:55:29.035" v="3249" actId="1076"/>
          <ac:spMkLst>
            <pc:docMk/>
            <pc:sldMk cId="0" sldId="263"/>
            <ac:spMk id="54" creationId="{E4864E4E-50A2-403F-84B8-E4F7E820612B}"/>
          </ac:spMkLst>
        </pc:spChg>
        <pc:spChg chg="mod">
          <ac:chgData name="Desiree Kern" userId="52f3d62b536426db" providerId="LiveId" clId="{AF374299-CD13-419D-B6B1-E042395A988F}" dt="2022-03-22T15:09:15.634" v="3402" actId="14100"/>
          <ac:spMkLst>
            <pc:docMk/>
            <pc:sldMk cId="0" sldId="263"/>
            <ac:spMk id="55" creationId="{32418A42-DDE0-497E-98DF-5F9BFF98DA6B}"/>
          </ac:spMkLst>
        </pc:spChg>
        <pc:spChg chg="mod">
          <ac:chgData name="Desiree Kern" userId="52f3d62b536426db" providerId="LiveId" clId="{AF374299-CD13-419D-B6B1-E042395A988F}" dt="2022-03-22T21:44:24.858" v="4097" actId="20577"/>
          <ac:spMkLst>
            <pc:docMk/>
            <pc:sldMk cId="0" sldId="263"/>
            <ac:spMk id="56" creationId="{1D434DB1-CA03-4AE7-BD42-F2F4837CE20D}"/>
          </ac:spMkLst>
        </pc:spChg>
        <pc:spChg chg="mod">
          <ac:chgData name="Desiree Kern" userId="52f3d62b536426db" providerId="LiveId" clId="{AF374299-CD13-419D-B6B1-E042395A988F}" dt="2022-03-22T15:32:06.059" v="3457" actId="1076"/>
          <ac:spMkLst>
            <pc:docMk/>
            <pc:sldMk cId="0" sldId="263"/>
            <ac:spMk id="57" creationId="{992CC346-56CD-4384-BB14-A915BC781C78}"/>
          </ac:spMkLst>
        </pc:spChg>
        <pc:spChg chg="mod">
          <ac:chgData name="Desiree Kern" userId="52f3d62b536426db" providerId="LiveId" clId="{AF374299-CD13-419D-B6B1-E042395A988F}" dt="2022-03-26T18:55:44.797" v="4118" actId="20577"/>
          <ac:spMkLst>
            <pc:docMk/>
            <pc:sldMk cId="0" sldId="263"/>
            <ac:spMk id="58" creationId="{E3DA8D0E-1298-4193-913A-0FE766B77D13}"/>
          </ac:spMkLst>
        </pc:spChg>
        <pc:spChg chg="mod">
          <ac:chgData name="Desiree Kern" userId="52f3d62b536426db" providerId="LiveId" clId="{AF374299-CD13-419D-B6B1-E042395A988F}" dt="2022-03-22T15:31:22.670" v="3450" actId="1076"/>
          <ac:spMkLst>
            <pc:docMk/>
            <pc:sldMk cId="0" sldId="263"/>
            <ac:spMk id="59" creationId="{D07EEF88-ACF9-4467-B180-074FC642245A}"/>
          </ac:spMkLst>
        </pc:spChg>
        <pc:spChg chg="mod">
          <ac:chgData name="Desiree Kern" userId="52f3d62b536426db" providerId="LiveId" clId="{AF374299-CD13-419D-B6B1-E042395A988F}" dt="2022-03-22T21:45:03.188" v="4099" actId="404"/>
          <ac:spMkLst>
            <pc:docMk/>
            <pc:sldMk cId="0" sldId="263"/>
            <ac:spMk id="60" creationId="{22B0201C-B275-4172-AE5F-42B6EA405F41}"/>
          </ac:spMkLst>
        </pc:spChg>
        <pc:spChg chg="mod">
          <ac:chgData name="Desiree Kern" userId="52f3d62b536426db" providerId="LiveId" clId="{AF374299-CD13-419D-B6B1-E042395A988F}" dt="2022-03-22T15:31:41.054" v="3453" actId="1076"/>
          <ac:spMkLst>
            <pc:docMk/>
            <pc:sldMk cId="0" sldId="263"/>
            <ac:spMk id="61" creationId="{A6E6C31F-098B-45F7-BEE5-8A51FA70D59F}"/>
          </ac:spMkLst>
        </pc:spChg>
        <pc:spChg chg="mod">
          <ac:chgData name="Desiree Kern" userId="52f3d62b536426db" providerId="LiveId" clId="{AF374299-CD13-419D-B6B1-E042395A988F}" dt="2022-03-26T19:00:23.045" v="4124" actId="20577"/>
          <ac:spMkLst>
            <pc:docMk/>
            <pc:sldMk cId="0" sldId="263"/>
            <ac:spMk id="62" creationId="{A067F8A1-EE95-4354-8E2F-952A6BBDBFFC}"/>
          </ac:spMkLst>
        </pc:spChg>
        <pc:spChg chg="mod">
          <ac:chgData name="Desiree Kern" userId="52f3d62b536426db" providerId="LiveId" clId="{AF374299-CD13-419D-B6B1-E042395A988F}" dt="2022-03-22T15:39:36.391" v="3482" actId="1076"/>
          <ac:spMkLst>
            <pc:docMk/>
            <pc:sldMk cId="0" sldId="263"/>
            <ac:spMk id="63" creationId="{92D5F59B-F8CA-463C-871F-D1042309DE00}"/>
          </ac:spMkLst>
        </pc:spChg>
        <pc:spChg chg="del mod">
          <ac:chgData name="Desiree Kern" userId="52f3d62b536426db" providerId="LiveId" clId="{AF374299-CD13-419D-B6B1-E042395A988F}" dt="2022-03-22T15:36:41.780" v="3472" actId="478"/>
          <ac:spMkLst>
            <pc:docMk/>
            <pc:sldMk cId="0" sldId="263"/>
            <ac:spMk id="64" creationId="{499918C8-D8D3-4947-B7FD-9341EAE5F7F2}"/>
          </ac:spMkLst>
        </pc:spChg>
        <pc:spChg chg="mod">
          <ac:chgData name="Desiree Kern" userId="52f3d62b536426db" providerId="LiveId" clId="{AF374299-CD13-419D-B6B1-E042395A988F}" dt="2022-03-22T15:34:03.632" v="3465" actId="1076"/>
          <ac:spMkLst>
            <pc:docMk/>
            <pc:sldMk cId="0" sldId="263"/>
            <ac:spMk id="65" creationId="{68744D3E-CEF9-4748-9719-25AAABF27BDD}"/>
          </ac:spMkLst>
        </pc:spChg>
        <pc:spChg chg="mod">
          <ac:chgData name="Desiree Kern" userId="52f3d62b536426db" providerId="LiveId" clId="{AF374299-CD13-419D-B6B1-E042395A988F}" dt="2022-03-25T22:41:54.929" v="4117" actId="20577"/>
          <ac:spMkLst>
            <pc:docMk/>
            <pc:sldMk cId="0" sldId="263"/>
            <ac:spMk id="66" creationId="{223EAA92-7B93-4F15-A4CA-18552CBA76AE}"/>
          </ac:spMkLst>
        </pc:spChg>
        <pc:spChg chg="mod">
          <ac:chgData name="Desiree Kern" userId="52f3d62b536426db" providerId="LiveId" clId="{AF374299-CD13-419D-B6B1-E042395A988F}" dt="2022-03-22T15:32:18.779" v="3459" actId="1076"/>
          <ac:spMkLst>
            <pc:docMk/>
            <pc:sldMk cId="0" sldId="263"/>
            <ac:spMk id="67" creationId="{716F17B6-B5C7-4922-B9E2-CD14BD16A568}"/>
          </ac:spMkLst>
        </pc:spChg>
        <pc:spChg chg="mod">
          <ac:chgData name="Desiree Kern" userId="52f3d62b536426db" providerId="LiveId" clId="{AF374299-CD13-419D-B6B1-E042395A988F}" dt="2022-03-22T21:39:51.395" v="4086" actId="1076"/>
          <ac:spMkLst>
            <pc:docMk/>
            <pc:sldMk cId="0" sldId="263"/>
            <ac:spMk id="68" creationId="{47F717BC-0897-4243-A282-98EF911708EA}"/>
          </ac:spMkLst>
        </pc:spChg>
        <pc:spChg chg="mod">
          <ac:chgData name="Desiree Kern" userId="52f3d62b536426db" providerId="LiveId" clId="{AF374299-CD13-419D-B6B1-E042395A988F}" dt="2022-03-22T14:55:32.289" v="3250" actId="1076"/>
          <ac:spMkLst>
            <pc:docMk/>
            <pc:sldMk cId="0" sldId="263"/>
            <ac:spMk id="69" creationId="{27A0BB3C-427E-42CA-963C-DA612C8F2B9C}"/>
          </ac:spMkLst>
        </pc:spChg>
        <pc:graphicFrameChg chg="mod">
          <ac:chgData name="Desiree Kern" userId="52f3d62b536426db" providerId="LiveId" clId="{AF374299-CD13-419D-B6B1-E042395A988F}" dt="2022-03-22T21:49:04.965" v="4107" actId="1582"/>
          <ac:graphicFrameMkLst>
            <pc:docMk/>
            <pc:sldMk cId="0" sldId="263"/>
            <ac:graphicFrameMk id="35" creationId="{4004593D-3EEC-4CFE-AD8F-37BBD21C8591}"/>
          </ac:graphicFrameMkLst>
        </pc:graphicFrameChg>
        <pc:graphicFrameChg chg="mod">
          <ac:chgData name="Desiree Kern" userId="52f3d62b536426db" providerId="LiveId" clId="{AF374299-CD13-419D-B6B1-E042395A988F}" dt="2022-03-22T21:49:11.892" v="4108" actId="1582"/>
          <ac:graphicFrameMkLst>
            <pc:docMk/>
            <pc:sldMk cId="0" sldId="263"/>
            <ac:graphicFrameMk id="36" creationId="{067649E6-D42D-4DDF-A206-3F6A3B27360A}"/>
          </ac:graphicFrameMkLst>
        </pc:graphicFrameChg>
        <pc:picChg chg="add del mod">
          <ac:chgData name="Desiree Kern" userId="52f3d62b536426db" providerId="LiveId" clId="{AF374299-CD13-419D-B6B1-E042395A988F}" dt="2022-03-22T14:43:45.860" v="3057" actId="478"/>
          <ac:picMkLst>
            <pc:docMk/>
            <pc:sldMk cId="0" sldId="263"/>
            <ac:picMk id="3" creationId="{092E3041-D072-4A22-B1C7-7E0808934B4B}"/>
          </ac:picMkLst>
        </pc:picChg>
        <pc:picChg chg="add del mod">
          <ac:chgData name="Desiree Kern" userId="52f3d62b536426db" providerId="LiveId" clId="{AF374299-CD13-419D-B6B1-E042395A988F}" dt="2022-03-22T14:43:55.080" v="3061" actId="478"/>
          <ac:picMkLst>
            <pc:docMk/>
            <pc:sldMk cId="0" sldId="263"/>
            <ac:picMk id="5" creationId="{5B489DF4-F553-49A0-8041-257379227654}"/>
          </ac:picMkLst>
        </pc:picChg>
        <pc:picChg chg="add mod modCrop">
          <ac:chgData name="Desiree Kern" userId="52f3d62b536426db" providerId="LiveId" clId="{AF374299-CD13-419D-B6B1-E042395A988F}" dt="2022-03-22T21:46:25.759" v="4104" actId="208"/>
          <ac:picMkLst>
            <pc:docMk/>
            <pc:sldMk cId="0" sldId="263"/>
            <ac:picMk id="7" creationId="{D8DEB1A4-BAE7-4F06-9F57-BA249DE8D547}"/>
          </ac:picMkLst>
        </pc:picChg>
        <pc:picChg chg="add mod modCrop">
          <ac:chgData name="Desiree Kern" userId="52f3d62b536426db" providerId="LiveId" clId="{AF374299-CD13-419D-B6B1-E042395A988F}" dt="2022-03-22T21:23:43.063" v="3538" actId="1076"/>
          <ac:picMkLst>
            <pc:docMk/>
            <pc:sldMk cId="0" sldId="263"/>
            <ac:picMk id="9" creationId="{24B593CD-5CD5-4AB6-AAA6-71EF97504043}"/>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r>
              <a:rPr lang="en-US" sz="3200" b="0" u="sng" dirty="0">
                <a:solidFill>
                  <a:schemeClr val="tx1"/>
                </a:solidFill>
              </a:rPr>
              <a:t>HEI and RAPA Scores of Health Majors</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1"/>
          <c:order val="1"/>
          <c:tx>
            <c:strRef>
              <c:f>'Health Majors'!$B$1</c:f>
              <c:strCache>
                <c:ptCount val="1"/>
                <c:pt idx="0">
                  <c:v>HEI Score</c:v>
                </c:pt>
              </c:strCache>
            </c:strRef>
          </c:tx>
          <c:spPr>
            <a:ln w="28575" cap="rnd">
              <a:solidFill>
                <a:schemeClr val="accent5"/>
              </a:solidFill>
              <a:round/>
            </a:ln>
            <a:effectLst/>
          </c:spPr>
          <c:marker>
            <c:symbol val="none"/>
          </c:marker>
          <c:cat>
            <c:strLit>
              <c:ptCount val="5"/>
              <c:pt idx="0">
                <c:v>10</c:v>
              </c:pt>
              <c:pt idx="1">
                <c:v>20</c:v>
              </c:pt>
              <c:pt idx="2">
                <c:v>30</c:v>
              </c:pt>
              <c:pt idx="3">
                <c:v>40</c:v>
              </c:pt>
              <c:pt idx="4">
                <c:v>44</c:v>
              </c:pt>
              <c:extLst>
                <c:ext xmlns:c15="http://schemas.microsoft.com/office/drawing/2012/chart" uri="{02D57815-91ED-43cb-92C2-25804820EDAC}">
                  <c15:autoCat val="1"/>
                </c:ext>
              </c:extLst>
            </c:strLit>
          </c:cat>
          <c:val>
            <c:numRef>
              <c:f>('Health Majors'!$B$11,'Health Majors'!$B$21,'Health Majors'!$B$31,'Health Majors'!$B$41,'Health Majors'!$B$45)</c:f>
              <c:numCache>
                <c:formatCode>General</c:formatCode>
                <c:ptCount val="5"/>
                <c:pt idx="0">
                  <c:v>47.5</c:v>
                </c:pt>
                <c:pt idx="1">
                  <c:v>32.5</c:v>
                </c:pt>
                <c:pt idx="2">
                  <c:v>35</c:v>
                </c:pt>
                <c:pt idx="3">
                  <c:v>37.5</c:v>
                </c:pt>
                <c:pt idx="4">
                  <c:v>45</c:v>
                </c:pt>
              </c:numCache>
              <c:extLst/>
            </c:numRef>
          </c:val>
          <c:smooth val="0"/>
          <c:extLst>
            <c:ext xmlns:c16="http://schemas.microsoft.com/office/drawing/2014/chart" uri="{C3380CC4-5D6E-409C-BE32-E72D297353CC}">
              <c16:uniqueId val="{00000000-8411-4A7F-B2C6-C8EAEF992FBD}"/>
            </c:ext>
          </c:extLst>
        </c:ser>
        <c:ser>
          <c:idx val="2"/>
          <c:order val="2"/>
          <c:tx>
            <c:strRef>
              <c:f>'Health Majors'!$C$1</c:f>
              <c:strCache>
                <c:ptCount val="1"/>
                <c:pt idx="0">
                  <c:v>RAPA 1</c:v>
                </c:pt>
              </c:strCache>
            </c:strRef>
          </c:tx>
          <c:spPr>
            <a:ln w="28575" cap="rnd">
              <a:solidFill>
                <a:schemeClr val="accent4"/>
              </a:solidFill>
              <a:round/>
            </a:ln>
            <a:effectLst/>
          </c:spPr>
          <c:marker>
            <c:symbol val="none"/>
          </c:marker>
          <c:cat>
            <c:strLit>
              <c:ptCount val="5"/>
              <c:pt idx="0">
                <c:v>10</c:v>
              </c:pt>
              <c:pt idx="1">
                <c:v>20</c:v>
              </c:pt>
              <c:pt idx="2">
                <c:v>30</c:v>
              </c:pt>
              <c:pt idx="3">
                <c:v>40</c:v>
              </c:pt>
              <c:pt idx="4">
                <c:v>44</c:v>
              </c:pt>
              <c:extLst>
                <c:ext xmlns:c15="http://schemas.microsoft.com/office/drawing/2012/chart" uri="{02D57815-91ED-43cb-92C2-25804820EDAC}">
                  <c15:autoCat val="1"/>
                </c:ext>
              </c:extLst>
            </c:strLit>
          </c:cat>
          <c:val>
            <c:numRef>
              <c:f>('Health Majors'!$C$11,'Health Majors'!$C$21,'Health Majors'!$C$31,'Health Majors'!$C$41,'Health Majors'!$C$45)</c:f>
              <c:numCache>
                <c:formatCode>General</c:formatCode>
                <c:ptCount val="5"/>
                <c:pt idx="0">
                  <c:v>2</c:v>
                </c:pt>
                <c:pt idx="1">
                  <c:v>3</c:v>
                </c:pt>
                <c:pt idx="2">
                  <c:v>3</c:v>
                </c:pt>
                <c:pt idx="3">
                  <c:v>3</c:v>
                </c:pt>
                <c:pt idx="4">
                  <c:v>4</c:v>
                </c:pt>
              </c:numCache>
              <c:extLst/>
            </c:numRef>
          </c:val>
          <c:smooth val="0"/>
          <c:extLst>
            <c:ext xmlns:c16="http://schemas.microsoft.com/office/drawing/2014/chart" uri="{C3380CC4-5D6E-409C-BE32-E72D297353CC}">
              <c16:uniqueId val="{00000001-8411-4A7F-B2C6-C8EAEF992FBD}"/>
            </c:ext>
          </c:extLst>
        </c:ser>
        <c:ser>
          <c:idx val="3"/>
          <c:order val="3"/>
          <c:tx>
            <c:strRef>
              <c:f>'Health Majors'!$D$1</c:f>
              <c:strCache>
                <c:ptCount val="1"/>
                <c:pt idx="0">
                  <c:v>RAPA 2</c:v>
                </c:pt>
              </c:strCache>
            </c:strRef>
          </c:tx>
          <c:spPr>
            <a:ln w="28575" cap="rnd">
              <a:solidFill>
                <a:schemeClr val="accent6">
                  <a:lumMod val="60000"/>
                </a:schemeClr>
              </a:solidFill>
              <a:round/>
            </a:ln>
            <a:effectLst/>
          </c:spPr>
          <c:marker>
            <c:symbol val="none"/>
          </c:marker>
          <c:cat>
            <c:strLit>
              <c:ptCount val="5"/>
              <c:pt idx="0">
                <c:v>10</c:v>
              </c:pt>
              <c:pt idx="1">
                <c:v>20</c:v>
              </c:pt>
              <c:pt idx="2">
                <c:v>30</c:v>
              </c:pt>
              <c:pt idx="3">
                <c:v>40</c:v>
              </c:pt>
              <c:pt idx="4">
                <c:v>44</c:v>
              </c:pt>
              <c:extLst>
                <c:ext xmlns:c15="http://schemas.microsoft.com/office/drawing/2012/chart" uri="{02D57815-91ED-43cb-92C2-25804820EDAC}">
                  <c15:autoCat val="1"/>
                </c:ext>
              </c:extLst>
            </c:strLit>
          </c:cat>
          <c:val>
            <c:numRef>
              <c:f>('Health Majors'!$D$11,'Health Majors'!$D$21,'Health Majors'!$D$31,'Health Majors'!$D$41,'Health Majors'!$D$45)</c:f>
              <c:numCache>
                <c:formatCode>General</c:formatCode>
                <c:ptCount val="5"/>
                <c:pt idx="0">
                  <c:v>0</c:v>
                </c:pt>
                <c:pt idx="1">
                  <c:v>3</c:v>
                </c:pt>
                <c:pt idx="2">
                  <c:v>0</c:v>
                </c:pt>
                <c:pt idx="3">
                  <c:v>0</c:v>
                </c:pt>
                <c:pt idx="4">
                  <c:v>3</c:v>
                </c:pt>
              </c:numCache>
              <c:extLst/>
            </c:numRef>
          </c:val>
          <c:smooth val="0"/>
          <c:extLst>
            <c:ext xmlns:c16="http://schemas.microsoft.com/office/drawing/2014/chart" uri="{C3380CC4-5D6E-409C-BE32-E72D297353CC}">
              <c16:uniqueId val="{00000002-8411-4A7F-B2C6-C8EAEF992FBD}"/>
            </c:ext>
          </c:extLst>
        </c:ser>
        <c:dLbls>
          <c:showLegendKey val="0"/>
          <c:showVal val="0"/>
          <c:showCatName val="0"/>
          <c:showSerName val="0"/>
          <c:showPercent val="0"/>
          <c:showBubbleSize val="0"/>
        </c:dLbls>
        <c:smooth val="0"/>
        <c:axId val="278380240"/>
        <c:axId val="278381904"/>
        <c:extLst>
          <c:ext xmlns:c15="http://schemas.microsoft.com/office/drawing/2012/chart" uri="{02D57815-91ED-43cb-92C2-25804820EDAC}">
            <c15:filteredLineSeries>
              <c15:ser>
                <c:idx val="0"/>
                <c:order val="0"/>
                <c:tx>
                  <c:strRef>
                    <c:extLst>
                      <c:ext uri="{02D57815-91ED-43cb-92C2-25804820EDAC}">
                        <c15:formulaRef>
                          <c15:sqref>'Health Majors'!$A$1</c15:sqref>
                        </c15:formulaRef>
                      </c:ext>
                    </c:extLst>
                    <c:strCache>
                      <c:ptCount val="1"/>
                      <c:pt idx="0">
                        <c:v>Major</c:v>
                      </c:pt>
                    </c:strCache>
                  </c:strRef>
                </c:tx>
                <c:spPr>
                  <a:ln w="28575" cap="rnd">
                    <a:solidFill>
                      <a:schemeClr val="accent6"/>
                    </a:solidFill>
                    <a:round/>
                  </a:ln>
                  <a:effectLst/>
                </c:spPr>
                <c:marker>
                  <c:symbol val="none"/>
                </c:marker>
                <c:val>
                  <c:numRef>
                    <c:extLst>
                      <c:ext uri="{02D57815-91ED-43cb-92C2-25804820EDAC}">
                        <c15:formulaRef>
                          <c15:sqref>('Health Majors'!$A$11,'Health Majors'!$A$21,'Health Majors'!$A$31,'Health Majors'!$A$41,'Health Majors'!$A$45)</c15:sqref>
                        </c15:formulaRef>
                      </c:ext>
                    </c:extLst>
                    <c:numCache>
                      <c:formatCode>General</c:formatCode>
                      <c:ptCount val="5"/>
                      <c:pt idx="0">
                        <c:v>1</c:v>
                      </c:pt>
                      <c:pt idx="1">
                        <c:v>1</c:v>
                      </c:pt>
                      <c:pt idx="2">
                        <c:v>1</c:v>
                      </c:pt>
                      <c:pt idx="3">
                        <c:v>1</c:v>
                      </c:pt>
                      <c:pt idx="4">
                        <c:v>1</c:v>
                      </c:pt>
                    </c:numCache>
                  </c:numRef>
                </c:val>
                <c:smooth val="0"/>
                <c:extLst>
                  <c:ext xmlns:c16="http://schemas.microsoft.com/office/drawing/2014/chart" uri="{C3380CC4-5D6E-409C-BE32-E72D297353CC}">
                    <c16:uniqueId val="{00000003-8411-4A7F-B2C6-C8EAEF992FBD}"/>
                  </c:ext>
                </c:extLst>
              </c15:ser>
            </c15:filteredLineSeries>
          </c:ext>
        </c:extLst>
      </c:lineChart>
      <c:catAx>
        <c:axId val="27838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278381904"/>
        <c:crosses val="autoZero"/>
        <c:auto val="1"/>
        <c:lblAlgn val="ctr"/>
        <c:lblOffset val="100"/>
        <c:noMultiLvlLbl val="0"/>
      </c:catAx>
      <c:valAx>
        <c:axId val="2783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27838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lumMod val="95000"/>
      </a:schemeClr>
    </a:solidFill>
    <a:ln w="3175">
      <a:solidFill>
        <a:schemeClr val="tx1"/>
      </a:solid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3200" u="sng" dirty="0">
                <a:solidFill>
                  <a:schemeClr val="tx1"/>
                </a:solidFill>
                <a:latin typeface="Times New Roman" panose="02020603050405020304" pitchFamily="18" charset="0"/>
                <a:cs typeface="Times New Roman" panose="02020603050405020304" pitchFamily="18" charset="0"/>
              </a:rPr>
              <a:t>HEI and RAPA Scores of Non-Health Majors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1"/>
          <c:tx>
            <c:strRef>
              <c:f>'Non-Health Majors'!$B$1</c:f>
              <c:strCache>
                <c:ptCount val="1"/>
                <c:pt idx="0">
                  <c:v>HEI Score</c:v>
                </c:pt>
              </c:strCache>
            </c:strRef>
          </c:tx>
          <c:spPr>
            <a:ln w="28575" cap="rnd">
              <a:solidFill>
                <a:schemeClr val="accent5"/>
              </a:solidFill>
              <a:round/>
            </a:ln>
            <a:effectLst/>
          </c:spPr>
          <c:marker>
            <c:symbol val="none"/>
          </c:marker>
          <c:cat>
            <c:strLit>
              <c:ptCount val="6"/>
              <c:pt idx="0">
                <c:v>10</c:v>
              </c:pt>
              <c:pt idx="1">
                <c:v>20</c:v>
              </c:pt>
              <c:pt idx="2">
                <c:v>30</c:v>
              </c:pt>
              <c:pt idx="3">
                <c:v>40</c:v>
              </c:pt>
              <c:pt idx="4">
                <c:v>50</c:v>
              </c:pt>
              <c:pt idx="5">
                <c:v>54</c:v>
              </c:pt>
              <c:extLst>
                <c:ext xmlns:c15="http://schemas.microsoft.com/office/drawing/2012/chart" uri="{02D57815-91ED-43cb-92C2-25804820EDAC}">
                  <c15:autoCat val="1"/>
                </c:ext>
              </c:extLst>
            </c:strLit>
          </c:cat>
          <c:val>
            <c:numRef>
              <c:f>('Non-Health Majors'!$B$11,'Non-Health Majors'!$B$21,'Non-Health Majors'!$B$31,'Non-Health Majors'!$B$41,'Non-Health Majors'!$B$51,'Non-Health Majors'!$B$55)</c:f>
              <c:numCache>
                <c:formatCode>General</c:formatCode>
                <c:ptCount val="6"/>
                <c:pt idx="0">
                  <c:v>40</c:v>
                </c:pt>
                <c:pt idx="1">
                  <c:v>20</c:v>
                </c:pt>
                <c:pt idx="2">
                  <c:v>20</c:v>
                </c:pt>
                <c:pt idx="3">
                  <c:v>12.5</c:v>
                </c:pt>
                <c:pt idx="4">
                  <c:v>32.5</c:v>
                </c:pt>
                <c:pt idx="5">
                  <c:v>20</c:v>
                </c:pt>
              </c:numCache>
              <c:extLst/>
            </c:numRef>
          </c:val>
          <c:smooth val="0"/>
          <c:extLst>
            <c:ext xmlns:c16="http://schemas.microsoft.com/office/drawing/2014/chart" uri="{C3380CC4-5D6E-409C-BE32-E72D297353CC}">
              <c16:uniqueId val="{00000000-DA24-4673-849A-AB45D7B5BE91}"/>
            </c:ext>
          </c:extLst>
        </c:ser>
        <c:ser>
          <c:idx val="2"/>
          <c:order val="2"/>
          <c:tx>
            <c:strRef>
              <c:f>'Non-Health Majors'!$C$1</c:f>
              <c:strCache>
                <c:ptCount val="1"/>
                <c:pt idx="0">
                  <c:v>RAPA 1</c:v>
                </c:pt>
              </c:strCache>
            </c:strRef>
          </c:tx>
          <c:spPr>
            <a:ln w="28575" cap="rnd">
              <a:solidFill>
                <a:schemeClr val="accent4"/>
              </a:solidFill>
              <a:round/>
            </a:ln>
            <a:effectLst/>
          </c:spPr>
          <c:marker>
            <c:symbol val="none"/>
          </c:marker>
          <c:cat>
            <c:strLit>
              <c:ptCount val="6"/>
              <c:pt idx="0">
                <c:v>10</c:v>
              </c:pt>
              <c:pt idx="1">
                <c:v>20</c:v>
              </c:pt>
              <c:pt idx="2">
                <c:v>30</c:v>
              </c:pt>
              <c:pt idx="3">
                <c:v>40</c:v>
              </c:pt>
              <c:pt idx="4">
                <c:v>50</c:v>
              </c:pt>
              <c:pt idx="5">
                <c:v>54</c:v>
              </c:pt>
              <c:extLst>
                <c:ext xmlns:c15="http://schemas.microsoft.com/office/drawing/2012/chart" uri="{02D57815-91ED-43cb-92C2-25804820EDAC}">
                  <c15:autoCat val="1"/>
                </c:ext>
              </c:extLst>
            </c:strLit>
          </c:cat>
          <c:val>
            <c:numRef>
              <c:f>('Non-Health Majors'!$C$11,'Non-Health Majors'!$C$21,'Non-Health Majors'!$C$31,'Non-Health Majors'!$C$41,'Non-Health Majors'!$C$51,'Non-Health Majors'!$C$55)</c:f>
              <c:numCache>
                <c:formatCode>General</c:formatCode>
                <c:ptCount val="6"/>
                <c:pt idx="0">
                  <c:v>2</c:v>
                </c:pt>
                <c:pt idx="1">
                  <c:v>2</c:v>
                </c:pt>
                <c:pt idx="2">
                  <c:v>4</c:v>
                </c:pt>
                <c:pt idx="3">
                  <c:v>2</c:v>
                </c:pt>
                <c:pt idx="4">
                  <c:v>4</c:v>
                </c:pt>
                <c:pt idx="5">
                  <c:v>2</c:v>
                </c:pt>
              </c:numCache>
              <c:extLst/>
            </c:numRef>
          </c:val>
          <c:smooth val="0"/>
          <c:extLst>
            <c:ext xmlns:c16="http://schemas.microsoft.com/office/drawing/2014/chart" uri="{C3380CC4-5D6E-409C-BE32-E72D297353CC}">
              <c16:uniqueId val="{00000001-DA24-4673-849A-AB45D7B5BE91}"/>
            </c:ext>
          </c:extLst>
        </c:ser>
        <c:ser>
          <c:idx val="3"/>
          <c:order val="3"/>
          <c:tx>
            <c:strRef>
              <c:f>'Non-Health Majors'!$D$1</c:f>
              <c:strCache>
                <c:ptCount val="1"/>
                <c:pt idx="0">
                  <c:v>RAPA 2</c:v>
                </c:pt>
              </c:strCache>
            </c:strRef>
          </c:tx>
          <c:spPr>
            <a:ln w="28575" cap="rnd">
              <a:solidFill>
                <a:schemeClr val="accent6">
                  <a:lumMod val="60000"/>
                </a:schemeClr>
              </a:solidFill>
              <a:round/>
            </a:ln>
            <a:effectLst/>
          </c:spPr>
          <c:marker>
            <c:symbol val="none"/>
          </c:marker>
          <c:cat>
            <c:strLit>
              <c:ptCount val="6"/>
              <c:pt idx="0">
                <c:v>10</c:v>
              </c:pt>
              <c:pt idx="1">
                <c:v>20</c:v>
              </c:pt>
              <c:pt idx="2">
                <c:v>30</c:v>
              </c:pt>
              <c:pt idx="3">
                <c:v>40</c:v>
              </c:pt>
              <c:pt idx="4">
                <c:v>50</c:v>
              </c:pt>
              <c:pt idx="5">
                <c:v>54</c:v>
              </c:pt>
              <c:extLst>
                <c:ext xmlns:c15="http://schemas.microsoft.com/office/drawing/2012/chart" uri="{02D57815-91ED-43cb-92C2-25804820EDAC}">
                  <c15:autoCat val="1"/>
                </c:ext>
              </c:extLst>
            </c:strLit>
          </c:cat>
          <c:val>
            <c:numRef>
              <c:f>('Non-Health Majors'!$D$11,'Non-Health Majors'!$D$21,'Non-Health Majors'!$D$31,'Non-Health Majors'!$D$41,'Non-Health Majors'!$D$51,'Non-Health Majors'!$D$55)</c:f>
              <c:numCache>
                <c:formatCode>General</c:formatCode>
                <c:ptCount val="6"/>
                <c:pt idx="0">
                  <c:v>0</c:v>
                </c:pt>
                <c:pt idx="1">
                  <c:v>0</c:v>
                </c:pt>
                <c:pt idx="2">
                  <c:v>0</c:v>
                </c:pt>
                <c:pt idx="3">
                  <c:v>2</c:v>
                </c:pt>
                <c:pt idx="4">
                  <c:v>1</c:v>
                </c:pt>
                <c:pt idx="5">
                  <c:v>3</c:v>
                </c:pt>
              </c:numCache>
              <c:extLst/>
            </c:numRef>
          </c:val>
          <c:smooth val="0"/>
          <c:extLst>
            <c:ext xmlns:c16="http://schemas.microsoft.com/office/drawing/2014/chart" uri="{C3380CC4-5D6E-409C-BE32-E72D297353CC}">
              <c16:uniqueId val="{00000002-DA24-4673-849A-AB45D7B5BE91}"/>
            </c:ext>
          </c:extLst>
        </c:ser>
        <c:dLbls>
          <c:showLegendKey val="0"/>
          <c:showVal val="0"/>
          <c:showCatName val="0"/>
          <c:showSerName val="0"/>
          <c:showPercent val="0"/>
          <c:showBubbleSize val="0"/>
        </c:dLbls>
        <c:smooth val="0"/>
        <c:axId val="364423328"/>
        <c:axId val="364424160"/>
        <c:extLst>
          <c:ext xmlns:c15="http://schemas.microsoft.com/office/drawing/2012/chart" uri="{02D57815-91ED-43cb-92C2-25804820EDAC}">
            <c15:filteredLineSeries>
              <c15:ser>
                <c:idx val="0"/>
                <c:order val="0"/>
                <c:tx>
                  <c:strRef>
                    <c:extLst>
                      <c:ext uri="{02D57815-91ED-43cb-92C2-25804820EDAC}">
                        <c15:formulaRef>
                          <c15:sqref>'Non-Health Majors'!$A$1</c15:sqref>
                        </c15:formulaRef>
                      </c:ext>
                    </c:extLst>
                    <c:strCache>
                      <c:ptCount val="1"/>
                      <c:pt idx="0">
                        <c:v>Major</c:v>
                      </c:pt>
                    </c:strCache>
                  </c:strRef>
                </c:tx>
                <c:spPr>
                  <a:ln w="28575" cap="rnd">
                    <a:solidFill>
                      <a:schemeClr val="accent6"/>
                    </a:solidFill>
                    <a:round/>
                  </a:ln>
                  <a:effectLst/>
                </c:spPr>
                <c:marker>
                  <c:symbol val="none"/>
                </c:marker>
                <c:val>
                  <c:numRef>
                    <c:extLst>
                      <c:ext uri="{02D57815-91ED-43cb-92C2-25804820EDAC}">
                        <c15:formulaRef>
                          <c15:sqref>('Non-Health Majors'!$A$11,'Non-Health Majors'!$A$21,'Non-Health Majors'!$A$31,'Non-Health Majors'!$A$41,'Non-Health Majors'!$A$51,'Non-Health Majors'!$A$55)</c15:sqref>
                        </c15:formulaRef>
                      </c:ext>
                    </c:extLst>
                    <c:numCache>
                      <c:formatCode>General</c:formatCode>
                      <c:ptCount val="6"/>
                      <c:pt idx="0">
                        <c:v>2</c:v>
                      </c:pt>
                      <c:pt idx="1">
                        <c:v>2</c:v>
                      </c:pt>
                      <c:pt idx="2">
                        <c:v>2</c:v>
                      </c:pt>
                      <c:pt idx="3">
                        <c:v>2</c:v>
                      </c:pt>
                      <c:pt idx="4">
                        <c:v>2</c:v>
                      </c:pt>
                      <c:pt idx="5">
                        <c:v>2</c:v>
                      </c:pt>
                    </c:numCache>
                  </c:numRef>
                </c:val>
                <c:smooth val="0"/>
                <c:extLst>
                  <c:ext xmlns:c16="http://schemas.microsoft.com/office/drawing/2014/chart" uri="{C3380CC4-5D6E-409C-BE32-E72D297353CC}">
                    <c16:uniqueId val="{00000003-DA24-4673-849A-AB45D7B5BE91}"/>
                  </c:ext>
                </c:extLst>
              </c15:ser>
            </c15:filteredLineSeries>
          </c:ext>
        </c:extLst>
      </c:lineChart>
      <c:catAx>
        <c:axId val="36442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64424160"/>
        <c:crosses val="autoZero"/>
        <c:auto val="1"/>
        <c:lblAlgn val="ctr"/>
        <c:lblOffset val="100"/>
        <c:noMultiLvlLbl val="0"/>
      </c:catAx>
      <c:valAx>
        <c:axId val="36442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6442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lumMod val="95000"/>
      </a:schemeClr>
    </a:solidFill>
    <a:ln w="3175">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3378200" y="3757613"/>
            <a:ext cx="24996775"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a:defP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32935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0"/>
            <a:ext cx="1940136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8"/>
            <a:ext cx="26334157"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2925763"/>
            <a:ext cx="9326033" cy="26335038"/>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3293534" y="2925763"/>
            <a:ext cx="27842635" cy="26335038"/>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2925763"/>
            <a:ext cx="373030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3294063" y="9509125"/>
            <a:ext cx="37303075" cy="1975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defTabSz="4267200">
              <a:defRPr sz="6500"/>
            </a:lvl1pPr>
          </a:lstStyle>
          <a:p>
            <a:pPr>
              <a:defRPr/>
            </a:pPr>
            <a:endParaRPr lang="en-US"/>
          </a:p>
        </p:txBody>
      </p:sp>
      <p:sp>
        <p:nvSpPr>
          <p:cNvPr id="1029" name="Rectangle 5"/>
          <p:cNvSpPr>
            <a:spLocks noGrp="1" noChangeArrowheads="1"/>
          </p:cNvSpPr>
          <p:nvPr>
            <p:ph type="ftr" sz="quarter" idx="3"/>
          </p:nvPr>
        </p:nvSpPr>
        <p:spPr bwMode="auto">
          <a:xfrm>
            <a:off x="14993938" y="29992638"/>
            <a:ext cx="13903325"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ctr" defTabSz="4267200">
              <a:defRPr sz="6500"/>
            </a:lvl1pPr>
          </a:lstStyle>
          <a:p>
            <a:pPr>
              <a:defRPr/>
            </a:pPr>
            <a:endParaRPr lang="en-US"/>
          </a:p>
        </p:txBody>
      </p:sp>
      <p:sp>
        <p:nvSpPr>
          <p:cNvPr id="1030" name="Rectangle 6"/>
          <p:cNvSpPr>
            <a:spLocks noGrp="1" noChangeArrowheads="1"/>
          </p:cNvSpPr>
          <p:nvPr>
            <p:ph type="sldNum" sz="quarter" idx="4"/>
          </p:nvPr>
        </p:nvSpPr>
        <p:spPr bwMode="auto">
          <a:xfrm>
            <a:off x="31453138"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r" defTabSz="4267200">
              <a:defRPr sz="6500"/>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506200" y="16459200"/>
            <a:ext cx="14274800" cy="4368800"/>
          </a:xfrm>
          <a:prstGeom prst="rect">
            <a:avLst/>
          </a:prstGeom>
        </p:spPr>
      </p:pic>
      <p:pic>
        <p:nvPicPr>
          <p:cNvPr id="1032" name="New picture"/>
          <p:cNvPicPr/>
          <p:nvPr/>
        </p:nvPicPr>
        <p:blipFill>
          <a:blip r:embed="rId13"/>
          <a:stretch>
            <a:fillRect/>
          </a:stretch>
        </p:blipFill>
        <p:spPr>
          <a:xfrm rot="5400000">
            <a:off x="41122600" y="16459200"/>
            <a:ext cx="14274800" cy="4368800"/>
          </a:xfrm>
          <a:prstGeom prst="rect">
            <a:avLst/>
          </a:prstGeom>
        </p:spPr>
      </p:pic>
      <p:pic>
        <p:nvPicPr>
          <p:cNvPr id="1033" name="New picture"/>
          <p:cNvPicPr/>
          <p:nvPr/>
        </p:nvPicPr>
        <p:blipFill>
          <a:blip r:embed="rId14"/>
          <a:stretch>
            <a:fillRect/>
          </a:stretch>
        </p:blipFill>
        <p:spPr>
          <a:xfrm>
            <a:off x="6959600" y="33426400"/>
            <a:ext cx="29972000" cy="1549400"/>
          </a:xfrm>
          <a:prstGeom prst="rect">
            <a:avLst/>
          </a:prstGeom>
        </p:spPr>
      </p:pic>
      <p:sp>
        <p:nvSpPr>
          <p:cNvPr id="1034"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persuadingsapphire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4267200" rtl="0" eaLnBrk="0" fontAlgn="base" hangingPunct="0">
        <a:spcBef>
          <a:spcPct val="0"/>
        </a:spcBef>
        <a:spcAft>
          <a:spcPct val="0"/>
        </a:spcAft>
        <a:defRPr sz="20500">
          <a:solidFill>
            <a:schemeClr val="tx2"/>
          </a:solidFill>
          <a:latin typeface="+mj-lt"/>
          <a:ea typeface="+mj-ea"/>
          <a:cs typeface="+mj-cs"/>
        </a:defRPr>
      </a:lvl1pPr>
      <a:lvl2pPr algn="ctr" defTabSz="4267200" rtl="0" eaLnBrk="0" fontAlgn="base" hangingPunct="0">
        <a:spcBef>
          <a:spcPct val="0"/>
        </a:spcBef>
        <a:spcAft>
          <a:spcPct val="0"/>
        </a:spcAft>
        <a:defRPr sz="20500">
          <a:solidFill>
            <a:schemeClr val="tx2"/>
          </a:solidFill>
          <a:latin typeface="Times New Roman" pitchFamily="18" charset="0"/>
        </a:defRPr>
      </a:lvl2pPr>
      <a:lvl3pPr algn="ctr" defTabSz="4267200" rtl="0" eaLnBrk="0" fontAlgn="base" hangingPunct="0">
        <a:spcBef>
          <a:spcPct val="0"/>
        </a:spcBef>
        <a:spcAft>
          <a:spcPct val="0"/>
        </a:spcAft>
        <a:defRPr sz="20500">
          <a:solidFill>
            <a:schemeClr val="tx2"/>
          </a:solidFill>
          <a:latin typeface="Times New Roman" pitchFamily="18" charset="0"/>
        </a:defRPr>
      </a:lvl3pPr>
      <a:lvl4pPr algn="ctr" defTabSz="4267200" rtl="0" eaLnBrk="0" fontAlgn="base" hangingPunct="0">
        <a:spcBef>
          <a:spcPct val="0"/>
        </a:spcBef>
        <a:spcAft>
          <a:spcPct val="0"/>
        </a:spcAft>
        <a:defRPr sz="20500">
          <a:solidFill>
            <a:schemeClr val="tx2"/>
          </a:solidFill>
          <a:latin typeface="Times New Roman" pitchFamily="18" charset="0"/>
        </a:defRPr>
      </a:lvl4pPr>
      <a:lvl5pPr algn="ctr" defTabSz="4267200" rtl="0" eaLnBrk="0" fontAlgn="base" hangingPunct="0">
        <a:spcBef>
          <a:spcPct val="0"/>
        </a:spcBef>
        <a:spcAft>
          <a:spcPct val="0"/>
        </a:spcAft>
        <a:defRPr sz="20500">
          <a:solidFill>
            <a:schemeClr val="tx2"/>
          </a:solidFill>
          <a:latin typeface="Times New Roman" pitchFamily="18" charset="0"/>
        </a:defRPr>
      </a:lvl5pPr>
      <a:lvl6pPr marL="457200" algn="ctr" defTabSz="4267200" rtl="0" eaLnBrk="0" fontAlgn="base" hangingPunct="0">
        <a:spcBef>
          <a:spcPct val="0"/>
        </a:spcBef>
        <a:spcAft>
          <a:spcPct val="0"/>
        </a:spcAft>
        <a:defRPr sz="20500">
          <a:solidFill>
            <a:schemeClr val="tx2"/>
          </a:solidFill>
          <a:latin typeface="Times New Roman" pitchFamily="18" charset="0"/>
        </a:defRPr>
      </a:lvl6pPr>
      <a:lvl7pPr marL="914400" algn="ctr" defTabSz="4267200" rtl="0" eaLnBrk="0" fontAlgn="base" hangingPunct="0">
        <a:spcBef>
          <a:spcPct val="0"/>
        </a:spcBef>
        <a:spcAft>
          <a:spcPct val="0"/>
        </a:spcAft>
        <a:defRPr sz="20500">
          <a:solidFill>
            <a:schemeClr val="tx2"/>
          </a:solidFill>
          <a:latin typeface="Times New Roman" pitchFamily="18" charset="0"/>
        </a:defRPr>
      </a:lvl7pPr>
      <a:lvl8pPr marL="1371600" algn="ctr" defTabSz="4267200" rtl="0" eaLnBrk="0" fontAlgn="base" hangingPunct="0">
        <a:spcBef>
          <a:spcPct val="0"/>
        </a:spcBef>
        <a:spcAft>
          <a:spcPct val="0"/>
        </a:spcAft>
        <a:defRPr sz="20500">
          <a:solidFill>
            <a:schemeClr val="tx2"/>
          </a:solidFill>
          <a:latin typeface="Times New Roman" pitchFamily="18" charset="0"/>
        </a:defRPr>
      </a:lvl8pPr>
      <a:lvl9pPr marL="1828800" algn="ctr" defTabSz="4267200" rtl="0" eaLnBrk="0" fontAlgn="base" hangingPunct="0">
        <a:spcBef>
          <a:spcPct val="0"/>
        </a:spcBef>
        <a:spcAft>
          <a:spcPct val="0"/>
        </a:spcAft>
        <a:defRPr sz="20500">
          <a:solidFill>
            <a:schemeClr val="tx2"/>
          </a:solidFill>
          <a:latin typeface="Times New Roman" pitchFamily="18" charset="0"/>
        </a:defRPr>
      </a:lvl9pPr>
    </p:titleStyle>
    <p:bodyStyle>
      <a:defPPr>
        <a:defRPr kern="1200"/>
      </a:defPPr>
      <a:lvl1pPr marL="1600200" indent="-1600200" algn="l" defTabSz="4267200" rtl="0" eaLnBrk="0" fontAlgn="base" hangingPunct="0">
        <a:spcBef>
          <a:spcPct val="20000"/>
        </a:spcBef>
        <a:spcAft>
          <a:spcPct val="0"/>
        </a:spcAft>
        <a:buChar char="•"/>
        <a:defRPr sz="14900">
          <a:solidFill>
            <a:schemeClr val="tx1"/>
          </a:solidFill>
          <a:latin typeface="+mn-lt"/>
          <a:ea typeface="+mn-ea"/>
          <a:cs typeface="+mn-cs"/>
        </a:defRPr>
      </a:lvl1pPr>
      <a:lvl2pPr marL="3467100" indent="-1333500" algn="l" defTabSz="4267200" rtl="0" eaLnBrk="0" fontAlgn="base" hangingPunct="0">
        <a:spcBef>
          <a:spcPct val="20000"/>
        </a:spcBef>
        <a:spcAft>
          <a:spcPct val="0"/>
        </a:spcAft>
        <a:buChar char="–"/>
        <a:defRPr sz="13100">
          <a:solidFill>
            <a:schemeClr val="tx1"/>
          </a:solidFill>
          <a:latin typeface="+mn-lt"/>
        </a:defRPr>
      </a:lvl2pPr>
      <a:lvl3pPr marL="5334000" indent="-1066800" algn="l" defTabSz="4267200" rtl="0" eaLnBrk="0" fontAlgn="base" hangingPunct="0">
        <a:spcBef>
          <a:spcPct val="20000"/>
        </a:spcBef>
        <a:spcAft>
          <a:spcPct val="0"/>
        </a:spcAft>
        <a:buChar char="•"/>
        <a:defRPr sz="11200">
          <a:solidFill>
            <a:schemeClr val="tx1"/>
          </a:solidFill>
          <a:latin typeface="+mn-lt"/>
        </a:defRPr>
      </a:lvl3pPr>
      <a:lvl4pPr marL="7467600" indent="-1066800" algn="l" defTabSz="4267200" rtl="0" eaLnBrk="0" fontAlgn="base" hangingPunct="0">
        <a:spcBef>
          <a:spcPct val="20000"/>
        </a:spcBef>
        <a:spcAft>
          <a:spcPct val="0"/>
        </a:spcAft>
        <a:buChar char="–"/>
        <a:defRPr sz="9300">
          <a:solidFill>
            <a:schemeClr val="tx1"/>
          </a:solidFill>
          <a:latin typeface="+mn-lt"/>
        </a:defRPr>
      </a:lvl4pPr>
      <a:lvl5pPr marL="9601200" indent="-1066800" algn="l" defTabSz="4267200" rtl="0" eaLnBrk="0" fontAlgn="base" hangingPunct="0">
        <a:spcBef>
          <a:spcPct val="20000"/>
        </a:spcBef>
        <a:spcAft>
          <a:spcPct val="0"/>
        </a:spcAft>
        <a:buChar char="»"/>
        <a:defRPr sz="9300">
          <a:solidFill>
            <a:schemeClr val="tx1"/>
          </a:solidFill>
          <a:latin typeface="+mn-lt"/>
        </a:defRPr>
      </a:lvl5pPr>
      <a:lvl6pPr marL="10058400" indent="-1066800" algn="l" defTabSz="4267200" rtl="0" eaLnBrk="0" fontAlgn="base" hangingPunct="0">
        <a:spcBef>
          <a:spcPct val="20000"/>
        </a:spcBef>
        <a:spcAft>
          <a:spcPct val="0"/>
        </a:spcAft>
        <a:buChar char="»"/>
        <a:defRPr sz="9300">
          <a:solidFill>
            <a:schemeClr val="tx1"/>
          </a:solidFill>
          <a:latin typeface="+mn-lt"/>
        </a:defRPr>
      </a:lvl6pPr>
      <a:lvl7pPr marL="10515600" indent="-1066800" algn="l" defTabSz="4267200" rtl="0" eaLnBrk="0" fontAlgn="base" hangingPunct="0">
        <a:spcBef>
          <a:spcPct val="20000"/>
        </a:spcBef>
        <a:spcAft>
          <a:spcPct val="0"/>
        </a:spcAft>
        <a:buChar char="»"/>
        <a:defRPr sz="9300">
          <a:solidFill>
            <a:schemeClr val="tx1"/>
          </a:solidFill>
          <a:latin typeface="+mn-lt"/>
        </a:defRPr>
      </a:lvl7pPr>
      <a:lvl8pPr marL="10972800" indent="-1066800" algn="l" defTabSz="4267200" rtl="0" eaLnBrk="0" fontAlgn="base" hangingPunct="0">
        <a:spcBef>
          <a:spcPct val="20000"/>
        </a:spcBef>
        <a:spcAft>
          <a:spcPct val="0"/>
        </a:spcAft>
        <a:buChar char="»"/>
        <a:defRPr sz="9300">
          <a:solidFill>
            <a:schemeClr val="tx1"/>
          </a:solidFill>
          <a:latin typeface="+mn-lt"/>
        </a:defRPr>
      </a:lvl8pPr>
      <a:lvl9pPr marL="11430000" indent="-1066800" algn="l" defTabSz="4267200" rtl="0" eaLnBrk="0" fontAlgn="base" hangingPunct="0">
        <a:spcBef>
          <a:spcPct val="20000"/>
        </a:spcBef>
        <a:spcAft>
          <a:spcPct val="0"/>
        </a:spcAft>
        <a:buChar char="»"/>
        <a:defRPr sz="9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chart" Target="../charts/chart1.xm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en.wikipedia.org/wiki/Nicholls_Colonels" TargetMode="External"/><Relationship Id="rId5" Type="http://schemas.openxmlformats.org/officeDocument/2006/relationships/image" Target="../media/image3.png"/><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4697580" y="1367865"/>
            <a:ext cx="34496040"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dirty="0">
                <a:solidFill>
                  <a:srgbClr val="235078"/>
                </a:solidFill>
                <a:latin typeface="Libre Baskerville" panose="02000000000000000000" pitchFamily="2" charset="0"/>
              </a:rPr>
              <a:t>Diet Quality and Physical Activity Levels in Health and </a:t>
            </a:r>
          </a:p>
          <a:p>
            <a:r>
              <a:rPr lang="en-US" sz="8500" dirty="0">
                <a:solidFill>
                  <a:srgbClr val="235078"/>
                </a:solidFill>
                <a:latin typeface="Libre Baskerville" panose="02000000000000000000" pitchFamily="2" charset="0"/>
              </a:rPr>
              <a:t>Non-Health Majors</a:t>
            </a: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3657600" y="4343400"/>
            <a:ext cx="36576000" cy="2025170"/>
          </a:xfrm>
          <a:prstGeom prst="rect">
            <a:avLst/>
          </a:prstGeom>
        </p:spPr>
        <p:txBody>
          <a:bodyPr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solidFill>
                  <a:srgbClr val="1482A5"/>
                </a:solidFill>
                <a:latin typeface="Montserrat Light" panose="00000400000000000000" pitchFamily="50" charset="0"/>
              </a:rPr>
              <a:t>Desiree Kern</a:t>
            </a:r>
          </a:p>
          <a:p>
            <a:pPr algn="ctr"/>
            <a:r>
              <a:rPr lang="en-US" sz="5600" dirty="0">
                <a:solidFill>
                  <a:srgbClr val="1482A5"/>
                </a:solidFill>
                <a:latin typeface="Montserrat Light" panose="00000400000000000000" pitchFamily="50" charset="0"/>
              </a:rPr>
              <a:t>Nicholls State University-College of Sciences and Technology</a:t>
            </a:r>
          </a:p>
        </p:txBody>
      </p:sp>
      <p:sp>
        <p:nvSpPr>
          <p:cNvPr id="46" name="Rectangle 45">
            <a:extLst>
              <a:ext uri="{FF2B5EF4-FFF2-40B4-BE49-F238E27FC236}">
                <a16:creationId xmlns:a16="http://schemas.microsoft.com/office/drawing/2014/main" id="{2C718E78-BDD8-4BAD-851F-D423AE935B0D}"/>
              </a:ext>
            </a:extLst>
          </p:cNvPr>
          <p:cNvSpPr/>
          <p:nvPr/>
        </p:nvSpPr>
        <p:spPr>
          <a:xfrm>
            <a:off x="685800" y="7745166"/>
            <a:ext cx="10058400" cy="13971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latin typeface="+mj-lt"/>
            </a:endParaRPr>
          </a:p>
        </p:txBody>
      </p:sp>
      <p:sp>
        <p:nvSpPr>
          <p:cNvPr id="47" name="Rectangle 46">
            <a:extLst>
              <a:ext uri="{FF2B5EF4-FFF2-40B4-BE49-F238E27FC236}">
                <a16:creationId xmlns:a16="http://schemas.microsoft.com/office/drawing/2014/main" id="{B9C39BF6-8B9A-45D3-A730-4CDDF5EAA7F1}"/>
              </a:ext>
            </a:extLst>
          </p:cNvPr>
          <p:cNvSpPr/>
          <p:nvPr/>
        </p:nvSpPr>
        <p:spPr>
          <a:xfrm>
            <a:off x="22326600" y="7745166"/>
            <a:ext cx="10058400" cy="2448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8" name="Rectangle 47">
            <a:extLst>
              <a:ext uri="{FF2B5EF4-FFF2-40B4-BE49-F238E27FC236}">
                <a16:creationId xmlns:a16="http://schemas.microsoft.com/office/drawing/2014/main" id="{3E6D1C9C-2516-4738-BC80-673A19ECE5BD}"/>
              </a:ext>
            </a:extLst>
          </p:cNvPr>
          <p:cNvSpPr/>
          <p:nvPr/>
        </p:nvSpPr>
        <p:spPr>
          <a:xfrm>
            <a:off x="33147000" y="7745165"/>
            <a:ext cx="10058400" cy="10542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9" name="Rectangle 48">
            <a:extLst>
              <a:ext uri="{FF2B5EF4-FFF2-40B4-BE49-F238E27FC236}">
                <a16:creationId xmlns:a16="http://schemas.microsoft.com/office/drawing/2014/main" id="{8F25EFAD-7AAF-4CAF-BA69-869B3D423F7F}"/>
              </a:ext>
            </a:extLst>
          </p:cNvPr>
          <p:cNvSpPr/>
          <p:nvPr/>
        </p:nvSpPr>
        <p:spPr>
          <a:xfrm>
            <a:off x="685800" y="22402800"/>
            <a:ext cx="10058400" cy="9914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0" name="Rectangle 49">
            <a:extLst>
              <a:ext uri="{FF2B5EF4-FFF2-40B4-BE49-F238E27FC236}">
                <a16:creationId xmlns:a16="http://schemas.microsoft.com/office/drawing/2014/main" id="{2EC9A64B-144F-4668-B416-097C0312FF96}"/>
              </a:ext>
            </a:extLst>
          </p:cNvPr>
          <p:cNvSpPr/>
          <p:nvPr/>
        </p:nvSpPr>
        <p:spPr>
          <a:xfrm>
            <a:off x="11500338" y="23604468"/>
            <a:ext cx="10058400" cy="8628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1" name="Rectangle 50">
            <a:extLst>
              <a:ext uri="{FF2B5EF4-FFF2-40B4-BE49-F238E27FC236}">
                <a16:creationId xmlns:a16="http://schemas.microsoft.com/office/drawing/2014/main" id="{BF801B80-E24E-4773-AC4E-37DC17B0424E}"/>
              </a:ext>
            </a:extLst>
          </p:cNvPr>
          <p:cNvSpPr/>
          <p:nvPr/>
        </p:nvSpPr>
        <p:spPr>
          <a:xfrm>
            <a:off x="11506200" y="7745165"/>
            <a:ext cx="10058400" cy="15116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52" name="Rectangle 51">
            <a:extLst>
              <a:ext uri="{FF2B5EF4-FFF2-40B4-BE49-F238E27FC236}">
                <a16:creationId xmlns:a16="http://schemas.microsoft.com/office/drawing/2014/main" id="{F6D8A1CF-B987-4F36-8586-4BEDACCCAB04}"/>
              </a:ext>
            </a:extLst>
          </p:cNvPr>
          <p:cNvSpPr/>
          <p:nvPr/>
        </p:nvSpPr>
        <p:spPr>
          <a:xfrm>
            <a:off x="33147000" y="19126981"/>
            <a:ext cx="10058400" cy="8609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3" name="TextBox 52">
            <a:extLst>
              <a:ext uri="{FF2B5EF4-FFF2-40B4-BE49-F238E27FC236}">
                <a16:creationId xmlns:a16="http://schemas.microsoft.com/office/drawing/2014/main" id="{B9BDD4D7-12C6-4DBA-AD93-2C88BC17BC8B}"/>
              </a:ext>
            </a:extLst>
          </p:cNvPr>
          <p:cNvSpPr txBox="1"/>
          <p:nvPr/>
        </p:nvSpPr>
        <p:spPr>
          <a:xfrm>
            <a:off x="908538" y="8745082"/>
            <a:ext cx="9601200" cy="12741950"/>
          </a:xfrm>
          <a:prstGeom prst="rect">
            <a:avLst/>
          </a:prstGeom>
          <a:noFill/>
        </p:spPr>
        <p:txBody>
          <a:bodyPr wrap="square" rtlCol="0">
            <a:spAutoFit/>
          </a:bodyPr>
          <a:lstStyle>
            <a:defPPr>
              <a:defRPr kern="1200"/>
            </a:defPPr>
          </a:lstStyle>
          <a:p>
            <a:pPr algn="ctr"/>
            <a:r>
              <a:rPr lang="en-US" sz="3000" dirty="0">
                <a:effectLst/>
                <a:latin typeface="+mn-lt"/>
                <a:ea typeface="Times New Roman" panose="02020603050405020304" pitchFamily="18" charset="0"/>
              </a:rPr>
              <a:t>Difference in study-focus of health and non-health majors may reveal a difference in the way these two sectors of college students view their health. A study assessing these differences can reveal a target population for improving health promotion, especially with the growing rates of overweight and obesity in this population. </a:t>
            </a:r>
          </a:p>
          <a:p>
            <a:pPr algn="ctr"/>
            <a:endParaRPr lang="en-US" sz="2800" dirty="0">
              <a:effectLst/>
              <a:latin typeface="+mn-lt"/>
              <a:ea typeface="Times New Roman" panose="02020603050405020304" pitchFamily="18" charset="0"/>
            </a:endParaRPr>
          </a:p>
          <a:p>
            <a:pPr algn="ctr"/>
            <a:r>
              <a:rPr lang="en-US" sz="34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The purpose of this study is to determine if health majors are more likely to have higher diet quality and physical activity levels than non-health majors.</a:t>
            </a:r>
          </a:p>
          <a:p>
            <a:pPr algn="ctr"/>
            <a:endParaRPr lang="en-US" sz="2800" b="1" dirty="0">
              <a:latin typeface="+mn-lt"/>
              <a:ea typeface="Calibri" panose="020F0502020204030204" pitchFamily="34" charset="0"/>
            </a:endParaRPr>
          </a:p>
          <a:p>
            <a:pPr algn="ctr"/>
            <a:r>
              <a:rPr lang="en-US" sz="3000" dirty="0">
                <a:effectLst/>
                <a:latin typeface="+mn-lt"/>
                <a:ea typeface="Calibri" panose="020F0502020204030204" pitchFamily="34" charset="0"/>
              </a:rPr>
              <a:t>The total sample size included two groups of 44 health majors and 54 non-health majors. </a:t>
            </a:r>
            <a:r>
              <a:rPr lang="en-US" sz="3000" dirty="0">
                <a:effectLst/>
                <a:latin typeface="+mn-lt"/>
                <a:ea typeface="Times New Roman" panose="02020603050405020304" pitchFamily="18" charset="0"/>
              </a:rPr>
              <a:t>The Healthy Eating Index (HEI) was used to assess the students’ diet quality and </a:t>
            </a:r>
            <a:r>
              <a:rPr lang="en-US" sz="3000" dirty="0">
                <a:latin typeface="+mn-lt"/>
                <a:ea typeface="Times New Roman" panose="02020603050405020304" pitchFamily="18" charset="0"/>
              </a:rPr>
              <a:t>the Rapid Assessment of Physical Activity (RAPA) was used to assess physical activity levels. </a:t>
            </a:r>
          </a:p>
          <a:p>
            <a:pPr algn="ctr"/>
            <a:endParaRPr lang="en-US" sz="3000" dirty="0">
              <a:effectLst/>
              <a:latin typeface="+mn-lt"/>
              <a:ea typeface="Times New Roman" panose="02020603050405020304" pitchFamily="18" charset="0"/>
            </a:endParaRPr>
          </a:p>
          <a:p>
            <a:pPr algn="ctr"/>
            <a:r>
              <a:rPr lang="en-US" sz="3000" dirty="0">
                <a:effectLst/>
                <a:latin typeface="+mn-lt"/>
                <a:ea typeface="Calibri" panose="020F0502020204030204" pitchFamily="34" charset="0"/>
              </a:rPr>
              <a:t>On average, health majors HEI scores (M=40.9; SE=1.9) were higher than non-health majors (M=34.3; SE=1.6). This difference was significant (P&lt;.013): t (96) = 2.543. There were no statistically significant differences in RAPA scores in correlation with major. However, there was a correlation with higher HEI scores having higher RAPA scores. </a:t>
            </a:r>
          </a:p>
          <a:p>
            <a:pPr algn="ctr"/>
            <a:endParaRPr lang="en-US" sz="3000" dirty="0">
              <a:effectLst/>
              <a:latin typeface="+mn-lt"/>
              <a:ea typeface="Calibri" panose="020F0502020204030204" pitchFamily="34" charset="0"/>
            </a:endParaRPr>
          </a:p>
          <a:p>
            <a:pPr algn="ctr"/>
            <a:r>
              <a:rPr lang="en-US" sz="3000" dirty="0">
                <a:effectLst/>
                <a:latin typeface="+mn-lt"/>
                <a:ea typeface="Calibri" panose="020F0502020204030204" pitchFamily="34" charset="0"/>
              </a:rPr>
              <a:t>These results suggest that health majors are more likely to have higher diet quality than non-health majors.</a:t>
            </a:r>
            <a:endParaRPr lang="en-US" sz="3000" dirty="0">
              <a:solidFill>
                <a:srgbClr val="1482A5"/>
              </a:solidFill>
              <a:latin typeface="+mn-lt"/>
              <a:ea typeface="Open Sans" panose="020B0606030504020204" pitchFamily="34" charset="0"/>
              <a:cs typeface="Open Sans" panose="020B0606030504020204" pitchFamily="34" charset="0"/>
            </a:endParaRPr>
          </a:p>
        </p:txBody>
      </p:sp>
      <p:sp>
        <p:nvSpPr>
          <p:cNvPr id="54" name="TextBox 53">
            <a:extLst>
              <a:ext uri="{FF2B5EF4-FFF2-40B4-BE49-F238E27FC236}">
                <a16:creationId xmlns:a16="http://schemas.microsoft.com/office/drawing/2014/main" id="{E4864E4E-50A2-403F-84B8-E4F7E820612B}"/>
              </a:ext>
            </a:extLst>
          </p:cNvPr>
          <p:cNvSpPr txBox="1"/>
          <p:nvPr/>
        </p:nvSpPr>
        <p:spPr>
          <a:xfrm>
            <a:off x="908538" y="7868783"/>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Abstract</a:t>
            </a:r>
          </a:p>
        </p:txBody>
      </p:sp>
      <p:sp>
        <p:nvSpPr>
          <p:cNvPr id="55" name="Rectangle 54">
            <a:extLst>
              <a:ext uri="{FF2B5EF4-FFF2-40B4-BE49-F238E27FC236}">
                <a16:creationId xmlns:a16="http://schemas.microsoft.com/office/drawing/2014/main" id="{32418A42-DDE0-497E-98DF-5F9BFF98DA6B}"/>
              </a:ext>
            </a:extLst>
          </p:cNvPr>
          <p:cNvSpPr/>
          <p:nvPr/>
        </p:nvSpPr>
        <p:spPr>
          <a:xfrm>
            <a:off x="33147000" y="28575000"/>
            <a:ext cx="10058400" cy="3657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6" name="TextBox 55">
            <a:extLst>
              <a:ext uri="{FF2B5EF4-FFF2-40B4-BE49-F238E27FC236}">
                <a16:creationId xmlns:a16="http://schemas.microsoft.com/office/drawing/2014/main" id="{1D434DB1-CA03-4AE7-BD42-F2F4837CE20D}"/>
              </a:ext>
            </a:extLst>
          </p:cNvPr>
          <p:cNvSpPr txBox="1"/>
          <p:nvPr/>
        </p:nvSpPr>
        <p:spPr>
          <a:xfrm>
            <a:off x="33326220" y="29571358"/>
            <a:ext cx="9601200" cy="2400657"/>
          </a:xfrm>
          <a:prstGeom prst="rect">
            <a:avLst/>
          </a:prstGeom>
          <a:noFill/>
        </p:spPr>
        <p:txBody>
          <a:bodyPr wrap="square" rtlCol="0">
            <a:spAutoFit/>
          </a:bodyPr>
          <a:lstStyle>
            <a:defPPr>
              <a:defRPr kern="1200"/>
            </a:defPPr>
          </a:lstStyle>
          <a:p>
            <a:pPr algn="ctr"/>
            <a:r>
              <a:rPr lang="en-US" sz="3000" dirty="0">
                <a:latin typeface="+mn-lt"/>
                <a:ea typeface="Open Sans" panose="020B0606030504020204" pitchFamily="34" charset="0"/>
                <a:cs typeface="Open Sans" panose="020B0606030504020204" pitchFamily="34" charset="0"/>
              </a:rPr>
              <a:t>Support from my professor, Dr. </a:t>
            </a:r>
            <a:r>
              <a:rPr lang="en-US" sz="3000" dirty="0" err="1">
                <a:latin typeface="+mn-lt"/>
                <a:ea typeface="Open Sans" panose="020B0606030504020204" pitchFamily="34" charset="0"/>
                <a:cs typeface="Open Sans" panose="020B0606030504020204" pitchFamily="34" charset="0"/>
              </a:rPr>
              <a:t>Brigett</a:t>
            </a:r>
            <a:r>
              <a:rPr lang="en-US" sz="3000" dirty="0">
                <a:latin typeface="+mn-lt"/>
                <a:ea typeface="Open Sans" panose="020B0606030504020204" pitchFamily="34" charset="0"/>
                <a:cs typeface="Open Sans" panose="020B0606030504020204" pitchFamily="34" charset="0"/>
              </a:rPr>
              <a:t> Scott, PhD, RD, LDN; and consent from the following professors for allowing me to distribute the paper surveys during class time: Eugene </a:t>
            </a:r>
            <a:r>
              <a:rPr lang="en-US" sz="3000" dirty="0" err="1">
                <a:latin typeface="+mn-lt"/>
                <a:ea typeface="Open Sans" panose="020B0606030504020204" pitchFamily="34" charset="0"/>
                <a:cs typeface="Open Sans" panose="020B0606030504020204" pitchFamily="34" charset="0"/>
              </a:rPr>
              <a:t>Gouaux</a:t>
            </a:r>
            <a:r>
              <a:rPr lang="en-US" sz="3000" dirty="0">
                <a:latin typeface="+mn-lt"/>
                <a:ea typeface="Open Sans" panose="020B0606030504020204" pitchFamily="34" charset="0"/>
                <a:cs typeface="Open Sans" panose="020B0606030504020204" pitchFamily="34" charset="0"/>
              </a:rPr>
              <a:t>; Barbara Blake, MAC, MS, CCC-SLP; and Elizabeth Sloan, MS, RD, LDN.</a:t>
            </a:r>
          </a:p>
        </p:txBody>
      </p:sp>
      <p:sp>
        <p:nvSpPr>
          <p:cNvPr id="57" name="TextBox 56">
            <a:extLst>
              <a:ext uri="{FF2B5EF4-FFF2-40B4-BE49-F238E27FC236}">
                <a16:creationId xmlns:a16="http://schemas.microsoft.com/office/drawing/2014/main" id="{992CC346-56CD-4384-BB14-A915BC781C78}"/>
              </a:ext>
            </a:extLst>
          </p:cNvPr>
          <p:cNvSpPr txBox="1"/>
          <p:nvPr/>
        </p:nvSpPr>
        <p:spPr>
          <a:xfrm>
            <a:off x="33375600" y="28780731"/>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Acknowledgements</a:t>
            </a:r>
          </a:p>
        </p:txBody>
      </p:sp>
      <p:sp>
        <p:nvSpPr>
          <p:cNvPr id="58" name="TextBox 57">
            <a:extLst>
              <a:ext uri="{FF2B5EF4-FFF2-40B4-BE49-F238E27FC236}">
                <a16:creationId xmlns:a16="http://schemas.microsoft.com/office/drawing/2014/main" id="{E3DA8D0E-1298-4193-913A-0FE766B77D13}"/>
              </a:ext>
            </a:extLst>
          </p:cNvPr>
          <p:cNvSpPr txBox="1"/>
          <p:nvPr/>
        </p:nvSpPr>
        <p:spPr>
          <a:xfrm>
            <a:off x="33375600" y="8583749"/>
            <a:ext cx="9601200" cy="9664184"/>
          </a:xfrm>
          <a:prstGeom prst="rect">
            <a:avLst/>
          </a:prstGeom>
          <a:noFill/>
        </p:spPr>
        <p:txBody>
          <a:bodyPr wrap="square" rtlCol="0">
            <a:spAutoFit/>
          </a:bodyPr>
          <a:lstStyle>
            <a:defPPr>
              <a:defRPr kern="1200"/>
            </a:defPPr>
          </a:lstStyle>
          <a:p>
            <a:pPr algn="ct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a:t>
            </a:r>
            <a:r>
              <a:rPr lang="en-US" sz="34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The hypothesis of this research, that health related majors will have higher diet quality and physical activity levels compared to non-health majors, was supported by the results of the surveys’ scores. </a:t>
            </a:r>
          </a:p>
          <a:p>
            <a:pPr algn="ctr"/>
            <a:endPar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a:p>
            <a:pPr algn="ct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a:t>
            </a:r>
            <a:r>
              <a:rPr lang="en-US" sz="3000" dirty="0">
                <a:solidFill>
                  <a:schemeClr val="tx1"/>
                </a:solidFill>
                <a:latin typeface="Times New Roman" panose="02020603050405020304" pitchFamily="18" charset="0"/>
                <a:ea typeface="Calibri" panose="020F0502020204030204" pitchFamily="34" charset="0"/>
              </a:rPr>
              <a:t>Physical activity levels were not correlated with major. However, it was found that students with higher diet quality were more likely to have higher activity levels. Additionally, it is suggested from the results that those who participate in aerobic activities (RAPA 1) are more likely to do other forms of physical activity (RAPA 2). </a:t>
            </a:r>
          </a:p>
          <a:p>
            <a:pPr algn="ctr"/>
            <a:endParaRPr lang="en-US" sz="3000" dirty="0">
              <a:ea typeface="Calibri" panose="020F0502020204030204" pitchFamily="34" charset="0"/>
            </a:endParaRPr>
          </a:p>
          <a:p>
            <a:pPr algn="ctr"/>
            <a:r>
              <a:rPr lang="en-US" sz="3000" dirty="0">
                <a:solidFill>
                  <a:schemeClr val="tx1"/>
                </a:solidFill>
                <a:latin typeface="Times New Roman" panose="02020603050405020304" pitchFamily="18" charset="0"/>
                <a:ea typeface="Calibri" panose="020F0502020204030204" pitchFamily="34" charset="0"/>
              </a:rPr>
              <a:t>This kind of research can benefit the field of dietetics in that it provides a basis for colleges and universities in understanding what influences the way their students promote self-health, such as their major, and implementations to improve health promotion of their students. </a:t>
            </a:r>
            <a:endParaRPr lang="en-US" sz="3000" dirty="0">
              <a:solidFill>
                <a:schemeClr val="tx1"/>
              </a:solidFill>
            </a:endParaRPr>
          </a:p>
        </p:txBody>
      </p:sp>
      <p:sp>
        <p:nvSpPr>
          <p:cNvPr id="59" name="TextBox 58">
            <a:extLst>
              <a:ext uri="{FF2B5EF4-FFF2-40B4-BE49-F238E27FC236}">
                <a16:creationId xmlns:a16="http://schemas.microsoft.com/office/drawing/2014/main" id="{D07EEF88-ACF9-4467-B180-074FC642245A}"/>
              </a:ext>
            </a:extLst>
          </p:cNvPr>
          <p:cNvSpPr txBox="1"/>
          <p:nvPr/>
        </p:nvSpPr>
        <p:spPr>
          <a:xfrm>
            <a:off x="33326220" y="7867829"/>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Conclusion</a:t>
            </a:r>
          </a:p>
        </p:txBody>
      </p:sp>
      <p:sp>
        <p:nvSpPr>
          <p:cNvPr id="60" name="TextBox 59">
            <a:extLst>
              <a:ext uri="{FF2B5EF4-FFF2-40B4-BE49-F238E27FC236}">
                <a16:creationId xmlns:a16="http://schemas.microsoft.com/office/drawing/2014/main" id="{22B0201C-B275-4172-AE5F-42B6EA405F41}"/>
              </a:ext>
            </a:extLst>
          </p:cNvPr>
          <p:cNvSpPr txBox="1"/>
          <p:nvPr/>
        </p:nvSpPr>
        <p:spPr>
          <a:xfrm>
            <a:off x="33326220" y="20206222"/>
            <a:ext cx="9601200" cy="7109639"/>
          </a:xfrm>
          <a:prstGeom prst="rect">
            <a:avLst/>
          </a:prstGeom>
          <a:noFill/>
        </p:spPr>
        <p:txBody>
          <a:bodyPr wrap="square" rtlCol="0">
            <a:spAutoFit/>
          </a:bodyPr>
          <a:lstStyle>
            <a:defPPr>
              <a:defRPr kern="1200"/>
            </a:defPPr>
          </a:lstStyle>
          <a:p>
            <a:pPr marL="342900" indent="-34290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Driskell JA, Kim Y.-N, Goebel KJ. Few differences found in the typical eating and physical activity habits of lower-level and upper-level university students.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Journal of the American Dietetic Association</a:t>
            </a:r>
            <a:r>
              <a:rPr lang="en-US" dirty="0">
                <a:effectLst/>
                <a:latin typeface="Times New Roman" panose="02020603050405020304" pitchFamily="18" charset="0"/>
                <a:ea typeface="Calibri" panose="020F0502020204030204" pitchFamily="34" charset="0"/>
                <a:cs typeface="Times New Roman" panose="02020603050405020304" pitchFamily="18" charset="0"/>
              </a:rPr>
              <a:t>. 2005;105(5):798-801.</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Huang TT.-K,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Kempf</a:t>
            </a:r>
            <a:r>
              <a:rPr lang="en-US" dirty="0">
                <a:effectLst/>
                <a:latin typeface="Times New Roman" panose="02020603050405020304" pitchFamily="18" charset="0"/>
                <a:ea typeface="Calibri" panose="020F0502020204030204" pitchFamily="34" charset="0"/>
                <a:cs typeface="Times New Roman" panose="02020603050405020304" pitchFamily="18" charset="0"/>
              </a:rPr>
              <a:t> AM, Strother ML, Li C, Lee RE, Harris KJ, Kaur H. Overweight and components of the metabolic syndrome in college students.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Diabetes Care</a:t>
            </a:r>
            <a:r>
              <a:rPr lang="en-US" dirty="0">
                <a:effectLst/>
                <a:latin typeface="Times New Roman" panose="02020603050405020304" pitchFamily="18" charset="0"/>
                <a:ea typeface="Calibri" panose="020F0502020204030204" pitchFamily="34" charset="0"/>
                <a:cs typeface="Times New Roman" panose="02020603050405020304" pitchFamily="18" charset="0"/>
              </a:rPr>
              <a:t>. 2004;27(12):3000-30001.</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US" dirty="0">
                <a:effectLst/>
                <a:latin typeface="Times New Roman" panose="02020603050405020304" pitchFamily="18" charset="0"/>
                <a:ea typeface="Calibri" panose="020F0502020204030204" pitchFamily="34" charset="0"/>
                <a:cs typeface="Times New Roman" panose="02020603050405020304" pitchFamily="18" charset="0"/>
              </a:rPr>
              <a:t>Hailu GN,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Gebru</a:t>
            </a:r>
            <a:r>
              <a:rPr lang="en-US" dirty="0">
                <a:effectLst/>
                <a:latin typeface="Times New Roman" panose="02020603050405020304" pitchFamily="18" charset="0"/>
                <a:ea typeface="Calibri" panose="020F0502020204030204" pitchFamily="34" charset="0"/>
                <a:cs typeface="Times New Roman" panose="02020603050405020304" pitchFamily="18" charset="0"/>
              </a:rPr>
              <a:t> HB, Belay DS. Assessment of healthy diet and physical activity among students of Mekelle university, northern Ethiopia: a cross-sectional study.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Nutrition and Dietary Supplements</a:t>
            </a:r>
            <a:r>
              <a:rPr lang="en-US" dirty="0">
                <a:effectLst/>
                <a:latin typeface="Times New Roman" panose="02020603050405020304" pitchFamily="18" charset="0"/>
                <a:ea typeface="Calibri" panose="020F0502020204030204" pitchFamily="34" charset="0"/>
                <a:cs typeface="Times New Roman" panose="02020603050405020304" pitchFamily="18" charset="0"/>
              </a:rPr>
              <a:t>. 2019;2021(13):103-112.</a:t>
            </a:r>
            <a:endParaRPr lang="en-US" dirty="0">
              <a:effectLst/>
              <a:latin typeface="Times New Roman" panose="02020603050405020304" pitchFamily="18" charset="0"/>
              <a:ea typeface="Times New Roman" panose="02020603050405020304" pitchFamily="18" charset="0"/>
            </a:endParaRPr>
          </a:p>
          <a:p>
            <a:pPr marL="342900" marR="0" lvl="0" indent="-342900">
              <a:buFont typeface="+mj-lt"/>
              <a:buAutoNum type="arabicPeriod"/>
            </a:pPr>
            <a:r>
              <a:rPr lang="en-US" dirty="0">
                <a:effectLst/>
                <a:latin typeface="Times New Roman" panose="02020603050405020304" pitchFamily="18" charset="0"/>
                <a:ea typeface="Times New Roman" panose="02020603050405020304" pitchFamily="18" charset="0"/>
              </a:rPr>
              <a:t>Healthy eating index (HEI). Healthy Eating Index (HEI) | Food and Nutrition Service. https://www.fns.usda.gov/healthy-eating-index-hei. Published July 21, 2020. Accessed November 4, 2021. </a:t>
            </a:r>
          </a:p>
          <a:p>
            <a:pPr marL="342900" indent="-342900">
              <a:buFont typeface="+mj-lt"/>
              <a:buAutoNum type="arabicPeriod"/>
            </a:pPr>
            <a:r>
              <a:rPr lang="en-US" dirty="0" err="1">
                <a:effectLst/>
                <a:latin typeface="Times New Roman" panose="02020603050405020304" pitchFamily="18" charset="0"/>
                <a:ea typeface="Times New Roman" panose="02020603050405020304" pitchFamily="18" charset="0"/>
              </a:rPr>
              <a:t>Topolski</a:t>
            </a:r>
            <a:r>
              <a:rPr lang="en-US" dirty="0">
                <a:effectLst/>
                <a:latin typeface="Times New Roman" panose="02020603050405020304" pitchFamily="18" charset="0"/>
                <a:ea typeface="Times New Roman" panose="02020603050405020304" pitchFamily="18" charset="0"/>
              </a:rPr>
              <a:t> TD, </a:t>
            </a:r>
            <a:r>
              <a:rPr lang="en-US" dirty="0" err="1">
                <a:effectLst/>
                <a:latin typeface="Times New Roman" panose="02020603050405020304" pitchFamily="18" charset="0"/>
                <a:ea typeface="Times New Roman" panose="02020603050405020304" pitchFamily="18" charset="0"/>
              </a:rPr>
              <a:t>LoGerfo</a:t>
            </a:r>
            <a:r>
              <a:rPr lang="en-US" dirty="0">
                <a:effectLst/>
                <a:latin typeface="Times New Roman" panose="02020603050405020304" pitchFamily="18" charset="0"/>
                <a:ea typeface="Times New Roman" panose="02020603050405020304" pitchFamily="18" charset="0"/>
              </a:rPr>
              <a:t> J, Patrick DL, Williams B, </a:t>
            </a:r>
            <a:r>
              <a:rPr lang="en-US" dirty="0" err="1">
                <a:effectLst/>
                <a:latin typeface="Times New Roman" panose="02020603050405020304" pitchFamily="18" charset="0"/>
                <a:ea typeface="Times New Roman" panose="02020603050405020304" pitchFamily="18" charset="0"/>
              </a:rPr>
              <a:t>Walwick</a:t>
            </a:r>
            <a:r>
              <a:rPr lang="en-US" dirty="0">
                <a:effectLst/>
                <a:latin typeface="Times New Roman" panose="02020603050405020304" pitchFamily="18" charset="0"/>
                <a:ea typeface="Times New Roman" panose="02020603050405020304" pitchFamily="18" charset="0"/>
              </a:rPr>
              <a:t> J, Patrick MB. The rapid assessment of physical activity (RAPA) among older adults. Preventing chronic disease. https://www.ncbi.nlm.nih.gov/pmc/articles/PMC1779282/. Published October 2006. Accessed November 4, 2021. </a:t>
            </a:r>
          </a:p>
        </p:txBody>
      </p:sp>
      <p:sp>
        <p:nvSpPr>
          <p:cNvPr id="61" name="TextBox 60">
            <a:extLst>
              <a:ext uri="{FF2B5EF4-FFF2-40B4-BE49-F238E27FC236}">
                <a16:creationId xmlns:a16="http://schemas.microsoft.com/office/drawing/2014/main" id="{A6E6C31F-098B-45F7-BEE5-8A51FA70D59F}"/>
              </a:ext>
            </a:extLst>
          </p:cNvPr>
          <p:cNvSpPr txBox="1"/>
          <p:nvPr/>
        </p:nvSpPr>
        <p:spPr>
          <a:xfrm>
            <a:off x="33375600" y="19343436"/>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References</a:t>
            </a:r>
          </a:p>
        </p:txBody>
      </p:sp>
      <p:sp>
        <p:nvSpPr>
          <p:cNvPr id="62" name="TextBox 61">
            <a:extLst>
              <a:ext uri="{FF2B5EF4-FFF2-40B4-BE49-F238E27FC236}">
                <a16:creationId xmlns:a16="http://schemas.microsoft.com/office/drawing/2014/main" id="{A067F8A1-EE95-4354-8E2F-952A6BBDBFFC}"/>
              </a:ext>
            </a:extLst>
          </p:cNvPr>
          <p:cNvSpPr txBox="1"/>
          <p:nvPr/>
        </p:nvSpPr>
        <p:spPr>
          <a:xfrm>
            <a:off x="908538" y="23182813"/>
            <a:ext cx="9601200" cy="8997335"/>
          </a:xfrm>
          <a:prstGeom prst="rect">
            <a:avLst/>
          </a:prstGeom>
          <a:noFill/>
        </p:spPr>
        <p:txBody>
          <a:bodyPr wrap="square" rtlCol="0">
            <a:spAutoFit/>
          </a:bodyPr>
          <a:lstStyle>
            <a:defPPr>
              <a:defRPr kern="1200"/>
            </a:defPPr>
          </a:lstStyle>
          <a:p>
            <a:pPr marL="0" marR="0" indent="457200" algn="ctr">
              <a:spcBef>
                <a:spcPts val="0"/>
              </a:spcBef>
              <a:spcAft>
                <a:spcPts val="800"/>
              </a:spcAft>
            </a:pP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Studies show that eating and physical activity habits of college students change over their college experience.</a:t>
            </a:r>
            <a:r>
              <a:rPr lang="en-US" sz="3000" baseline="300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According to the National College Health Risk Behavior Survey, as many as 35% of college students are overweight or obese.</a:t>
            </a:r>
            <a:r>
              <a:rPr lang="en-US" sz="3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 A study done between 2019 and 2020 found that college students had about 68% “poor” and 31% “good”, and 59% “poor” and 40% “good” diet and physical activity habits, respectively.</a:t>
            </a:r>
            <a:r>
              <a:rPr lang="en-US" sz="30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457200" algn="ctr">
              <a:spcBef>
                <a:spcPts val="0"/>
              </a:spcBef>
              <a:spcAft>
                <a:spcPts val="800"/>
              </a:spcAft>
            </a:pP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ctr">
              <a:spcBef>
                <a:spcPts val="0"/>
              </a:spcBef>
              <a:spcAft>
                <a:spcPts val="800"/>
              </a:spcAft>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a:t>
            </a:r>
            <a:r>
              <a:rPr lang="en-US" sz="34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Since health-related majors have more knowledge on promoting health, they may have better habits than those students not in non-health related majors.</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ctr">
              <a:spcBef>
                <a:spcPts val="0"/>
              </a:spcBef>
              <a:spcAft>
                <a:spcPts val="800"/>
              </a:spcAft>
            </a:pPr>
            <a:endParaRPr lang="en-US" sz="2800" dirty="0">
              <a:ea typeface="Calibri" panose="020F0502020204030204" pitchFamily="34" charset="0"/>
              <a:cs typeface="Times New Roman" panose="02020603050405020304" pitchFamily="18" charset="0"/>
            </a:endParaRPr>
          </a:p>
          <a:p>
            <a:pPr marL="0" marR="0" indent="457200" algn="ctr">
              <a:spcBef>
                <a:spcPts val="0"/>
              </a:spcBef>
              <a:spcAft>
                <a:spcPts val="800"/>
              </a:spcAft>
            </a:pPr>
            <a:r>
              <a:rPr lang="en-US" sz="3000" dirty="0">
                <a:ea typeface="Calibri" panose="020F0502020204030204" pitchFamily="34" charset="0"/>
                <a:cs typeface="Times New Roman" panose="02020603050405020304" pitchFamily="18" charset="0"/>
              </a:rPr>
              <a:t>A</a:t>
            </a:r>
            <a:r>
              <a:rPr lang="en-US" sz="3000" dirty="0">
                <a:effectLst/>
                <a:latin typeface="Times New Roman" panose="02020603050405020304" pitchFamily="18" charset="0"/>
                <a:ea typeface="Calibri" panose="020F0502020204030204" pitchFamily="34" charset="0"/>
                <a:cs typeface="Times New Roman" panose="02020603050405020304" pitchFamily="18" charset="0"/>
              </a:rPr>
              <a:t> study that assesses these differences can provide a basis for universities in understanding what influences the way their students promote self-health and what they can implement to improve health promotion of their students. </a:t>
            </a:r>
            <a:endParaRPr lang="en-US" sz="3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3" name="TextBox 62">
            <a:extLst>
              <a:ext uri="{FF2B5EF4-FFF2-40B4-BE49-F238E27FC236}">
                <a16:creationId xmlns:a16="http://schemas.microsoft.com/office/drawing/2014/main" id="{92D5F59B-F8CA-463C-871F-D1042309DE00}"/>
              </a:ext>
            </a:extLst>
          </p:cNvPr>
          <p:cNvSpPr txBox="1"/>
          <p:nvPr/>
        </p:nvSpPr>
        <p:spPr>
          <a:xfrm>
            <a:off x="908538" y="22500520"/>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Introduction</a:t>
            </a:r>
          </a:p>
        </p:txBody>
      </p:sp>
      <p:sp>
        <p:nvSpPr>
          <p:cNvPr id="65" name="TextBox 64">
            <a:extLst>
              <a:ext uri="{FF2B5EF4-FFF2-40B4-BE49-F238E27FC236}">
                <a16:creationId xmlns:a16="http://schemas.microsoft.com/office/drawing/2014/main" id="{68744D3E-CEF9-4748-9719-25AAABF27BDD}"/>
              </a:ext>
            </a:extLst>
          </p:cNvPr>
          <p:cNvSpPr txBox="1"/>
          <p:nvPr/>
        </p:nvSpPr>
        <p:spPr>
          <a:xfrm>
            <a:off x="11721370" y="7867829"/>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Materials</a:t>
            </a:r>
          </a:p>
        </p:txBody>
      </p:sp>
      <p:sp>
        <p:nvSpPr>
          <p:cNvPr id="66" name="TextBox 65">
            <a:extLst>
              <a:ext uri="{FF2B5EF4-FFF2-40B4-BE49-F238E27FC236}">
                <a16:creationId xmlns:a16="http://schemas.microsoft.com/office/drawing/2014/main" id="{223EAA92-7B93-4F15-A4CA-18552CBA76AE}"/>
              </a:ext>
            </a:extLst>
          </p:cNvPr>
          <p:cNvSpPr txBox="1"/>
          <p:nvPr/>
        </p:nvSpPr>
        <p:spPr>
          <a:xfrm>
            <a:off x="11717586" y="24291836"/>
            <a:ext cx="9604984" cy="7940635"/>
          </a:xfrm>
          <a:prstGeom prst="rect">
            <a:avLst/>
          </a:prstGeom>
          <a:noFill/>
        </p:spPr>
        <p:txBody>
          <a:bodyPr wrap="square" rtlCol="0">
            <a:spAutoFit/>
          </a:bodyPr>
          <a:lstStyle>
            <a:defPPr>
              <a:defRPr kern="1200"/>
            </a:defPPr>
          </a:lstStyle>
          <a:p>
            <a:pPr marL="514350" indent="-514350">
              <a:buClr>
                <a:srgbClr val="258DAD"/>
              </a:buClr>
              <a:buFont typeface="+mj-lt"/>
              <a:buAutoNum type="arabicParenR"/>
            </a:pPr>
            <a:r>
              <a:rPr lang="en-US" sz="3000" dirty="0">
                <a:latin typeface="+mn-lt"/>
                <a:ea typeface="Open Sans" panose="020B0606030504020204" pitchFamily="34" charset="0"/>
                <a:cs typeface="Open Sans" panose="020B0606030504020204" pitchFamily="34" charset="0"/>
              </a:rPr>
              <a:t>Each paper survey included a consent form, a 24-hour recall, and the RAPA survey.</a:t>
            </a:r>
          </a:p>
          <a:p>
            <a:pPr marL="514350" indent="-514350">
              <a:buClr>
                <a:srgbClr val="258DAD"/>
              </a:buClr>
              <a:buFont typeface="+mj-lt"/>
              <a:buAutoNum type="arabicParenR"/>
            </a:pPr>
            <a:r>
              <a:rPr lang="en-US" sz="3000" dirty="0">
                <a:latin typeface="+mn-lt"/>
                <a:ea typeface="Open Sans" panose="020B0606030504020204" pitchFamily="34" charset="0"/>
                <a:cs typeface="Open Sans" panose="020B0606030504020204" pitchFamily="34" charset="0"/>
              </a:rPr>
              <a:t>Surveys were distributed in three small health classes and one large business class along with a complementary snack for all students who chose to participate. </a:t>
            </a:r>
          </a:p>
          <a:p>
            <a:pPr marL="514350" indent="-514350">
              <a:buClr>
                <a:srgbClr val="258DAD"/>
              </a:buClr>
              <a:buFont typeface="+mj-lt"/>
              <a:buAutoNum type="arabicParenR"/>
            </a:pPr>
            <a:r>
              <a:rPr lang="en-US" sz="3000" dirty="0">
                <a:latin typeface="+mn-lt"/>
                <a:ea typeface="Open Sans" panose="020B0606030504020204" pitchFamily="34" charset="0"/>
                <a:cs typeface="Open Sans" panose="020B0606030504020204" pitchFamily="34" charset="0"/>
              </a:rPr>
              <a:t>Each survey was given a number and placed in an Excel document with two sheets: Health Majors and Non-Health Majors. The data was then coded according to major (1- health major, 2-non-health major), HEI score, RAPA 1 score (0- sedentary, 1- under-active, 2- underactive regular-light, 3- under-active regular, 4- active), and RAPA 2 score (1-statement one only, 2- statement two only, 3- both statements, and 0- neither statements). </a:t>
            </a:r>
          </a:p>
          <a:p>
            <a:pPr marL="514350" indent="-514350">
              <a:buClr>
                <a:srgbClr val="258DAD"/>
              </a:buClr>
              <a:buFont typeface="+mj-lt"/>
              <a:buAutoNum type="arabicParenR"/>
            </a:pPr>
            <a:r>
              <a:rPr lang="en-US" sz="3000" dirty="0">
                <a:latin typeface="+mn-lt"/>
                <a:ea typeface="Open Sans" panose="020B0606030504020204" pitchFamily="34" charset="0"/>
                <a:cs typeface="Open Sans" panose="020B0606030504020204" pitchFamily="34" charset="0"/>
              </a:rPr>
              <a:t>Pearson’s correlation and t-tests were used to analyze the data for each group. </a:t>
            </a:r>
          </a:p>
          <a:p>
            <a:pPr marL="514350" indent="-514350">
              <a:buClr>
                <a:srgbClr val="258DAD"/>
              </a:buClr>
              <a:buFont typeface="+mj-lt"/>
              <a:buAutoNum type="arabicParenR"/>
            </a:pPr>
            <a:r>
              <a:rPr lang="en-US" sz="3000" dirty="0">
                <a:latin typeface="+mn-lt"/>
                <a:ea typeface="Open Sans" panose="020B0606030504020204" pitchFamily="34" charset="0"/>
                <a:cs typeface="Open Sans" panose="020B0606030504020204" pitchFamily="34" charset="0"/>
              </a:rPr>
              <a:t>A t-test was run on the difference between majors for HEI scores due to the correlation.</a:t>
            </a:r>
          </a:p>
        </p:txBody>
      </p:sp>
      <p:sp>
        <p:nvSpPr>
          <p:cNvPr id="67" name="TextBox 66">
            <a:extLst>
              <a:ext uri="{FF2B5EF4-FFF2-40B4-BE49-F238E27FC236}">
                <a16:creationId xmlns:a16="http://schemas.microsoft.com/office/drawing/2014/main" id="{716F17B6-B5C7-4922-B9E2-CD14BD16A568}"/>
              </a:ext>
            </a:extLst>
          </p:cNvPr>
          <p:cNvSpPr txBox="1"/>
          <p:nvPr/>
        </p:nvSpPr>
        <p:spPr>
          <a:xfrm>
            <a:off x="11734800" y="23703050"/>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Methodology</a:t>
            </a:r>
          </a:p>
        </p:txBody>
      </p:sp>
      <p:sp>
        <p:nvSpPr>
          <p:cNvPr id="68" name="TextBox 67">
            <a:extLst>
              <a:ext uri="{FF2B5EF4-FFF2-40B4-BE49-F238E27FC236}">
                <a16:creationId xmlns:a16="http://schemas.microsoft.com/office/drawing/2014/main" id="{47F717BC-0897-4243-A282-98EF911708EA}"/>
              </a:ext>
            </a:extLst>
          </p:cNvPr>
          <p:cNvSpPr txBox="1"/>
          <p:nvPr/>
        </p:nvSpPr>
        <p:spPr>
          <a:xfrm>
            <a:off x="22578646" y="8583749"/>
            <a:ext cx="9601200" cy="9017853"/>
          </a:xfrm>
          <a:prstGeom prst="rect">
            <a:avLst/>
          </a:prstGeom>
          <a:noFill/>
        </p:spPr>
        <p:txBody>
          <a:bodyPr wrap="square" rtlCol="0">
            <a:spAutoFit/>
          </a:bodyPr>
          <a:lstStyle>
            <a:defPPr>
              <a:defRPr kern="1200"/>
            </a:defPPr>
          </a:lstStyle>
          <a:p>
            <a:pPr marL="457200" marR="0" indent="-457200">
              <a:spcBef>
                <a:spcPts val="0"/>
              </a:spcBef>
              <a:spcAft>
                <a:spcPts val="800"/>
              </a:spcAft>
              <a:buFont typeface="Wingdings" panose="05000000000000000000" pitchFamily="2" charset="2"/>
              <a:buChar char="§"/>
            </a:pPr>
            <a:r>
              <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Health major HEI scores (M=40.9; SE=1.9) were higher than non-health major HEI scores (M=34.3; SE=1.6). This difference was significant (P&lt;.013): t (96)=2.543.</a:t>
            </a:r>
          </a:p>
          <a:p>
            <a:pPr marR="0">
              <a:spcBef>
                <a:spcPts val="0"/>
              </a:spcBef>
              <a:spcAft>
                <a:spcPts val="800"/>
              </a:spcAft>
            </a:pPr>
            <a:endPar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a:p>
            <a:pPr marL="457200" marR="0" indent="-457200">
              <a:spcBef>
                <a:spcPts val="0"/>
              </a:spcBef>
              <a:spcAft>
                <a:spcPts val="800"/>
              </a:spcAft>
              <a:buFont typeface="Wingdings" panose="05000000000000000000" pitchFamily="2" charset="2"/>
              <a:buChar char="§"/>
            </a:pPr>
            <a:r>
              <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No significant differences in RAPA scores in correlation with major.</a:t>
            </a:r>
          </a:p>
          <a:p>
            <a:pPr marR="0">
              <a:spcBef>
                <a:spcPts val="0"/>
              </a:spcBef>
              <a:spcAft>
                <a:spcPts val="800"/>
              </a:spcAft>
            </a:pPr>
            <a:endPar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a:p>
            <a:pPr marL="457200" marR="0" indent="-457200">
              <a:spcBef>
                <a:spcPts val="0"/>
              </a:spcBef>
              <a:spcAft>
                <a:spcPts val="800"/>
              </a:spcAft>
              <a:buFont typeface="Wingdings" panose="05000000000000000000" pitchFamily="2" charset="2"/>
              <a:buChar char="§"/>
            </a:pPr>
            <a:r>
              <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Correlation with higher HEI scores having higher RAPA 1 scores (r=0.208, p=.04).</a:t>
            </a:r>
          </a:p>
          <a:p>
            <a:pPr marR="0">
              <a:spcBef>
                <a:spcPts val="0"/>
              </a:spcBef>
              <a:spcAft>
                <a:spcPts val="800"/>
              </a:spcAft>
            </a:pPr>
            <a:endPar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a:p>
            <a:pPr marL="457200" marR="0" indent="-457200">
              <a:spcBef>
                <a:spcPts val="0"/>
              </a:spcBef>
              <a:spcAft>
                <a:spcPts val="800"/>
              </a:spcAft>
              <a:buFont typeface="Wingdings" panose="05000000000000000000" pitchFamily="2" charset="2"/>
              <a:buChar char="§"/>
            </a:pPr>
            <a:r>
              <a:rPr lang="en-US" sz="36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RAPA 1 and RAPA 2 has a slightly positive correlation (r=0.334, p=0.001).</a:t>
            </a:r>
            <a:endParaRPr lang="en-US" sz="3600" dirty="0">
              <a:latin typeface="+mn-lt"/>
              <a:ea typeface="Calibri" panose="020F0502020204030204" pitchFamily="34" charset="0"/>
              <a:cs typeface="Times New Roman" panose="02020603050405020304" pitchFamily="18" charset="0"/>
            </a:endParaRPr>
          </a:p>
        </p:txBody>
      </p:sp>
      <p:sp>
        <p:nvSpPr>
          <p:cNvPr id="69" name="TextBox 68">
            <a:extLst>
              <a:ext uri="{FF2B5EF4-FFF2-40B4-BE49-F238E27FC236}">
                <a16:creationId xmlns:a16="http://schemas.microsoft.com/office/drawing/2014/main" id="{27A0BB3C-427E-42CA-963C-DA612C8F2B9C}"/>
              </a:ext>
            </a:extLst>
          </p:cNvPr>
          <p:cNvSpPr txBox="1"/>
          <p:nvPr/>
        </p:nvSpPr>
        <p:spPr>
          <a:xfrm>
            <a:off x="22555200" y="7867830"/>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Results</a:t>
            </a:r>
          </a:p>
        </p:txBody>
      </p:sp>
      <p:graphicFrame>
        <p:nvGraphicFramePr>
          <p:cNvPr id="35" name="Chart 34">
            <a:extLst>
              <a:ext uri="{FF2B5EF4-FFF2-40B4-BE49-F238E27FC236}">
                <a16:creationId xmlns:a16="http://schemas.microsoft.com/office/drawing/2014/main" id="{4004593D-3EEC-4CFE-AD8F-37BBD21C8591}"/>
              </a:ext>
            </a:extLst>
          </p:cNvPr>
          <p:cNvGraphicFramePr/>
          <p:nvPr>
            <p:extLst>
              <p:ext uri="{D42A27DB-BD31-4B8C-83A1-F6EECF244321}">
                <p14:modId xmlns:p14="http://schemas.microsoft.com/office/powerpoint/2010/main" val="791730730"/>
              </p:ext>
            </p:extLst>
          </p:nvPr>
        </p:nvGraphicFramePr>
        <p:xfrm>
          <a:off x="22549338" y="17702312"/>
          <a:ext cx="9601200" cy="69341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Chart 35">
            <a:extLst>
              <a:ext uri="{FF2B5EF4-FFF2-40B4-BE49-F238E27FC236}">
                <a16:creationId xmlns:a16="http://schemas.microsoft.com/office/drawing/2014/main" id="{067649E6-D42D-4DDF-A206-3F6A3B27360A}"/>
              </a:ext>
            </a:extLst>
          </p:cNvPr>
          <p:cNvGraphicFramePr/>
          <p:nvPr>
            <p:extLst>
              <p:ext uri="{D42A27DB-BD31-4B8C-83A1-F6EECF244321}">
                <p14:modId xmlns:p14="http://schemas.microsoft.com/office/powerpoint/2010/main" val="970276047"/>
              </p:ext>
            </p:extLst>
          </p:nvPr>
        </p:nvGraphicFramePr>
        <p:xfrm>
          <a:off x="22549338" y="24968918"/>
          <a:ext cx="9601200" cy="6931152"/>
        </p:xfrm>
        <a:graphic>
          <a:graphicData uri="http://schemas.openxmlformats.org/drawingml/2006/chart">
            <c:chart xmlns:c="http://schemas.openxmlformats.org/drawingml/2006/chart" xmlns:r="http://schemas.openxmlformats.org/officeDocument/2006/relationships" r:id="rId4"/>
          </a:graphicData>
        </a:graphic>
      </p:graphicFrame>
      <p:pic>
        <p:nvPicPr>
          <p:cNvPr id="37" name="Picture 36">
            <a:extLst>
              <a:ext uri="{FF2B5EF4-FFF2-40B4-BE49-F238E27FC236}">
                <a16:creationId xmlns:a16="http://schemas.microsoft.com/office/drawing/2014/main" id="{858CF8D6-7D43-4A5A-A735-52A5A2134F7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7637292" y="3378847"/>
            <a:ext cx="5568108" cy="2746935"/>
          </a:xfrm>
          <a:prstGeom prst="rect">
            <a:avLst/>
          </a:prstGeom>
        </p:spPr>
      </p:pic>
      <p:pic>
        <p:nvPicPr>
          <p:cNvPr id="71" name="Picture 70">
            <a:extLst>
              <a:ext uri="{FF2B5EF4-FFF2-40B4-BE49-F238E27FC236}">
                <a16:creationId xmlns:a16="http://schemas.microsoft.com/office/drawing/2014/main" id="{571534D7-C0DE-460F-884C-4D773ABD215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5800" y="3286617"/>
            <a:ext cx="5568108" cy="2746935"/>
          </a:xfrm>
          <a:prstGeom prst="rect">
            <a:avLst/>
          </a:prstGeom>
        </p:spPr>
      </p:pic>
      <p:pic>
        <p:nvPicPr>
          <p:cNvPr id="7" name="Picture 6" descr="Graphical user interface, application&#10;&#10;Description automatically generated">
            <a:extLst>
              <a:ext uri="{FF2B5EF4-FFF2-40B4-BE49-F238E27FC236}">
                <a16:creationId xmlns:a16="http://schemas.microsoft.com/office/drawing/2014/main" id="{D8DEB1A4-BAE7-4F06-9F57-BA249DE8D547}"/>
              </a:ext>
            </a:extLst>
          </p:cNvPr>
          <p:cNvPicPr>
            <a:picLocks noChangeAspect="1"/>
          </p:cNvPicPr>
          <p:nvPr/>
        </p:nvPicPr>
        <p:blipFill rotWithShape="1">
          <a:blip r:embed="rId7">
            <a:extLst>
              <a:ext uri="{28A0092B-C50C-407E-A947-70E740481C1C}">
                <a14:useLocalDpi xmlns:a14="http://schemas.microsoft.com/office/drawing/2010/main" val="0"/>
              </a:ext>
            </a:extLst>
          </a:blip>
          <a:srcRect l="27500" t="8519" r="28333" b="5912"/>
          <a:stretch/>
        </p:blipFill>
        <p:spPr>
          <a:xfrm>
            <a:off x="11765280" y="8911035"/>
            <a:ext cx="9646920" cy="6924165"/>
          </a:xfrm>
          <a:prstGeom prst="rect">
            <a:avLst/>
          </a:prstGeom>
          <a:ln w="12700">
            <a:solidFill>
              <a:schemeClr val="tx1"/>
            </a:solidFill>
          </a:ln>
        </p:spPr>
      </p:pic>
      <p:pic>
        <p:nvPicPr>
          <p:cNvPr id="9" name="Picture 8" descr="Graphical user interface, text, application&#10;&#10;Description automatically generated">
            <a:extLst>
              <a:ext uri="{FF2B5EF4-FFF2-40B4-BE49-F238E27FC236}">
                <a16:creationId xmlns:a16="http://schemas.microsoft.com/office/drawing/2014/main" id="{24B593CD-5CD5-4AB6-AAA6-71EF97504043}"/>
              </a:ext>
            </a:extLst>
          </p:cNvPr>
          <p:cNvPicPr>
            <a:picLocks noChangeAspect="1"/>
          </p:cNvPicPr>
          <p:nvPr/>
        </p:nvPicPr>
        <p:blipFill rotWithShape="1">
          <a:blip r:embed="rId8">
            <a:extLst>
              <a:ext uri="{28A0092B-C50C-407E-A947-70E740481C1C}">
                <a14:useLocalDpi xmlns:a14="http://schemas.microsoft.com/office/drawing/2010/main" val="0"/>
              </a:ext>
            </a:extLst>
          </a:blip>
          <a:srcRect l="25000" t="13656" r="23750" b="14703"/>
          <a:stretch/>
        </p:blipFill>
        <p:spPr>
          <a:xfrm>
            <a:off x="11765280" y="16408746"/>
            <a:ext cx="9601200" cy="6324600"/>
          </a:xfrm>
          <a:prstGeom prst="rect">
            <a:avLst/>
          </a:prstGeom>
          <a:ln w="12700">
            <a:solidFill>
              <a:schemeClr val="tx1"/>
            </a:solidFill>
          </a:ln>
        </p:spPr>
      </p:pic>
      <p:sp>
        <p:nvSpPr>
          <p:cNvPr id="2" name="TextBox 1">
            <a:extLst>
              <a:ext uri="{FF2B5EF4-FFF2-40B4-BE49-F238E27FC236}">
                <a16:creationId xmlns:a16="http://schemas.microsoft.com/office/drawing/2014/main" id="{0AB021C1-C7A9-4A63-A9A2-0D06BFDDD95F}"/>
              </a:ext>
            </a:extLst>
          </p:cNvPr>
          <p:cNvSpPr txBox="1"/>
          <p:nvPr/>
        </p:nvSpPr>
        <p:spPr>
          <a:xfrm>
            <a:off x="11748230" y="8328711"/>
            <a:ext cx="9646920" cy="553998"/>
          </a:xfrm>
          <a:prstGeom prst="rect">
            <a:avLst/>
          </a:prstGeom>
          <a:noFill/>
        </p:spPr>
        <p:txBody>
          <a:bodyPr wrap="square" rtlCol="0">
            <a:spAutoFit/>
          </a:bodyPr>
          <a:lstStyle/>
          <a:p>
            <a:pPr algn="ctr"/>
            <a:r>
              <a:rPr lang="en-US" sz="3000" i="1" dirty="0"/>
              <a:t>RAPA Survey Statements</a:t>
            </a:r>
          </a:p>
        </p:txBody>
      </p:sp>
      <p:sp>
        <p:nvSpPr>
          <p:cNvPr id="38" name="TextBox 37">
            <a:extLst>
              <a:ext uri="{FF2B5EF4-FFF2-40B4-BE49-F238E27FC236}">
                <a16:creationId xmlns:a16="http://schemas.microsoft.com/office/drawing/2014/main" id="{1F7D691A-1D2C-4FE6-BC54-F121863193B2}"/>
              </a:ext>
            </a:extLst>
          </p:cNvPr>
          <p:cNvSpPr txBox="1"/>
          <p:nvPr/>
        </p:nvSpPr>
        <p:spPr>
          <a:xfrm>
            <a:off x="11706078" y="15854748"/>
            <a:ext cx="9646920" cy="553998"/>
          </a:xfrm>
          <a:prstGeom prst="rect">
            <a:avLst/>
          </a:prstGeom>
          <a:noFill/>
        </p:spPr>
        <p:txBody>
          <a:bodyPr wrap="square" rtlCol="0">
            <a:spAutoFit/>
          </a:bodyPr>
          <a:lstStyle/>
          <a:p>
            <a:pPr algn="ctr"/>
            <a:r>
              <a:rPr lang="en-US" sz="3000" i="1" dirty="0"/>
              <a:t>HEI Scoring Standards</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8.14"/>
  <p:tag name="AS_TITLE" val="Aspose.Slides for .NET 4.0 Client Profile"/>
  <p:tag name="AS_VERSION" val="20.8"/>
  <p:tag name="MAKESIGNSTEMPLATE" val="persuadingsapphire|09-2018"/>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8198</TotalTime>
  <Words>1096</Words>
  <Application>Microsoft Office PowerPoint</Application>
  <PresentationFormat>Custom</PresentationFormat>
  <Paragraphs>54</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Libre Baskerville</vt:lpstr>
      <vt:lpstr>Arial</vt:lpstr>
      <vt:lpstr>Montserrat Light</vt:lpstr>
      <vt:lpstr>Times New Roman</vt:lpstr>
      <vt:lpstr>Calibri</vt:lpstr>
      <vt:lpstr>Wingdings</vt:lpstr>
      <vt:lpstr>Blank Presentation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Desiree Kern</cp:lastModifiedBy>
  <cp:revision>299</cp:revision>
  <cp:lastPrinted>2006-11-15T16:04:57Z</cp:lastPrinted>
  <dcterms:modified xsi:type="dcterms:W3CDTF">2022-03-26T19:59:48Z</dcterms:modified>
  <cp:category>templates for scientific poster</cp:category>
</cp:coreProperties>
</file>