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6858000" cy="9144000"/>
  <p:embeddedFontLst>
    <p:embeddedFont>
      <p:font typeface="Lora" pitchFamily="2" charset="77"/>
      <p:regular r:id="rId4"/>
      <p:bold r:id="rId5"/>
      <p:italic r:id="rId6"/>
      <p:boldItalic r:id="rId7"/>
    </p:embeddedFont>
    <p:embeddedFont>
      <p:font typeface="Lora Medium" pitchFamily="2" charset="77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U1UPoUahGQLq21tJS54g6Ri4Q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1"/>
  </p:normalViewPr>
  <p:slideViewPr>
    <p:cSldViewPr snapToGrid="0">
      <p:cViewPr varScale="1">
        <p:scale>
          <a:sx n="20" d="100"/>
          <a:sy n="20" d="100"/>
        </p:scale>
        <p:origin x="2056" y="30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customschemas.google.com/relationships/presentationmetadata" Target="meta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6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lvl="0" indent="-844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marL="914400" lvl="1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ctrTitle"/>
          </p:nvPr>
        </p:nvSpPr>
        <p:spPr>
          <a:xfrm>
            <a:off x="1496200" y="4765280"/>
            <a:ext cx="40899000" cy="131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900"/>
              <a:buNone/>
              <a:defRPr sz="27900"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subTitle" idx="1"/>
          </p:nvPr>
        </p:nvSpPr>
        <p:spPr>
          <a:xfrm>
            <a:off x="1496160" y="18138400"/>
            <a:ext cx="40899000" cy="50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1496160" y="13765440"/>
            <a:ext cx="40899000" cy="5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19199700" cy="21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marL="914400" lvl="1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2"/>
          </p:nvPr>
        </p:nvSpPr>
        <p:spPr>
          <a:xfrm>
            <a:off x="23195520" y="7375840"/>
            <a:ext cx="19199700" cy="21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lvl="0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marL="914400" lvl="1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>
            <a:spLocks noGrp="1"/>
          </p:cNvSpPr>
          <p:nvPr>
            <p:ph type="title"/>
          </p:nvPr>
        </p:nvSpPr>
        <p:spPr>
          <a:xfrm>
            <a:off x="1496160" y="3555840"/>
            <a:ext cx="13478400" cy="48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1496160" y="8893440"/>
            <a:ext cx="13478400" cy="203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lvl="0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1pPr>
            <a:lvl2pPr marL="914400" lvl="1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2pPr>
            <a:lvl3pPr marL="1371600" lvl="2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3pPr>
            <a:lvl4pPr marL="1828800" lvl="3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4pPr>
            <a:lvl5pPr marL="2286000" lvl="4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5pPr>
            <a:lvl6pPr marL="2743200" lvl="5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6pPr>
            <a:lvl7pPr marL="3200400" lvl="6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●"/>
              <a:defRPr sz="6400"/>
            </a:lvl7pPr>
            <a:lvl8pPr marL="3657600" lvl="7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○"/>
              <a:defRPr sz="6400"/>
            </a:lvl8pPr>
            <a:lvl9pPr marL="4114800" lvl="8" indent="-635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400"/>
              <a:buChar char="■"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title"/>
          </p:nvPr>
        </p:nvSpPr>
        <p:spPr>
          <a:xfrm>
            <a:off x="2353200" y="2880960"/>
            <a:ext cx="30565500" cy="261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21945600" y="-800"/>
            <a:ext cx="219456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91025" tIns="491025" rIns="491025" bIns="4910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1274400" y="7892320"/>
            <a:ext cx="19416900" cy="94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ubTitle" idx="1"/>
          </p:nvPr>
        </p:nvSpPr>
        <p:spPr>
          <a:xfrm>
            <a:off x="1274400" y="17939680"/>
            <a:ext cx="19416900" cy="79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23709600" y="4634080"/>
            <a:ext cx="18417600" cy="236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457200" lvl="0" indent="-844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marL="914400" lvl="1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1496160" y="27075680"/>
            <a:ext cx="28794300" cy="38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 hasCustomPrompt="1"/>
          </p:nvPr>
        </p:nvSpPr>
        <p:spPr>
          <a:xfrm>
            <a:off x="1496160" y="7079200"/>
            <a:ext cx="40899000" cy="12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>
            <a:off x="1496160" y="20174240"/>
            <a:ext cx="40899000" cy="83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lvl="0" indent="-844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marL="914400" lvl="1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2pPr>
            <a:lvl3pPr marL="1371600" lvl="2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3pPr>
            <a:lvl4pPr marL="1828800" lvl="3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4pPr>
            <a:lvl5pPr marL="2286000" lvl="4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5pPr>
            <a:lvl6pPr marL="2743200" lvl="5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6pPr>
            <a:lvl7pPr marL="3200400" lvl="6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/>
            </a:lvl7pPr>
            <a:lvl8pPr marL="3657600" lvl="7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○"/>
              <a:defRPr/>
            </a:lvl8pPr>
            <a:lvl9pPr marL="4114800" lvl="8" indent="-7048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sz="15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>
            <a:lvl1pPr marL="457200" marR="0" lvl="0" indent="-844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700"/>
              <a:buFont typeface="Arial"/>
              <a:buChar char="●"/>
              <a:defRPr sz="9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■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■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704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■"/>
              <a:defRPr sz="7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40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doi.org/10.1073/pnas.170450711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153250" y="15291575"/>
            <a:ext cx="22915200" cy="17626800"/>
          </a:xfrm>
          <a:prstGeom prst="roundRect">
            <a:avLst>
              <a:gd name="adj" fmla="val 9452"/>
            </a:avLst>
          </a:prstGeom>
          <a:noFill/>
          <a:ln w="19050" cap="flat" cmpd="sng">
            <a:solidFill>
              <a:srgbClr val="0E65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endParaRPr sz="53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3661945" y="-257478"/>
            <a:ext cx="36567300" cy="21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91025" tIns="491025" rIns="491025" bIns="4910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7400" b="1" i="0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Transient Expression of MS2 </a:t>
            </a:r>
            <a:r>
              <a:rPr lang="en" sz="7400" b="1" i="1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Coat Protein</a:t>
            </a:r>
            <a:r>
              <a:rPr lang="en" sz="7400" b="1" i="0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 and </a:t>
            </a:r>
            <a:r>
              <a:rPr lang="en" sz="7400" b="1" i="1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Maturase</a:t>
            </a:r>
            <a:r>
              <a:rPr lang="en" sz="7400" b="1" i="0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7400" b="1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G</a:t>
            </a:r>
            <a:r>
              <a:rPr lang="en" sz="7400" b="1" i="0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enes in</a:t>
            </a:r>
            <a:r>
              <a:rPr lang="en" sz="7400" b="1" i="1" u="none" strike="noStrike" cap="none">
                <a:solidFill>
                  <a:srgbClr val="0C58D3"/>
                </a:solidFill>
                <a:latin typeface="Lora"/>
                <a:ea typeface="Lora"/>
                <a:cs typeface="Lora"/>
                <a:sym typeface="Lora"/>
              </a:rPr>
              <a:t> E. coli</a:t>
            </a:r>
            <a:endParaRPr sz="7400" b="1" i="0" u="none" strike="noStrike" cap="none">
              <a:solidFill>
                <a:srgbClr val="0C58D3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56" name="Google Shape;56;p1"/>
          <p:cNvSpPr txBox="1">
            <a:spLocks noGrp="1"/>
          </p:cNvSpPr>
          <p:nvPr>
            <p:ph type="body" idx="1"/>
          </p:nvPr>
        </p:nvSpPr>
        <p:spPr>
          <a:xfrm>
            <a:off x="0" y="4113725"/>
            <a:ext cx="43891200" cy="2880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91025" tIns="491025" rIns="491025" bIns="49102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00"/>
              <a:buNone/>
            </a:pPr>
            <a:r>
              <a:rPr lang="en" sz="5300">
                <a:solidFill>
                  <a:schemeClr val="lt1"/>
                </a:solidFill>
              </a:rPr>
              <a:t> </a:t>
            </a:r>
            <a:endParaRPr sz="5300">
              <a:solidFill>
                <a:schemeClr val="lt1"/>
              </a:solidFill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14517285" y="4348970"/>
            <a:ext cx="29090144" cy="10975800"/>
          </a:xfrm>
          <a:prstGeom prst="roundRect">
            <a:avLst>
              <a:gd name="adj" fmla="val 16667"/>
            </a:avLst>
          </a:prstGeom>
          <a:solidFill>
            <a:srgbClr val="1C45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10488000" y="1551725"/>
            <a:ext cx="22915200" cy="25620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spcFirstLastPara="1" wrap="square" lIns="491025" tIns="491025" rIns="491025" bIns="4910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n" sz="51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Emily Danehower and Himanshu Raje</a:t>
            </a:r>
            <a:endParaRPr sz="5100" b="0" i="0" u="none" strike="noStrike" cap="none">
              <a:solidFill>
                <a:schemeClr val="lt2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n" sz="51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Department of Biological Sciences, Nicholls State University</a:t>
            </a:r>
            <a:endParaRPr sz="5100" b="0" i="0" u="none" strike="noStrike" cap="none">
              <a:solidFill>
                <a:schemeClr val="lt2"/>
              </a:solidFill>
              <a:latin typeface="Lora"/>
              <a:ea typeface="Lora"/>
              <a:cs typeface="Lora"/>
              <a:sym typeface="Lora"/>
            </a:endParaRPr>
          </a:p>
        </p:txBody>
      </p:sp>
      <p:grpSp>
        <p:nvGrpSpPr>
          <p:cNvPr id="59" name="Google Shape;59;p1"/>
          <p:cNvGrpSpPr/>
          <p:nvPr/>
        </p:nvGrpSpPr>
        <p:grpSpPr>
          <a:xfrm>
            <a:off x="411480" y="18059400"/>
            <a:ext cx="21991493" cy="2011490"/>
            <a:chOff x="361538" y="1282012"/>
            <a:chExt cx="7409782" cy="1350900"/>
          </a:xfrm>
        </p:grpSpPr>
        <p:sp>
          <p:nvSpPr>
            <p:cNvPr id="60" name="Google Shape;60;p1"/>
            <p:cNvSpPr txBox="1"/>
            <p:nvPr/>
          </p:nvSpPr>
          <p:spPr>
            <a:xfrm>
              <a:off x="361538" y="1282012"/>
              <a:ext cx="2064300" cy="1350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200"/>
                <a:buFont typeface="Arial"/>
                <a:buNone/>
              </a:pPr>
              <a:r>
                <a:rPr lang="en" sz="5200" b="0" i="0" u="none" strike="noStrike" cap="none">
                  <a:solidFill>
                    <a:srgbClr val="1C4587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Agarose Gel Electrophoresis</a:t>
              </a:r>
              <a:endParaRPr sz="20100" b="0" i="0" u="none" strike="noStrike" cap="none">
                <a:solidFill>
                  <a:srgbClr val="1C4587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533620" y="1282012"/>
              <a:ext cx="5237700" cy="1350900"/>
            </a:xfrm>
            <a:prstGeom prst="rect">
              <a:avLst/>
            </a:prstGeom>
            <a:solidFill>
              <a:srgbClr val="1C4587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Confirmation of PCR Amplification of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Coat Protein 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and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Maturase 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Genes</a:t>
              </a:r>
              <a:endParaRPr sz="14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2" name="Google Shape;62;p1"/>
          <p:cNvGrpSpPr/>
          <p:nvPr/>
        </p:nvGrpSpPr>
        <p:grpSpPr>
          <a:xfrm>
            <a:off x="411480" y="20574000"/>
            <a:ext cx="21991039" cy="2011762"/>
            <a:chOff x="372549" y="1500044"/>
            <a:chExt cx="6894607" cy="780600"/>
          </a:xfrm>
        </p:grpSpPr>
        <p:sp>
          <p:nvSpPr>
            <p:cNvPr id="63" name="Google Shape;63;p1"/>
            <p:cNvSpPr txBox="1"/>
            <p:nvPr/>
          </p:nvSpPr>
          <p:spPr>
            <a:xfrm>
              <a:off x="372549" y="1500044"/>
              <a:ext cx="1920900" cy="780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rgbClr val="1155CC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Gel Extraction</a:t>
              </a:r>
              <a:endParaRPr sz="5300" b="0" i="0" u="none" strike="noStrike" cap="none">
                <a:solidFill>
                  <a:srgbClr val="1155CC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2393656" y="1500044"/>
              <a:ext cx="4873500" cy="780600"/>
            </a:xfrm>
            <a:prstGeom prst="rect">
              <a:avLst/>
            </a:prstGeom>
            <a:solidFill>
              <a:srgbClr val="1155CC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Gel Purification of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Coat Protein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 and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Maturase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 Genes</a:t>
              </a:r>
              <a:endParaRPr sz="53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5" name="Google Shape;65;p1"/>
          <p:cNvGrpSpPr/>
          <p:nvPr/>
        </p:nvGrpSpPr>
        <p:grpSpPr>
          <a:xfrm>
            <a:off x="411480" y="23088600"/>
            <a:ext cx="21991132" cy="2011445"/>
            <a:chOff x="418518" y="2388270"/>
            <a:chExt cx="6405246" cy="749700"/>
          </a:xfrm>
        </p:grpSpPr>
        <p:sp>
          <p:nvSpPr>
            <p:cNvPr id="66" name="Google Shape;66;p1"/>
            <p:cNvSpPr txBox="1"/>
            <p:nvPr/>
          </p:nvSpPr>
          <p:spPr>
            <a:xfrm>
              <a:off x="418518" y="2388270"/>
              <a:ext cx="1784400" cy="749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rgbClr val="3C78D8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In Vitro Transcription</a:t>
              </a:r>
              <a:endParaRPr sz="5300" b="0" i="0" u="none" strike="noStrike" cap="none">
                <a:solidFill>
                  <a:srgbClr val="3C78D8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2296164" y="2388270"/>
              <a:ext cx="4527600" cy="749700"/>
            </a:xfrm>
            <a:prstGeom prst="rect">
              <a:avLst/>
            </a:prstGeom>
            <a:solidFill>
              <a:srgbClr val="3C78D8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Obtain RNA Samples From Purified MS2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Maturase 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and </a:t>
              </a:r>
              <a:r>
                <a:rPr lang="en" sz="5300" b="0" i="1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Coat Protein</a:t>
              </a: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 DNA</a:t>
              </a:r>
              <a:endParaRPr sz="53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68" name="Google Shape;68;p1"/>
          <p:cNvGrpSpPr/>
          <p:nvPr/>
        </p:nvGrpSpPr>
        <p:grpSpPr>
          <a:xfrm>
            <a:off x="411480" y="25603200"/>
            <a:ext cx="21991326" cy="2011316"/>
            <a:chOff x="954340" y="3354854"/>
            <a:chExt cx="5565311" cy="732000"/>
          </a:xfrm>
        </p:grpSpPr>
        <p:sp>
          <p:nvSpPr>
            <p:cNvPr id="69" name="Google Shape;69;p1"/>
            <p:cNvSpPr txBox="1"/>
            <p:nvPr/>
          </p:nvSpPr>
          <p:spPr>
            <a:xfrm>
              <a:off x="954340" y="3354854"/>
              <a:ext cx="1550400" cy="73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rgbClr val="6D9EEB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RNA Gel Electrophoresis</a:t>
              </a:r>
              <a:endParaRPr sz="5300" b="0" i="0" u="none" strike="noStrike" cap="none">
                <a:solidFill>
                  <a:srgbClr val="6D9EEB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2585751" y="3354854"/>
              <a:ext cx="3933900" cy="732000"/>
            </a:xfrm>
            <a:prstGeom prst="rect">
              <a:avLst/>
            </a:prstGeom>
            <a:solidFill>
              <a:srgbClr val="6D9EEB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Confirmation of RNA Gene Products</a:t>
              </a:r>
              <a:endParaRPr sz="53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grpSp>
        <p:nvGrpSpPr>
          <p:cNvPr id="71" name="Google Shape;71;p1"/>
          <p:cNvGrpSpPr/>
          <p:nvPr/>
        </p:nvGrpSpPr>
        <p:grpSpPr>
          <a:xfrm>
            <a:off x="411480" y="28117800"/>
            <a:ext cx="21990715" cy="2011773"/>
            <a:chOff x="856677" y="4293887"/>
            <a:chExt cx="5283562" cy="794100"/>
          </a:xfrm>
        </p:grpSpPr>
        <p:sp>
          <p:nvSpPr>
            <p:cNvPr id="72" name="Google Shape;72;p1"/>
            <p:cNvSpPr/>
            <p:nvPr/>
          </p:nvSpPr>
          <p:spPr>
            <a:xfrm>
              <a:off x="2405539" y="4293887"/>
              <a:ext cx="3734700" cy="794100"/>
            </a:xfrm>
            <a:prstGeom prst="rect">
              <a:avLst/>
            </a:prstGeom>
            <a:solidFill>
              <a:srgbClr val="A4C2F4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Determination of Bacterial Translation of MS2 Phage Genes</a:t>
              </a:r>
              <a:endParaRPr sz="53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  <p:sp>
          <p:nvSpPr>
            <p:cNvPr id="73" name="Google Shape;73;p1"/>
            <p:cNvSpPr txBox="1"/>
            <p:nvPr/>
          </p:nvSpPr>
          <p:spPr>
            <a:xfrm>
              <a:off x="856677" y="4293887"/>
              <a:ext cx="1472100" cy="794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rgbClr val="A4C2F4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Bacterial Transduction</a:t>
              </a:r>
              <a:endParaRPr sz="5300" b="0" i="0" u="none" strike="noStrike" cap="none">
                <a:solidFill>
                  <a:srgbClr val="A4C2F4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</p:grpSp>
      <p:grpSp>
        <p:nvGrpSpPr>
          <p:cNvPr id="74" name="Google Shape;74;p1"/>
          <p:cNvGrpSpPr/>
          <p:nvPr/>
        </p:nvGrpSpPr>
        <p:grpSpPr>
          <a:xfrm>
            <a:off x="411480" y="30632400"/>
            <a:ext cx="21991071" cy="2011773"/>
            <a:chOff x="872000" y="3666501"/>
            <a:chExt cx="5309416" cy="794100"/>
          </a:xfrm>
        </p:grpSpPr>
        <p:sp>
          <p:nvSpPr>
            <p:cNvPr id="75" name="Google Shape;75;p1"/>
            <p:cNvSpPr txBox="1"/>
            <p:nvPr/>
          </p:nvSpPr>
          <p:spPr>
            <a:xfrm>
              <a:off x="872000" y="3666501"/>
              <a:ext cx="1479000" cy="794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rgbClr val="A4C2F4"/>
                  </a:solidFill>
                  <a:latin typeface="Lora Medium"/>
                  <a:ea typeface="Lora Medium"/>
                  <a:cs typeface="Lora Medium"/>
                  <a:sym typeface="Lora Medium"/>
                </a:rPr>
                <a:t>Western Blot</a:t>
              </a:r>
              <a:endParaRPr sz="5300" b="0" i="0" u="none" strike="noStrike" cap="none">
                <a:solidFill>
                  <a:srgbClr val="A4C2F4"/>
                </a:solidFill>
                <a:latin typeface="Lora Medium"/>
                <a:ea typeface="Lora Medium"/>
                <a:cs typeface="Lora Medium"/>
                <a:sym typeface="Lora Medium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2428416" y="3666501"/>
              <a:ext cx="3753000" cy="794100"/>
            </a:xfrm>
            <a:prstGeom prst="rect">
              <a:avLst/>
            </a:prstGeom>
            <a:solidFill>
              <a:srgbClr val="C9DAF8"/>
            </a:solidFill>
            <a:ln>
              <a:noFill/>
            </a:ln>
          </p:spPr>
          <p:txBody>
            <a:bodyPr spcFirstLastPara="1" wrap="square" lIns="438850" tIns="219350" rIns="438850" bIns="21935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300"/>
                <a:buFont typeface="Arial"/>
                <a:buNone/>
              </a:pPr>
              <a:r>
                <a:rPr lang="en" sz="5300" b="0" i="0" u="none" strike="noStrike" cap="none">
                  <a:solidFill>
                    <a:schemeClr val="lt1"/>
                  </a:solidFill>
                  <a:latin typeface="Lora"/>
                  <a:ea typeface="Lora"/>
                  <a:cs typeface="Lora"/>
                  <a:sym typeface="Lora"/>
                </a:rPr>
                <a:t>Confirmation of Gene Expression</a:t>
              </a:r>
              <a:endParaRPr sz="53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endParaRPr>
            </a:p>
          </p:txBody>
        </p:sp>
      </p:grpSp>
      <p:sp>
        <p:nvSpPr>
          <p:cNvPr id="77" name="Google Shape;77;p1"/>
          <p:cNvSpPr txBox="1"/>
          <p:nvPr/>
        </p:nvSpPr>
        <p:spPr>
          <a:xfrm rot="-216">
            <a:off x="14852956" y="4567661"/>
            <a:ext cx="47757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Results:</a:t>
            </a:r>
            <a:endParaRPr sz="6500" b="0" i="0" u="sng" strike="noStrike" cap="non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" descr="Figure 1: Agarose Gel- Purified Coat Protein and Maturase DNA&#10;"/>
          <p:cNvPicPr preferRelativeResize="0"/>
          <p:nvPr/>
        </p:nvPicPr>
        <p:blipFill rotWithShape="1">
          <a:blip r:embed="rId3">
            <a:alphaModFix/>
          </a:blip>
          <a:srcRect l="17245" t="14022"/>
          <a:stretch/>
        </p:blipFill>
        <p:spPr>
          <a:xfrm>
            <a:off x="20684530" y="7126871"/>
            <a:ext cx="7167100" cy="5472137"/>
          </a:xfrm>
          <a:prstGeom prst="rect">
            <a:avLst/>
          </a:prstGeom>
          <a:noFill/>
          <a:ln w="12700" cap="flat" cmpd="sng">
            <a:solidFill>
              <a:srgbClr val="82828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" name="Google Shape;79;p1" descr="Figure 2: RNA Gel- In Vitro Transcription RNA Products&#10;"/>
          <p:cNvPicPr preferRelativeResize="0"/>
          <p:nvPr/>
        </p:nvPicPr>
        <p:blipFill rotWithShape="1">
          <a:blip r:embed="rId4">
            <a:alphaModFix/>
          </a:blip>
          <a:srcRect l="30099"/>
          <a:stretch/>
        </p:blipFill>
        <p:spPr>
          <a:xfrm>
            <a:off x="28520850" y="7126875"/>
            <a:ext cx="5083975" cy="6110825"/>
          </a:xfrm>
          <a:prstGeom prst="rect">
            <a:avLst/>
          </a:prstGeom>
          <a:noFill/>
          <a:ln w="12700" cap="flat" cmpd="sng">
            <a:solidFill>
              <a:srgbClr val="8282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0" name="Google Shape;80;p1"/>
          <p:cNvSpPr txBox="1"/>
          <p:nvPr/>
        </p:nvSpPr>
        <p:spPr>
          <a:xfrm>
            <a:off x="24496025" y="15105888"/>
            <a:ext cx="162993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Progress</a:t>
            </a:r>
            <a:endParaRPr sz="6500" b="1" i="0" u="sng" strike="noStrike" cap="none">
              <a:solidFill>
                <a:srgbClr val="0E65F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1" name="Google Shape;81;p1"/>
          <p:cNvSpPr/>
          <p:nvPr/>
        </p:nvSpPr>
        <p:spPr>
          <a:xfrm>
            <a:off x="38375265" y="16203168"/>
            <a:ext cx="4984500" cy="4480500"/>
          </a:xfrm>
          <a:prstGeom prst="ellipse">
            <a:avLst/>
          </a:prstGeom>
          <a:solidFill>
            <a:srgbClr val="6D9EEB"/>
          </a:solidFill>
          <a:ln w="28575" cap="flat" cmpd="sng">
            <a:solidFill>
              <a:srgbClr val="A1C3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8850" tIns="438850" rIns="438850" bIns="438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Detected MS2 Coat Protein on a Western Blot</a:t>
            </a:r>
            <a:endParaRPr sz="3700" b="0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33184873" y="16203172"/>
            <a:ext cx="4984500" cy="4480500"/>
          </a:xfrm>
          <a:prstGeom prst="ellipse">
            <a:avLst/>
          </a:prstGeom>
          <a:solidFill>
            <a:srgbClr val="3C78D8"/>
          </a:solidFill>
          <a:ln w="28575" cap="flat" cmpd="sng">
            <a:solidFill>
              <a:srgbClr val="A1C3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8850" tIns="438850" rIns="438850" bIns="438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Transcribed </a:t>
            </a:r>
            <a:r>
              <a:rPr lang="en" sz="3700" b="0" i="1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Coat Protein</a:t>
            </a: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 and </a:t>
            </a:r>
            <a:r>
              <a:rPr lang="en" sz="3700" b="0" i="1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Maturase </a:t>
            </a: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RNAs separately</a:t>
            </a:r>
            <a:endParaRPr sz="3700" b="0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3" name="Google Shape;83;p1"/>
          <p:cNvSpPr/>
          <p:nvPr/>
        </p:nvSpPr>
        <p:spPr>
          <a:xfrm>
            <a:off x="27994486" y="16203175"/>
            <a:ext cx="4984500" cy="4480500"/>
          </a:xfrm>
          <a:prstGeom prst="ellipse">
            <a:avLst/>
          </a:prstGeom>
          <a:solidFill>
            <a:srgbClr val="1155CC"/>
          </a:solidFill>
          <a:ln w="28575" cap="flat" cmpd="sng">
            <a:solidFill>
              <a:srgbClr val="A1C3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8850" tIns="438850" rIns="438850" bIns="438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Amplified MS2 Coat Protein and Maturase Genes</a:t>
            </a:r>
            <a:endParaRPr sz="3700" b="0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22804088" y="16203183"/>
            <a:ext cx="4984500" cy="4480500"/>
          </a:xfrm>
          <a:prstGeom prst="ellipse">
            <a:avLst/>
          </a:prstGeom>
          <a:solidFill>
            <a:srgbClr val="1C4587"/>
          </a:solidFill>
          <a:ln w="28575" cap="flat" cmpd="sng">
            <a:solidFill>
              <a:srgbClr val="A1C3F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38850" tIns="438850" rIns="438850" bIns="438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Determined that MS2 Phage can infect </a:t>
            </a:r>
            <a:r>
              <a:rPr lang="en" sz="3700" b="0" i="1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E. coli </a:t>
            </a:r>
            <a:r>
              <a:rPr lang="en" sz="3700" b="0" i="0" u="none" strike="noStrike" cap="none">
                <a:solidFill>
                  <a:schemeClr val="lt2"/>
                </a:solidFill>
                <a:latin typeface="Lora"/>
                <a:ea typeface="Lora"/>
                <a:cs typeface="Lora"/>
                <a:sym typeface="Lora"/>
              </a:rPr>
              <a:t>cells</a:t>
            </a:r>
            <a:endParaRPr sz="3700" b="0" i="0" u="none" strike="noStrike" cap="none">
              <a:solidFill>
                <a:schemeClr val="lt2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23315525" y="21137188"/>
            <a:ext cx="20301600" cy="50292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0216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Moving Forward</a:t>
            </a:r>
            <a:endParaRPr sz="6500" b="1" i="0" u="none" strike="noStrike" cap="none">
              <a:solidFill>
                <a:srgbClr val="0944A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-55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44A1"/>
              </a:buClr>
              <a:buSzPts val="5200"/>
              <a:buFont typeface="Lora"/>
              <a:buChar char="●"/>
            </a:pPr>
            <a:r>
              <a:rPr lang="en" sz="5200" b="0" i="0" u="none" strike="noStrike" cap="none">
                <a:solidFill>
                  <a:srgbClr val="0944A1"/>
                </a:solidFill>
                <a:latin typeface="Lora"/>
                <a:ea typeface="Lora"/>
                <a:cs typeface="Lora"/>
                <a:sym typeface="Lora"/>
              </a:rPr>
              <a:t>Repeat Western Blot</a:t>
            </a:r>
            <a:endParaRPr sz="5200" b="0" i="0" u="none" strike="noStrike" cap="none">
              <a:solidFill>
                <a:srgbClr val="0944A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marR="0" lvl="0" indent="-55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44A1"/>
              </a:buClr>
              <a:buSzPts val="5200"/>
              <a:buFont typeface="Lora"/>
              <a:buChar char="●"/>
            </a:pPr>
            <a:r>
              <a:rPr lang="en" sz="5200" b="0" i="0" u="none" strike="noStrike" cap="none">
                <a:solidFill>
                  <a:srgbClr val="0944A1"/>
                </a:solidFill>
                <a:latin typeface="Lora"/>
                <a:ea typeface="Lora"/>
                <a:cs typeface="Lora"/>
                <a:sym typeface="Lora"/>
              </a:rPr>
              <a:t>Perform Electron Microscopy to Show Capsid Formation</a:t>
            </a:r>
            <a:endParaRPr sz="5200" b="0" i="0" u="none" strike="noStrike" cap="none">
              <a:solidFill>
                <a:srgbClr val="0944A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marR="0" lvl="0" indent="-55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44A1"/>
              </a:buClr>
              <a:buSzPts val="5200"/>
              <a:buFont typeface="Lora"/>
              <a:buChar char="●"/>
            </a:pPr>
            <a:r>
              <a:rPr lang="en" sz="5200" b="0" i="0" u="none" strike="noStrike" cap="none">
                <a:solidFill>
                  <a:srgbClr val="0944A1"/>
                </a:solidFill>
                <a:latin typeface="Lora"/>
                <a:ea typeface="Lora"/>
                <a:cs typeface="Lora"/>
                <a:sym typeface="Lora"/>
              </a:rPr>
              <a:t>Package Antisense RNA inside Capsids</a:t>
            </a:r>
            <a:endParaRPr sz="5200" b="0" i="0" u="none" strike="noStrike" cap="none">
              <a:solidFill>
                <a:srgbClr val="0944A1"/>
              </a:solidFill>
              <a:latin typeface="Lora"/>
              <a:ea typeface="Lora"/>
              <a:cs typeface="Lora"/>
              <a:sym typeface="Lora"/>
            </a:endParaRPr>
          </a:p>
          <a:p>
            <a:pPr marL="914400" marR="0" lvl="0" indent="-55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44A1"/>
              </a:buClr>
              <a:buSzPts val="5200"/>
              <a:buFont typeface="Lora"/>
              <a:buChar char="●"/>
            </a:pPr>
            <a:r>
              <a:rPr lang="en" sz="5200" b="0" i="0" u="none" strike="noStrike" cap="none">
                <a:solidFill>
                  <a:srgbClr val="0944A1"/>
                </a:solidFill>
                <a:latin typeface="Lora"/>
                <a:ea typeface="Lora"/>
                <a:cs typeface="Lora"/>
                <a:sym typeface="Lora"/>
              </a:rPr>
              <a:t>Plaque Assay to Observe the Effect of the VLP on Plaque Formation</a:t>
            </a:r>
            <a:endParaRPr sz="5200" b="0" i="0" u="none" strike="noStrike" cap="none">
              <a:solidFill>
                <a:srgbClr val="0944A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4223475" y="26016209"/>
            <a:ext cx="162993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Resources</a:t>
            </a:r>
            <a:endParaRPr sz="6500" b="1" i="0" u="sng" strike="noStrike" cap="none">
              <a:solidFill>
                <a:srgbClr val="0E65F0"/>
              </a:solidFill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87" name="Google Shape;87;p1" descr="Figure 3: Western Blot- &#10;"/>
          <p:cNvPicPr preferRelativeResize="0"/>
          <p:nvPr/>
        </p:nvPicPr>
        <p:blipFill rotWithShape="1">
          <a:blip r:embed="rId5">
            <a:alphaModFix/>
          </a:blip>
          <a:srcRect b="18956"/>
          <a:stretch/>
        </p:blipFill>
        <p:spPr>
          <a:xfrm>
            <a:off x="34002021" y="9277795"/>
            <a:ext cx="9298651" cy="2070550"/>
          </a:xfrm>
          <a:prstGeom prst="rect">
            <a:avLst/>
          </a:prstGeom>
          <a:noFill/>
          <a:ln w="12700" cap="flat" cmpd="sng">
            <a:solidFill>
              <a:srgbClr val="82828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8" name="Google Shape;88;p1"/>
          <p:cNvSpPr/>
          <p:nvPr/>
        </p:nvSpPr>
        <p:spPr>
          <a:xfrm>
            <a:off x="6858000" y="15544800"/>
            <a:ext cx="15544800" cy="2011800"/>
          </a:xfrm>
          <a:prstGeom prst="rect">
            <a:avLst/>
          </a:prstGeom>
          <a:solidFill>
            <a:srgbClr val="02164B"/>
          </a:solidFill>
          <a:ln>
            <a:noFill/>
          </a:ln>
        </p:spPr>
        <p:txBody>
          <a:bodyPr spcFirstLastPara="1" wrap="square" lIns="438850" tIns="219350" rIns="438850" bIns="2193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n" sz="530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Determination of MS2 Phage Integrity</a:t>
            </a:r>
            <a:endParaRPr sz="530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11480" y="15544800"/>
            <a:ext cx="6126600" cy="201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38850" tIns="219350" rIns="438850" bIns="2193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n" sz="5300" b="0" i="0" u="none" strike="noStrike" cap="none">
                <a:solidFill>
                  <a:srgbClr val="02164B"/>
                </a:solidFill>
                <a:latin typeface="Lora Medium"/>
                <a:ea typeface="Lora Medium"/>
                <a:cs typeface="Lora Medium"/>
                <a:sym typeface="Lora Medium"/>
              </a:rPr>
              <a:t>Plaque Assay</a:t>
            </a:r>
            <a:endParaRPr sz="20200" b="0" i="0" u="none" strike="noStrike" cap="none">
              <a:solidFill>
                <a:srgbClr val="02164B"/>
              </a:solidFill>
              <a:latin typeface="Lora Medium"/>
              <a:ea typeface="Lora Medium"/>
              <a:cs typeface="Lora Medium"/>
              <a:sym typeface="Lora Medium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147157" y="14106279"/>
            <a:ext cx="47757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Methods</a:t>
            </a:r>
            <a:endParaRPr sz="6500" b="0" i="0" u="sng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773" y="4392476"/>
            <a:ext cx="13136718" cy="9838724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25396025" y="29685825"/>
            <a:ext cx="139542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Acknowledgements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8393325" y="30748325"/>
            <a:ext cx="7959600" cy="21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2164B"/>
                </a:solidFill>
                <a:latin typeface="Lora"/>
                <a:ea typeface="Lora"/>
                <a:cs typeface="Lora"/>
                <a:sym typeface="Lora"/>
              </a:rPr>
              <a:t>Dr. Angela Corbin</a:t>
            </a:r>
            <a:endParaRPr sz="4300" b="0" i="0" u="none" strike="noStrike" cap="none">
              <a:solidFill>
                <a:srgbClr val="02164B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2164B"/>
                </a:solidFill>
                <a:latin typeface="Lora"/>
                <a:ea typeface="Lora"/>
                <a:cs typeface="Lora"/>
                <a:sym typeface="Lora"/>
              </a:rPr>
              <a:t>Dr.Rajkumar Nathaniel</a:t>
            </a:r>
            <a:endParaRPr sz="4300" b="0" i="0" u="none" strike="noStrike" cap="none">
              <a:solidFill>
                <a:srgbClr val="02164B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2164B"/>
                </a:solidFill>
                <a:latin typeface="Lora"/>
                <a:ea typeface="Lora"/>
                <a:cs typeface="Lora"/>
                <a:sym typeface="Lora"/>
              </a:rPr>
              <a:t>Dr. Ramaraj Boopathy</a:t>
            </a:r>
            <a:endParaRPr sz="4300" b="0" i="0" u="none" strike="noStrike" cap="none">
              <a:solidFill>
                <a:srgbClr val="02164B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3691125" y="26956512"/>
            <a:ext cx="17909100" cy="31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Orenstein, W. A., &amp; Ahmed, R. (2017). Simply put: Vaccination saves lives. Proceedings of the National Academy of Sciences of the United States of America, 114(16), 4031–4033. </a:t>
            </a:r>
            <a:r>
              <a:rPr lang="en" sz="2200" b="0" i="0" u="none" strike="noStrike" cap="none">
                <a:solidFill>
                  <a:schemeClr val="dk1"/>
                </a:solidFill>
                <a:uFill>
                  <a:noFill/>
                </a:uFill>
                <a:latin typeface="Lora"/>
                <a:ea typeface="Lora"/>
                <a:cs typeface="Lora"/>
                <a:sym typeface="Lor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https://doi.org/10.1073/pnas.1704507114</a:t>
            </a:r>
            <a:endParaRPr sz="2200" b="0" i="0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Ruggiero G, Utili R. Utilità e limiti della vaccinazione anti-influenzale [Usefulness and limitations of vaccination against influenza]. Recenti Prog Med. 1992 Jun;83(6):337-40. Italian. PMID: 1496181.</a:t>
            </a:r>
            <a:endParaRPr sz="2200" b="0" i="0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LiverTox: Clinical and Research Information on Drug-Induced Liver Injury [Internet]. Bethesda (MD): National Institute of Diabetes and Digestive and Kidney Diseases; 2012-. Valacyclovir. [Updated 2020 Oct 20]. Available from: https://www.ncbi.nlm.nih.gov/books/NBK548655</a:t>
            </a:r>
            <a:r>
              <a:rPr lang="en" sz="1700" b="0" i="0" u="none" strike="noStrike" cap="none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/</a:t>
            </a:r>
            <a:endParaRPr sz="1700" b="0" i="0" u="none" strike="noStrike" cap="none">
              <a:solidFill>
                <a:schemeClr val="dk1"/>
              </a:solidFill>
              <a:latin typeface="Lora"/>
              <a:ea typeface="Lora"/>
              <a:cs typeface="Lora"/>
              <a:sym typeface="Lor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 rot="-3381519">
            <a:off x="20918091" y="5707253"/>
            <a:ext cx="2544078" cy="615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Maturase</a:t>
            </a:r>
            <a:endParaRPr sz="2800" b="0" i="1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6" name="Google Shape;96;p1"/>
          <p:cNvSpPr txBox="1"/>
          <p:nvPr/>
        </p:nvSpPr>
        <p:spPr>
          <a:xfrm rot="-3380957">
            <a:off x="22558896" y="5702770"/>
            <a:ext cx="2543994" cy="60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Coat Protein</a:t>
            </a:r>
            <a:endParaRPr sz="2750" b="0" i="1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7" name="Google Shape;97;p1"/>
          <p:cNvSpPr txBox="1"/>
          <p:nvPr/>
        </p:nvSpPr>
        <p:spPr>
          <a:xfrm rot="-3381116">
            <a:off x="23785374" y="5206526"/>
            <a:ext cx="3631901" cy="60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50"/>
              <a:buFont typeface="Arial"/>
              <a:buNone/>
            </a:pPr>
            <a:r>
              <a:rPr lang="en" sz="25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1kb DNA Ladde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r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8" name="Google Shape;98;p1" descr="g11d7ffbe7a6_0_1380" title="IC"/>
          <p:cNvSpPr txBox="1"/>
          <p:nvPr/>
        </p:nvSpPr>
        <p:spPr>
          <a:xfrm>
            <a:off x="20683761" y="12418824"/>
            <a:ext cx="7167869" cy="85851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6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2:</a:t>
            </a:r>
            <a:r>
              <a:rPr lang="en" sz="2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Agarose Gel- Purified Coat Protein and Maturase DNA</a:t>
            </a:r>
            <a:endParaRPr sz="2600" b="0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" descr="g11d7ffbe7a6_0_1381" title="IC"/>
          <p:cNvSpPr txBox="1"/>
          <p:nvPr/>
        </p:nvSpPr>
        <p:spPr>
          <a:xfrm>
            <a:off x="28520774" y="12948622"/>
            <a:ext cx="5084100" cy="923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6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3: </a:t>
            </a:r>
            <a:r>
              <a:rPr lang="en" sz="26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RNA Gel- In Vitro Transcription RNA Products</a:t>
            </a:r>
            <a:endParaRPr sz="1600" b="0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" descr="g11e7551f6ce_0_1" title="IC"/>
          <p:cNvSpPr txBox="1"/>
          <p:nvPr/>
        </p:nvSpPr>
        <p:spPr>
          <a:xfrm>
            <a:off x="34002100" y="11335025"/>
            <a:ext cx="9298500" cy="1185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4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29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igure 4: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Western Blot </a:t>
            </a:r>
            <a:r>
              <a:rPr lang="en" sz="2900" i="1"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sing </a:t>
            </a:r>
            <a:r>
              <a:rPr lang="en" sz="2900" i="1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nti</a:t>
            </a:r>
            <a:r>
              <a:rPr lang="en" sz="2900" i="1"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MS2 Coat </a:t>
            </a:r>
            <a:r>
              <a:rPr lang="en" sz="2900" i="1"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rotein </a:t>
            </a:r>
            <a:r>
              <a:rPr lang="en" sz="2900" i="1"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29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ntibody</a:t>
            </a:r>
            <a:endParaRPr sz="1900" b="0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"/>
          <p:cNvSpPr txBox="1"/>
          <p:nvPr/>
        </p:nvSpPr>
        <p:spPr>
          <a:xfrm rot="-3455740">
            <a:off x="29172435" y="5660293"/>
            <a:ext cx="2543802" cy="60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Coat Protein</a:t>
            </a:r>
            <a:endParaRPr sz="2750" b="0" i="1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2" name="Google Shape;102;p1"/>
          <p:cNvSpPr txBox="1"/>
          <p:nvPr/>
        </p:nvSpPr>
        <p:spPr>
          <a:xfrm rot="-3380957">
            <a:off x="30715646" y="5490808"/>
            <a:ext cx="2543994" cy="607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Maturase</a:t>
            </a:r>
            <a:endParaRPr sz="2750" b="0" i="1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3" name="Google Shape;103;p1"/>
          <p:cNvSpPr txBox="1"/>
          <p:nvPr/>
        </p:nvSpPr>
        <p:spPr>
          <a:xfrm rot="-3608816">
            <a:off x="31755333" y="5271707"/>
            <a:ext cx="3527480" cy="607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1kb DNA Ladder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4" name="Google Shape;104;p1"/>
          <p:cNvSpPr txBox="1"/>
          <p:nvPr/>
        </p:nvSpPr>
        <p:spPr>
          <a:xfrm rot="-3900521">
            <a:off x="32798632" y="6426842"/>
            <a:ext cx="5197867" cy="603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C3000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E. coli 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Transformation with MS2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CP 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and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Mat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genes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5" name="Google Shape;105;p1"/>
          <p:cNvSpPr txBox="1"/>
          <p:nvPr/>
        </p:nvSpPr>
        <p:spPr>
          <a:xfrm rot="-3900150">
            <a:off x="34819097" y="6420869"/>
            <a:ext cx="5193825" cy="60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Random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E. coli 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Extract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6" name="Google Shape;106;p1"/>
          <p:cNvSpPr txBox="1"/>
          <p:nvPr/>
        </p:nvSpPr>
        <p:spPr>
          <a:xfrm rot="-3899503">
            <a:off x="41585760" y="7531744"/>
            <a:ext cx="3017391" cy="60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50"/>
              <a:buFont typeface="Arial"/>
              <a:buNone/>
            </a:pPr>
            <a:r>
              <a:rPr lang="en" sz="26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Protein  Ladder</a:t>
            </a:r>
            <a:endParaRPr sz="26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7" name="Google Shape;107;p1"/>
          <p:cNvSpPr txBox="1"/>
          <p:nvPr/>
        </p:nvSpPr>
        <p:spPr>
          <a:xfrm rot="-3899811">
            <a:off x="40103597" y="6899567"/>
            <a:ext cx="3927905" cy="91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C. 3000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E. coli </a:t>
            </a: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Protein Extract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8" name="Google Shape;108;p1"/>
          <p:cNvSpPr txBox="1"/>
          <p:nvPr/>
        </p:nvSpPr>
        <p:spPr>
          <a:xfrm rot="-3899526">
            <a:off x="37889105" y="6421966"/>
            <a:ext cx="5193934" cy="603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MS2 Phage infected C3000 </a:t>
            </a:r>
            <a:r>
              <a:rPr lang="en" sz="2750" b="0" i="1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E. coli 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9" name="Google Shape;109;p1"/>
          <p:cNvSpPr txBox="1"/>
          <p:nvPr/>
        </p:nvSpPr>
        <p:spPr>
          <a:xfrm rot="-3900150">
            <a:off x="36446609" y="6420869"/>
            <a:ext cx="5193825" cy="607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</a:pPr>
            <a:r>
              <a:rPr lang="en" sz="2750" b="0" i="0" u="none" strike="noStrike" cap="non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MS2 Supernatant</a:t>
            </a:r>
            <a:endParaRPr sz="2750" b="0" i="0" u="none" strike="noStrike" cap="none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4981657" y="4197597"/>
            <a:ext cx="7106700" cy="118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00"/>
              <a:buFont typeface="Arial"/>
              <a:buNone/>
            </a:pPr>
            <a:r>
              <a:rPr lang="en" sz="6500" b="1" i="0" u="sng" strike="noStrike" cap="none">
                <a:solidFill>
                  <a:srgbClr val="0E65F0"/>
                </a:solidFill>
                <a:latin typeface="Lora"/>
                <a:ea typeface="Lora"/>
                <a:cs typeface="Lora"/>
                <a:sym typeface="Lora"/>
              </a:rPr>
              <a:t>Hypothesis</a:t>
            </a:r>
            <a:endParaRPr sz="6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25909856" y="9481457"/>
            <a:ext cx="1705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1000 bp</a:t>
            </a:r>
            <a:endParaRPr sz="3000" b="0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2" name="Google Shape;112;p1"/>
          <p:cNvSpPr txBox="1"/>
          <p:nvPr/>
        </p:nvSpPr>
        <p:spPr>
          <a:xfrm>
            <a:off x="25867920" y="10688525"/>
            <a:ext cx="1705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0" i="0" u="none" strike="noStrike" cap="none">
                <a:solidFill>
                  <a:srgbClr val="000000"/>
                </a:solidFill>
                <a:latin typeface="Lora"/>
                <a:ea typeface="Lora"/>
                <a:cs typeface="Lora"/>
                <a:sym typeface="Lora"/>
              </a:rPr>
              <a:t>500 bp</a:t>
            </a:r>
            <a:endParaRPr sz="3000" b="0" i="0" u="none" strike="noStrike" cap="none">
              <a:solidFill>
                <a:srgbClr val="000000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"/>
          <p:cNvSpPr txBox="1"/>
          <p:nvPr/>
        </p:nvSpPr>
        <p:spPr>
          <a:xfrm>
            <a:off x="42429590" y="9640186"/>
            <a:ext cx="77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 kDa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42426990" y="10530462"/>
            <a:ext cx="771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37 kDa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20684525" y="13360900"/>
            <a:ext cx="71679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Coat Protein Primers</a:t>
            </a:r>
            <a:endParaRPr sz="1700"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Forward:</a:t>
            </a:r>
            <a:r>
              <a:rPr lang="en" sz="19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TAATACGACTCACTATAG</a:t>
            </a:r>
            <a:r>
              <a:rPr lang="en"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gtgcgagcttttagtacccttgata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Reverse</a:t>
            </a:r>
            <a:r>
              <a:rPr lang="en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"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tctatctagagagccgttgcctgat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Maturase Primers</a:t>
            </a:r>
            <a:endParaRPr sz="1700"/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Forward</a:t>
            </a:r>
            <a:r>
              <a:rPr lang="en" sz="1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" sz="1900" b="0" i="0" u="none" strike="noStrike" cap="non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TAATACGACTCACTATAG</a:t>
            </a:r>
            <a:r>
              <a:rPr lang="en"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atggcttctaactttactcagttcgt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Reverse:</a:t>
            </a:r>
            <a:r>
              <a:rPr lang="en" sz="1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ttagtagatgccggagtttgctgcg</a:t>
            </a:r>
            <a:endParaRPr sz="1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1"/>
          <p:cNvPicPr preferRelativeResize="0"/>
          <p:nvPr/>
        </p:nvPicPr>
        <p:blipFill rotWithShape="1">
          <a:blip r:embed="rId8">
            <a:alphaModFix/>
          </a:blip>
          <a:srcRect l="25129" t="15273" r="22291" b="19594"/>
          <a:stretch/>
        </p:blipFill>
        <p:spPr>
          <a:xfrm>
            <a:off x="14852950" y="7190600"/>
            <a:ext cx="5200300" cy="6047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" descr="g11d7ffbe7a6_0_1380" title="IC"/>
          <p:cNvSpPr txBox="1"/>
          <p:nvPr/>
        </p:nvSpPr>
        <p:spPr>
          <a:xfrm>
            <a:off x="14852957" y="12934359"/>
            <a:ext cx="5200303" cy="9624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" sz="27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1: </a:t>
            </a:r>
            <a:r>
              <a:rPr lang="en" sz="27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Plaque Assay- Verify Infectivity of MS2 Phage</a:t>
            </a:r>
            <a:endParaRPr sz="2700" b="0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Macintosh PowerPoint</Application>
  <PresentationFormat>Custom</PresentationFormat>
  <Paragraphs>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Lora</vt:lpstr>
      <vt:lpstr>Times New Roman</vt:lpstr>
      <vt:lpstr>Arial</vt:lpstr>
      <vt:lpstr>Lora Medium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Emily Danehower</cp:lastModifiedBy>
  <cp:revision>1</cp:revision>
  <dcterms:modified xsi:type="dcterms:W3CDTF">2022-03-27T16:51:46Z</dcterms:modified>
</cp:coreProperties>
</file>