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1_400794C1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4"/>
  </p:sldMasterIdLst>
  <p:sldIdLst>
    <p:sldId id="257" r:id="rId5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3824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EEB000F-D428-DBA5-48FF-F7EFB4E58019}" name="Justine Whitaker" initials="JW" userId="9d9e33590700933d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D4652D-CC67-0EBC-29AB-4382F89B585A}" v="632" dt="2022-03-25T17:34:08.302"/>
    <p1510:client id="{421419F7-D27E-9E2B-385B-44AD2A2A585E}" v="494" dt="2022-03-25T23:52:04.608"/>
    <p1510:client id="{501E7961-39F8-7D08-96F1-4D4BC2C9E2CD}" v="7" dt="2022-03-26T01:44:02.529"/>
    <p1510:client id="{66E66326-A8C4-A891-B8E9-348C7D18909B}" v="358" dt="2022-03-27T03:21:33.929"/>
    <p1510:client id="{8A9F99A2-2E2F-F167-9270-091AA9A5F998}" v="5" dt="2022-03-26T01:53:56.2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85" autoAdjust="0"/>
    <p:restoredTop sz="94683" autoAdjust="0"/>
  </p:normalViewPr>
  <p:slideViewPr>
    <p:cSldViewPr>
      <p:cViewPr varScale="1">
        <p:scale>
          <a:sx n="17" d="100"/>
          <a:sy n="17" d="100"/>
        </p:scale>
        <p:origin x="1896" y="115"/>
      </p:cViewPr>
      <p:guideLst>
        <p:guide orient="horz" pos="10368"/>
        <p:guide pos="138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omments/modernComment_101_400794C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E70D106-CEF7-4C5E-A77E-BB256494CE21}" authorId="{7EEB000F-D428-DBA5-48FF-F7EFB4E58019}" status="resolved" created="2022-03-22T18:24:22.643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074238657" sldId="257"/>
      <ac:spMk id="13" creationId="{5C75C6BE-992D-4E0E-ACFC-4562B319F6D4}"/>
    </ac:deMkLst>
    <p188:txBody>
      <a:bodyPr/>
      <a:lstStyle/>
      <a:p>
        <a:r>
          <a:rPr lang="en-US"/>
          <a:t>need to use parenthetical citations and include a references section on the poster.</a:t>
        </a:r>
      </a:p>
    </p188:txBody>
  </p188:cm>
  <p188:cm id="{F26FB33E-CACB-4D16-A7DA-94B9E6A91BFB}" authorId="{7EEB000F-D428-DBA5-48FF-F7EFB4E58019}" status="resolved" created="2022-03-22T18:43:35.082" complete="100000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074238657" sldId="257"/>
      <ac:picMk id="50" creationId="{9DC83C04-F8C3-4CCF-ADAD-21CF3393D6E6}"/>
    </ac:deMkLst>
    <p188:txBody>
      <a:bodyPr/>
      <a:lstStyle/>
      <a:p>
        <a:r>
          <a:rPr lang="en-US"/>
          <a:t>Need to include a caption for this. What genus is this?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5290752" y="11456371"/>
            <a:ext cx="33309696" cy="790041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16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02703" y="20892211"/>
            <a:ext cx="24485803" cy="5951491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91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194560" indent="0" algn="ctr">
              <a:buNone/>
              <a:defRPr sz="912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865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2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5310835" y="11456371"/>
            <a:ext cx="33313421" cy="7900416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16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2703" y="20891832"/>
            <a:ext cx="24485803" cy="6072394"/>
          </a:xfrm>
        </p:spPr>
        <p:txBody>
          <a:bodyPr anchor="t" anchorCtr="1">
            <a:normAutofit/>
          </a:bodyPr>
          <a:lstStyle>
            <a:lvl1pPr marL="0" indent="0">
              <a:buNone/>
              <a:defRPr sz="9120">
                <a:solidFill>
                  <a:schemeClr val="tx1"/>
                </a:solidFill>
              </a:defRPr>
            </a:lvl1pPr>
            <a:lvl2pPr marL="2194560" indent="0">
              <a:buNone/>
              <a:defRPr sz="912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2612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90750" y="12662611"/>
            <a:ext cx="15782510" cy="148895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17938" y="12662611"/>
            <a:ext cx="15794477" cy="1488951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87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90747" y="11104485"/>
            <a:ext cx="15782515" cy="3379618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9120" b="0" cap="all" spc="48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2194560" indent="0">
              <a:buNone/>
              <a:defRPr sz="912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0747" y="15087600"/>
            <a:ext cx="15782515" cy="124645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817938" y="15087600"/>
            <a:ext cx="15794477" cy="12464525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2817938" y="11104485"/>
            <a:ext cx="15794477" cy="3379618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9120" b="0" cap="all" spc="48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2194560" indent="0">
              <a:buNone/>
              <a:defRPr sz="912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17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142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118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21945600" cy="3291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3075375" y="10770381"/>
            <a:ext cx="15794851" cy="5479186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008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49888" y="3862426"/>
            <a:ext cx="17337024" cy="25193549"/>
          </a:xfrm>
        </p:spPr>
        <p:txBody>
          <a:bodyPr>
            <a:normAutofit/>
          </a:bodyPr>
          <a:lstStyle>
            <a:lvl1pPr>
              <a:defRPr sz="9120">
                <a:solidFill>
                  <a:schemeClr val="tx1"/>
                </a:solidFill>
              </a:defRPr>
            </a:lvl1pPr>
            <a:lvl2pPr>
              <a:defRPr sz="7680">
                <a:solidFill>
                  <a:schemeClr val="tx1"/>
                </a:solidFill>
              </a:defRPr>
            </a:lvl2pPr>
            <a:lvl3pPr>
              <a:defRPr sz="7680">
                <a:solidFill>
                  <a:schemeClr val="tx1"/>
                </a:solidFill>
              </a:defRPr>
            </a:lvl3pPr>
            <a:lvl4pPr>
              <a:defRPr sz="7680">
                <a:solidFill>
                  <a:schemeClr val="tx1"/>
                </a:solidFill>
              </a:defRPr>
            </a:lvl4pPr>
            <a:lvl5pPr>
              <a:defRPr sz="7680">
                <a:solidFill>
                  <a:schemeClr val="tx1"/>
                </a:solidFill>
              </a:defRPr>
            </a:lvl5pPr>
            <a:lvl6pPr>
              <a:defRPr sz="7680"/>
            </a:lvl6pPr>
            <a:lvl7pPr>
              <a:defRPr sz="7680"/>
            </a:lvl7pPr>
            <a:lvl8pPr>
              <a:defRPr sz="7680"/>
            </a:lvl8pPr>
            <a:lvl9pPr>
              <a:defRPr sz="768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42232" y="17039606"/>
            <a:ext cx="13661136" cy="10531373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7200">
                <a:solidFill>
                  <a:srgbClr val="FFFFFF"/>
                </a:solidFill>
              </a:defRPr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3075375" y="29933798"/>
            <a:ext cx="18270710" cy="1536192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55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7" y="0"/>
            <a:ext cx="21945595" cy="32918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3072384" y="10770374"/>
            <a:ext cx="15800832" cy="54864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008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945603" y="-202426"/>
            <a:ext cx="21967550" cy="329184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1536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42232" y="17039613"/>
            <a:ext cx="13661136" cy="10531378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7200">
                <a:solidFill>
                  <a:srgbClr val="FFFFFF"/>
                </a:solidFill>
              </a:defRPr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072384" y="29933798"/>
            <a:ext cx="18258739" cy="1536192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825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56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51203" y="4498848"/>
            <a:ext cx="5059037" cy="239207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09021" y="4498848"/>
            <a:ext cx="22637635" cy="2392070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52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7709018" y="4630522"/>
            <a:ext cx="28501224" cy="570585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09018" y="12662619"/>
            <a:ext cx="28501224" cy="148895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698926" y="29946317"/>
            <a:ext cx="9913488" cy="15550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8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BC829CD3-79C5-41B3-9F67-B3D7AEFA2CA4}" type="datetimeFigureOut">
              <a:rPr lang="en-US" smtClean="0"/>
              <a:t>3/26/2022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90747" y="29933798"/>
            <a:ext cx="21871987" cy="15361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80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552538" y="29846016"/>
            <a:ext cx="1755648" cy="1755648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5280" spc="0" baseline="0">
                <a:solidFill>
                  <a:srgbClr val="FFFFFF"/>
                </a:solidFill>
              </a:defRPr>
            </a:lvl1pPr>
          </a:lstStyle>
          <a:p>
            <a:fld id="{1DA18C85-20CE-4C32-9C10-9B71B504D0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22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ctr" defTabSz="4389120" rtl="0" eaLnBrk="1" latinLnBrk="0" hangingPunct="1">
        <a:lnSpc>
          <a:spcPct val="90000"/>
        </a:lnSpc>
        <a:spcBef>
          <a:spcPct val="0"/>
        </a:spcBef>
        <a:buNone/>
        <a:defRPr sz="12480" kern="1200" cap="all" spc="96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100000"/>
        </a:lnSpc>
        <a:spcBef>
          <a:spcPts val="4800"/>
        </a:spcBef>
        <a:buClr>
          <a:schemeClr val="accent2"/>
        </a:buClr>
        <a:buFont typeface="Arial" panose="020B0604020202020204" pitchFamily="34" charset="0"/>
        <a:buChar char="•"/>
        <a:defRPr sz="864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194560" indent="-1097280" algn="l" defTabSz="4389120" rtl="0" eaLnBrk="1" latinLnBrk="0" hangingPunct="1">
        <a:lnSpc>
          <a:spcPct val="100000"/>
        </a:lnSpc>
        <a:spcBef>
          <a:spcPts val="4800"/>
        </a:spcBef>
        <a:buClr>
          <a:schemeClr val="accent2"/>
        </a:buClr>
        <a:buFont typeface="Arial" panose="020B0604020202020204" pitchFamily="34" charset="0"/>
        <a:buChar char="•"/>
        <a:defRPr sz="7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3291840" indent="-1097280" algn="l" defTabSz="4389120" rtl="0" eaLnBrk="1" latinLnBrk="0" hangingPunct="1">
        <a:lnSpc>
          <a:spcPct val="100000"/>
        </a:lnSpc>
        <a:spcBef>
          <a:spcPts val="4800"/>
        </a:spcBef>
        <a:buClr>
          <a:schemeClr val="accent2"/>
        </a:buClr>
        <a:buFont typeface="Arial" panose="020B0604020202020204" pitchFamily="34" charset="0"/>
        <a:buChar char="•"/>
        <a:defRPr sz="7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4389120" indent="-1097280" algn="l" defTabSz="4389120" rtl="0" eaLnBrk="1" latinLnBrk="0" hangingPunct="1">
        <a:lnSpc>
          <a:spcPct val="100000"/>
        </a:lnSpc>
        <a:spcBef>
          <a:spcPts val="4800"/>
        </a:spcBef>
        <a:buClr>
          <a:schemeClr val="accent2"/>
        </a:buClr>
        <a:buFont typeface="Arial" panose="020B0604020202020204" pitchFamily="34" charset="0"/>
        <a:buChar char="•"/>
        <a:defRPr sz="7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5486400" indent="-1097280" algn="l" defTabSz="4389120" rtl="0" eaLnBrk="1" latinLnBrk="0" hangingPunct="1">
        <a:lnSpc>
          <a:spcPct val="100000"/>
        </a:lnSpc>
        <a:spcBef>
          <a:spcPts val="4800"/>
        </a:spcBef>
        <a:buClr>
          <a:schemeClr val="accent2"/>
        </a:buClr>
        <a:buFont typeface="Arial" panose="020B0604020202020204" pitchFamily="34" charset="0"/>
        <a:buChar char="•"/>
        <a:defRPr sz="768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6309360" indent="-1097280" algn="l" defTabSz="4389120" rtl="0" eaLnBrk="1" latinLnBrk="0" hangingPunct="1">
        <a:lnSpc>
          <a:spcPct val="100000"/>
        </a:lnSpc>
        <a:spcBef>
          <a:spcPts val="4800"/>
        </a:spcBef>
        <a:buClr>
          <a:schemeClr val="accent2"/>
        </a:buClr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1097280" algn="l" defTabSz="4389120" rtl="0" eaLnBrk="1" latinLnBrk="0" hangingPunct="1">
        <a:lnSpc>
          <a:spcPct val="100000"/>
        </a:lnSpc>
        <a:spcBef>
          <a:spcPts val="4800"/>
        </a:spcBef>
        <a:buClr>
          <a:schemeClr val="accent2"/>
        </a:buClr>
        <a:buFont typeface="Arial" panose="020B0604020202020204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7pPr>
      <a:lvl8pPr marL="7955280" indent="-1097280" algn="l" defTabSz="4389120" rtl="0" eaLnBrk="1" latinLnBrk="0" hangingPunct="1">
        <a:lnSpc>
          <a:spcPct val="100000"/>
        </a:lnSpc>
        <a:spcBef>
          <a:spcPts val="4800"/>
        </a:spcBef>
        <a:buClr>
          <a:schemeClr val="accent2"/>
        </a:buClr>
        <a:buFont typeface="Arial" panose="020B0604020202020204" pitchFamily="34" charset="0"/>
        <a:buChar char="•"/>
        <a:defRPr sz="768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8778240" indent="-1097280" algn="l" defTabSz="4389120" rtl="0" eaLnBrk="1" latinLnBrk="0" hangingPunct="1">
        <a:lnSpc>
          <a:spcPct val="100000"/>
        </a:lnSpc>
        <a:spcBef>
          <a:spcPts val="4800"/>
        </a:spcBef>
        <a:buClr>
          <a:schemeClr val="accent2"/>
        </a:buClr>
        <a:buFont typeface="Arial" panose="020B0604020202020204" pitchFamily="34" charset="0"/>
        <a:buChar char="•"/>
        <a:defRPr sz="768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tmp"/><Relationship Id="rId2" Type="http://schemas.microsoft.com/office/2018/10/relationships/comments" Target="../comments/modernComment_101_400794C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32">
            <a:extLst>
              <a:ext uri="{FF2B5EF4-FFF2-40B4-BE49-F238E27FC236}">
                <a16:creationId xmlns:a16="http://schemas.microsoft.com/office/drawing/2014/main" id="{73D7D101-9A92-4D2C-B375-D4AAA1DFA192}"/>
              </a:ext>
            </a:extLst>
          </p:cNvPr>
          <p:cNvSpPr/>
          <p:nvPr/>
        </p:nvSpPr>
        <p:spPr>
          <a:xfrm>
            <a:off x="457200" y="3466111"/>
            <a:ext cx="14478000" cy="28881124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ounded Rectangle 31">
            <a:extLst>
              <a:ext uri="{FF2B5EF4-FFF2-40B4-BE49-F238E27FC236}">
                <a16:creationId xmlns:a16="http://schemas.microsoft.com/office/drawing/2014/main" id="{5FAD665D-B0CE-4FB3-9150-FC8DD56674F3}"/>
              </a:ext>
            </a:extLst>
          </p:cNvPr>
          <p:cNvSpPr/>
          <p:nvPr/>
        </p:nvSpPr>
        <p:spPr>
          <a:xfrm>
            <a:off x="15384780" y="3466111"/>
            <a:ext cx="28041600" cy="14932012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4000" dirty="0"/>
          </a:p>
          <a:p>
            <a:endParaRPr lang="en-US" sz="4800" dirty="0">
              <a:solidFill>
                <a:schemeClr val="tx1"/>
              </a:solidFill>
            </a:endParaRPr>
          </a:p>
          <a:p>
            <a:endParaRPr lang="en-US" sz="4800" dirty="0">
              <a:solidFill>
                <a:schemeClr val="tx1"/>
              </a:solidFill>
            </a:endParaRPr>
          </a:p>
          <a:p>
            <a:endParaRPr lang="en-US" sz="4800" dirty="0">
              <a:solidFill>
                <a:schemeClr val="tx1"/>
              </a:solidFill>
            </a:endParaRPr>
          </a:p>
          <a:p>
            <a:endParaRPr lang="en-US" sz="4800" dirty="0">
              <a:solidFill>
                <a:schemeClr val="tx1"/>
              </a:solidFill>
            </a:endParaRPr>
          </a:p>
          <a:p>
            <a:endParaRPr lang="en-US" sz="4800" dirty="0">
              <a:solidFill>
                <a:schemeClr val="tx1"/>
              </a:solidFill>
            </a:endParaRPr>
          </a:p>
          <a:p>
            <a:pPr algn="just"/>
            <a:endParaRPr lang="en-US" sz="4800" dirty="0">
              <a:solidFill>
                <a:schemeClr val="tx1"/>
              </a:solidFill>
            </a:endParaRPr>
          </a:p>
          <a:p>
            <a:pPr algn="just"/>
            <a:r>
              <a:rPr lang="en-US" sz="4800" dirty="0">
                <a:solidFill>
                  <a:schemeClr val="tx1"/>
                </a:solidFill>
              </a:rPr>
              <a:t>          - </a:t>
            </a:r>
            <a:r>
              <a:rPr lang="en-US" sz="4400" dirty="0">
                <a:solidFill>
                  <a:schemeClr val="tx1"/>
                </a:solidFill>
              </a:rPr>
              <a:t>Few samples were collected from Bayou </a:t>
            </a:r>
            <a:r>
              <a:rPr lang="en-US" sz="4400" dirty="0" err="1">
                <a:solidFill>
                  <a:schemeClr val="tx1"/>
                </a:solidFill>
              </a:rPr>
              <a:t>Dulac</a:t>
            </a:r>
            <a:endParaRPr lang="en-US" sz="4400" dirty="0">
              <a:solidFill>
                <a:schemeClr val="tx1"/>
              </a:solidFill>
            </a:endParaRPr>
          </a:p>
          <a:p>
            <a:pPr algn="just"/>
            <a:r>
              <a:rPr lang="en-US" sz="4400" dirty="0">
                <a:solidFill>
                  <a:schemeClr val="tx1"/>
                </a:solidFill>
              </a:rPr>
              <a:t>           - Bayou </a:t>
            </a:r>
            <a:r>
              <a:rPr lang="en-US" sz="4400" dirty="0" err="1">
                <a:solidFill>
                  <a:schemeClr val="tx1"/>
                </a:solidFill>
              </a:rPr>
              <a:t>Dularge</a:t>
            </a:r>
            <a:r>
              <a:rPr lang="en-US" sz="4400" dirty="0">
                <a:solidFill>
                  <a:schemeClr val="tx1"/>
                </a:solidFill>
              </a:rPr>
              <a:t> has the most biodiversity</a:t>
            </a:r>
          </a:p>
          <a:p>
            <a:pPr marL="685800" indent="-685800" algn="just">
              <a:buFontTx/>
              <a:buChar char="-"/>
            </a:pPr>
            <a:endParaRPr lang="en-US" sz="4800" dirty="0">
              <a:solidFill>
                <a:schemeClr val="tx1"/>
              </a:solidFill>
            </a:endParaRPr>
          </a:p>
          <a:p>
            <a:pPr marL="685800" indent="-685800" algn="just">
              <a:buFontTx/>
              <a:buChar char="-"/>
            </a:pP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6" name="Rounded Rectangle 43">
            <a:extLst>
              <a:ext uri="{FF2B5EF4-FFF2-40B4-BE49-F238E27FC236}">
                <a16:creationId xmlns:a16="http://schemas.microsoft.com/office/drawing/2014/main" id="{3A56D8E4-4602-422F-84F7-2CA852044859}"/>
              </a:ext>
            </a:extLst>
          </p:cNvPr>
          <p:cNvSpPr/>
          <p:nvPr/>
        </p:nvSpPr>
        <p:spPr>
          <a:xfrm>
            <a:off x="15265541" y="18910852"/>
            <a:ext cx="28056840" cy="1343638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US" sz="5400" dirty="0">
              <a:solidFill>
                <a:schemeClr val="tx1"/>
              </a:solidFill>
            </a:endParaRPr>
          </a:p>
          <a:p>
            <a:pPr marL="685800" indent="-685800">
              <a:buChar char="-"/>
            </a:pPr>
            <a:endParaRPr lang="en-US" sz="5400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9CCC99-549D-4CEF-8AE3-AFAACC33E87A}"/>
              </a:ext>
            </a:extLst>
          </p:cNvPr>
          <p:cNvCxnSpPr/>
          <p:nvPr/>
        </p:nvCxnSpPr>
        <p:spPr>
          <a:xfrm>
            <a:off x="1512201" y="4467439"/>
            <a:ext cx="36576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23E57CB-B5AD-4AA3-B0DB-3006DC7E7415}"/>
              </a:ext>
            </a:extLst>
          </p:cNvPr>
          <p:cNvCxnSpPr/>
          <p:nvPr/>
        </p:nvCxnSpPr>
        <p:spPr>
          <a:xfrm>
            <a:off x="10374115" y="4409437"/>
            <a:ext cx="393192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88E7E0F-88DA-433E-AB95-BB5E2085A194}"/>
              </a:ext>
            </a:extLst>
          </p:cNvPr>
          <p:cNvCxnSpPr/>
          <p:nvPr/>
        </p:nvCxnSpPr>
        <p:spPr>
          <a:xfrm>
            <a:off x="16687800" y="4511100"/>
            <a:ext cx="11265266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CD032F4-79EF-4C95-8027-31316900CF73}"/>
              </a:ext>
            </a:extLst>
          </p:cNvPr>
          <p:cNvCxnSpPr/>
          <p:nvPr/>
        </p:nvCxnSpPr>
        <p:spPr>
          <a:xfrm>
            <a:off x="31089600" y="4467439"/>
            <a:ext cx="1124712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08F0979-A840-46B2-BD41-C4542F0A673B}"/>
              </a:ext>
            </a:extLst>
          </p:cNvPr>
          <p:cNvSpPr txBox="1"/>
          <p:nvPr/>
        </p:nvSpPr>
        <p:spPr>
          <a:xfrm>
            <a:off x="5410200" y="3861137"/>
            <a:ext cx="5020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Introduction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75C6BE-992D-4E0E-ACFC-4562B319F6D4}"/>
              </a:ext>
            </a:extLst>
          </p:cNvPr>
          <p:cNvSpPr txBox="1"/>
          <p:nvPr/>
        </p:nvSpPr>
        <p:spPr>
          <a:xfrm>
            <a:off x="808400" y="4611590"/>
            <a:ext cx="14307992" cy="119109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85800" indent="-685800">
              <a:buFont typeface="Arial"/>
              <a:buChar char="•"/>
            </a:pPr>
            <a:r>
              <a:rPr lang="en-US" sz="4800" dirty="0"/>
              <a:t> Mosquitos are vectors for disease-causing parasites.</a:t>
            </a:r>
          </a:p>
          <a:p>
            <a:pPr marL="685800" indent="-685800">
              <a:buFont typeface="Arial"/>
              <a:buChar char="•"/>
            </a:pPr>
            <a:r>
              <a:rPr lang="en-US" sz="4800" dirty="0"/>
              <a:t>Heartworm disease is a canine illness caused by capillary wall abrasions due to </a:t>
            </a:r>
            <a:r>
              <a:rPr lang="en-US" sz="4800" dirty="0" err="1"/>
              <a:t>Dirofilaria</a:t>
            </a:r>
            <a:r>
              <a:rPr lang="en-US" sz="4800" dirty="0"/>
              <a:t> </a:t>
            </a:r>
            <a:r>
              <a:rPr lang="en-US" sz="4800" i="1" dirty="0"/>
              <a:t>spp</a:t>
            </a:r>
            <a:r>
              <a:rPr lang="en-US" sz="4800" dirty="0"/>
              <a:t>.  growth and movement.</a:t>
            </a:r>
          </a:p>
          <a:p>
            <a:pPr marL="685800" indent="-685800">
              <a:buFont typeface="Arial"/>
              <a:buChar char="•"/>
            </a:pPr>
            <a:r>
              <a:rPr lang="en-US" sz="4800" dirty="0"/>
              <a:t>Previous studies have shown that weather, climate, and competition affect vector fecundity (Moise et al 2018).</a:t>
            </a:r>
          </a:p>
          <a:p>
            <a:pPr marL="685800" indent="-685800">
              <a:buFont typeface="Arial"/>
              <a:buChar char="•"/>
            </a:pPr>
            <a:r>
              <a:rPr lang="en-US" sz="4800" dirty="0">
                <a:ea typeface="+mn-lt"/>
                <a:cs typeface="+mn-lt"/>
              </a:rPr>
              <a:t>Other studies analyzed the emergence of varied </a:t>
            </a:r>
            <a:r>
              <a:rPr lang="en-US" sz="4800" dirty="0" err="1">
                <a:ea typeface="+mn-lt"/>
                <a:cs typeface="+mn-lt"/>
              </a:rPr>
              <a:t>Dirofilaria</a:t>
            </a:r>
            <a:r>
              <a:rPr lang="en-US" sz="4800" dirty="0">
                <a:ea typeface="+mn-lt"/>
                <a:cs typeface="+mn-lt"/>
              </a:rPr>
              <a:t> species and determined vector diversity and competence. (Mckay et al 2013,  </a:t>
            </a:r>
            <a:r>
              <a:rPr lang="en-US" sz="4800" dirty="0" err="1">
                <a:ea typeface="+mn-lt"/>
                <a:cs typeface="+mn-lt"/>
              </a:rPr>
              <a:t>Alsarraf</a:t>
            </a:r>
            <a:r>
              <a:rPr lang="en-US" sz="4800" dirty="0">
                <a:ea typeface="+mn-lt"/>
                <a:cs typeface="+mn-lt"/>
              </a:rPr>
              <a:t> et al. 2021)</a:t>
            </a:r>
            <a:endParaRPr lang="en-US" sz="4800" dirty="0"/>
          </a:p>
          <a:p>
            <a:pPr marL="685800" indent="-685800">
              <a:buFont typeface="Arial"/>
              <a:buChar char="•"/>
            </a:pPr>
            <a:r>
              <a:rPr lang="en-US" sz="4800" dirty="0"/>
              <a:t>Many studies test for </a:t>
            </a:r>
            <a:r>
              <a:rPr lang="en-US" sz="4800" dirty="0" err="1"/>
              <a:t>mircofilaria</a:t>
            </a:r>
            <a:r>
              <a:rPr lang="en-US" sz="4800" dirty="0"/>
              <a:t> with mosquito head and thorax, but there is a lack of studies sampling the whole mosquito(Watts et al. 2001).</a:t>
            </a:r>
          </a:p>
          <a:p>
            <a:pPr marL="685800" indent="-685800">
              <a:buFont typeface="Arial"/>
              <a:buChar char="•"/>
            </a:pPr>
            <a:r>
              <a:rPr lang="en-US" sz="4800" dirty="0"/>
              <a:t>There is a limited pool of comprehensive studies concerning </a:t>
            </a:r>
            <a:r>
              <a:rPr lang="en-US" sz="4800" dirty="0" err="1"/>
              <a:t>Dirofilaria</a:t>
            </a:r>
            <a:r>
              <a:rPr lang="en-US" sz="4800" dirty="0"/>
              <a:t> </a:t>
            </a:r>
            <a:r>
              <a:rPr lang="en-US" sz="4800" i="1" dirty="0"/>
              <a:t>spp</a:t>
            </a:r>
            <a:r>
              <a:rPr lang="en-US" sz="4800" dirty="0"/>
              <a:t>. and vector trends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en-US" sz="48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147AD0B-9AF2-4FDA-B848-73487FBC863F}"/>
              </a:ext>
            </a:extLst>
          </p:cNvPr>
          <p:cNvSpPr txBox="1"/>
          <p:nvPr/>
        </p:nvSpPr>
        <p:spPr>
          <a:xfrm>
            <a:off x="874242" y="16617806"/>
            <a:ext cx="1214424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>
              <a:buFont typeface="+mj-lt"/>
              <a:buAutoNum type="arabicPeriod"/>
            </a:pPr>
            <a:r>
              <a:rPr lang="en-US" sz="4400" dirty="0"/>
              <a:t>Estimate mosquito population diversity in southeast Louisiana ecosystems.</a:t>
            </a:r>
            <a:endParaRPr lang="en-US" sz="6000" dirty="0"/>
          </a:p>
          <a:p>
            <a:pPr marL="914400" indent="-914400">
              <a:buFont typeface="+mj-lt"/>
              <a:buAutoNum type="arabicPeriod"/>
            </a:pPr>
            <a:endParaRPr lang="en-US" sz="6000" dirty="0"/>
          </a:p>
          <a:p>
            <a:pPr marL="914400" indent="-914400">
              <a:buFont typeface="+mj-lt"/>
              <a:buAutoNum type="arabicPeriod"/>
            </a:pPr>
            <a:endParaRPr lang="en-US" sz="6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A7E56E5-8F75-4FF8-8E8D-E2256207F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416" y="15392574"/>
            <a:ext cx="4676037" cy="1603387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9B1236F-9160-4B53-80D9-1947CEF6A169}"/>
              </a:ext>
            </a:extLst>
          </p:cNvPr>
          <p:cNvCxnSpPr>
            <a:cxnSpLocks/>
          </p:cNvCxnSpPr>
          <p:nvPr/>
        </p:nvCxnSpPr>
        <p:spPr>
          <a:xfrm>
            <a:off x="685800" y="16187057"/>
            <a:ext cx="4656537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8930365-8107-47F8-953C-D35E459C158C}"/>
              </a:ext>
            </a:extLst>
          </p:cNvPr>
          <p:cNvCxnSpPr>
            <a:cxnSpLocks/>
          </p:cNvCxnSpPr>
          <p:nvPr/>
        </p:nvCxnSpPr>
        <p:spPr>
          <a:xfrm>
            <a:off x="9525000" y="16187057"/>
            <a:ext cx="521208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CB71F47F-4BDC-4CAD-9587-A9B4C18BA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6344" y="18364200"/>
            <a:ext cx="3987130" cy="1603387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140C15D-E11D-4ED7-9221-1E5D7F3F1D60}"/>
              </a:ext>
            </a:extLst>
          </p:cNvPr>
          <p:cNvCxnSpPr/>
          <p:nvPr/>
        </p:nvCxnSpPr>
        <p:spPr>
          <a:xfrm>
            <a:off x="764091" y="19285018"/>
            <a:ext cx="490753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B921FB3-6470-46B1-A768-12CF92B4F171}"/>
              </a:ext>
            </a:extLst>
          </p:cNvPr>
          <p:cNvCxnSpPr/>
          <p:nvPr/>
        </p:nvCxnSpPr>
        <p:spPr>
          <a:xfrm>
            <a:off x="9113268" y="19316619"/>
            <a:ext cx="4907532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49">
            <a:extLst>
              <a:ext uri="{FF2B5EF4-FFF2-40B4-BE49-F238E27FC236}">
                <a16:creationId xmlns:a16="http://schemas.microsoft.com/office/drawing/2014/main" id="{2993F749-0E28-4C4C-AD1C-2A3972E076CE}"/>
              </a:ext>
            </a:extLst>
          </p:cNvPr>
          <p:cNvSpPr/>
          <p:nvPr/>
        </p:nvSpPr>
        <p:spPr>
          <a:xfrm>
            <a:off x="985756" y="19735800"/>
            <a:ext cx="9065740" cy="4850878"/>
          </a:xfrm>
          <a:prstGeom prst="roundRect">
            <a:avLst/>
          </a:prstGeom>
          <a:solidFill>
            <a:srgbClr val="E1E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5000" u="sng" cap="all" dirty="0">
                <a:solidFill>
                  <a:schemeClr val="tx1"/>
                </a:solidFill>
              </a:rPr>
              <a:t>Taxonomic Identification</a:t>
            </a:r>
          </a:p>
          <a:p>
            <a:pPr marL="685800" indent="-685800" algn="ctr">
              <a:buFont typeface="Arial"/>
              <a:buChar char="•"/>
            </a:pPr>
            <a:r>
              <a:rPr lang="en-US" sz="5000" dirty="0">
                <a:solidFill>
                  <a:schemeClr val="tx1"/>
                </a:solidFill>
              </a:rPr>
              <a:t>US &amp; Alaska Mosquito Genera Key</a:t>
            </a:r>
          </a:p>
          <a:p>
            <a:pPr marL="685800" indent="-685800" algn="ctr">
              <a:buFont typeface="Arial"/>
              <a:buChar char="•"/>
            </a:pPr>
            <a:r>
              <a:rPr lang="en-US" sz="5000" dirty="0">
                <a:solidFill>
                  <a:schemeClr val="tx1"/>
                </a:solidFill>
              </a:rPr>
              <a:t>Nikon Eclipse 2200 microscope</a:t>
            </a:r>
          </a:p>
        </p:txBody>
      </p:sp>
      <p:sp>
        <p:nvSpPr>
          <p:cNvPr id="20" name="Rounded Rectangle 49">
            <a:extLst>
              <a:ext uri="{FF2B5EF4-FFF2-40B4-BE49-F238E27FC236}">
                <a16:creationId xmlns:a16="http://schemas.microsoft.com/office/drawing/2014/main" id="{66FCD231-CA65-4E8C-AE34-7E7E0AE630B3}"/>
              </a:ext>
            </a:extLst>
          </p:cNvPr>
          <p:cNvSpPr/>
          <p:nvPr/>
        </p:nvSpPr>
        <p:spPr>
          <a:xfrm>
            <a:off x="1246979" y="26638155"/>
            <a:ext cx="12677665" cy="4850879"/>
          </a:xfrm>
          <a:prstGeom prst="roundRect">
            <a:avLst/>
          </a:prstGeom>
          <a:solidFill>
            <a:srgbClr val="E1EB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5300" u="sng" cap="all" dirty="0">
                <a:solidFill>
                  <a:schemeClr val="tx1"/>
                </a:solidFill>
              </a:rPr>
              <a:t>DNA Extraction</a:t>
            </a:r>
          </a:p>
          <a:p>
            <a:pPr marL="685800" indent="-685800" algn="ctr">
              <a:buFont typeface="Arial"/>
              <a:buChar char="•"/>
            </a:pPr>
            <a:r>
              <a:rPr lang="en-US" sz="5300" dirty="0">
                <a:solidFill>
                  <a:schemeClr val="tx1"/>
                </a:solidFill>
              </a:rPr>
              <a:t>QIAGEN </a:t>
            </a:r>
            <a:r>
              <a:rPr lang="en-US" sz="5300" dirty="0" err="1">
                <a:solidFill>
                  <a:schemeClr val="tx1"/>
                </a:solidFill>
              </a:rPr>
              <a:t>QIAamp</a:t>
            </a:r>
            <a:r>
              <a:rPr lang="en-US" sz="5300" dirty="0">
                <a:solidFill>
                  <a:schemeClr val="tx1"/>
                </a:solidFill>
              </a:rPr>
              <a:t> Fast DNA Stool Mini Kit ® </a:t>
            </a:r>
          </a:p>
          <a:p>
            <a:pPr marL="685800" indent="-685800" algn="ctr">
              <a:buFont typeface="Arial"/>
              <a:buChar char="•"/>
            </a:pPr>
            <a:r>
              <a:rPr lang="en-US" sz="5300" dirty="0">
                <a:solidFill>
                  <a:schemeClr val="tx1"/>
                </a:solidFill>
              </a:rPr>
              <a:t> </a:t>
            </a:r>
            <a:r>
              <a:rPr lang="en-US" sz="5300" dirty="0" err="1">
                <a:solidFill>
                  <a:schemeClr val="tx1"/>
                </a:solidFill>
              </a:rPr>
              <a:t>Thermo</a:t>
            </a:r>
            <a:r>
              <a:rPr lang="en-US" sz="5300" dirty="0">
                <a:solidFill>
                  <a:schemeClr val="tx1"/>
                </a:solidFill>
              </a:rPr>
              <a:t> Fisher Scientific </a:t>
            </a:r>
            <a:r>
              <a:rPr lang="en-US" sz="5300" dirty="0" err="1">
                <a:solidFill>
                  <a:schemeClr val="tx1"/>
                </a:solidFill>
              </a:rPr>
              <a:t>NanoDrop</a:t>
            </a:r>
            <a:r>
              <a:rPr lang="en-US" sz="5300" dirty="0">
                <a:solidFill>
                  <a:schemeClr val="tx1"/>
                </a:solidFill>
              </a:rPr>
              <a:t> 1000 Spectrometer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655DB3A-2785-4005-995F-FA775E24E6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43249" y="3654413"/>
            <a:ext cx="3462828" cy="1603387"/>
          </a:xfrm>
          <a:prstGeom prst="rect">
            <a:avLst/>
          </a:prstGeom>
        </p:spPr>
      </p:pic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62F120C-F8B1-424D-AACE-2E34B33D917C}"/>
              </a:ext>
            </a:extLst>
          </p:cNvPr>
          <p:cNvCxnSpPr>
            <a:cxnSpLocks/>
          </p:cNvCxnSpPr>
          <p:nvPr/>
        </p:nvCxnSpPr>
        <p:spPr>
          <a:xfrm flipV="1">
            <a:off x="16002000" y="19911015"/>
            <a:ext cx="11305788" cy="914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50409D4-9ED7-4EF4-B8CB-D4226162FB11}"/>
              </a:ext>
            </a:extLst>
          </p:cNvPr>
          <p:cNvCxnSpPr>
            <a:cxnSpLocks/>
          </p:cNvCxnSpPr>
          <p:nvPr/>
        </p:nvCxnSpPr>
        <p:spPr>
          <a:xfrm>
            <a:off x="31750691" y="19966354"/>
            <a:ext cx="105156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4418C644-5156-4DF9-810B-2AB7A07D4E8F}"/>
              </a:ext>
            </a:extLst>
          </p:cNvPr>
          <p:cNvSpPr txBox="1"/>
          <p:nvPr/>
        </p:nvSpPr>
        <p:spPr>
          <a:xfrm>
            <a:off x="15697200" y="13335000"/>
            <a:ext cx="134188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Figure 1. Distribution of genera from four locations sampled in September 2019.</a:t>
            </a:r>
            <a:r>
              <a:rPr lang="en-US" sz="5400" dirty="0"/>
              <a:t>     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AF71C9B-0FCE-4E8E-BBB6-E63E00F5757C}"/>
              </a:ext>
            </a:extLst>
          </p:cNvPr>
          <p:cNvSpPr txBox="1"/>
          <p:nvPr/>
        </p:nvSpPr>
        <p:spPr>
          <a:xfrm>
            <a:off x="22674897" y="20190671"/>
            <a:ext cx="20588997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85800" indent="-685800">
              <a:buFont typeface="Arial"/>
              <a:buChar char="•"/>
            </a:pPr>
            <a:r>
              <a:rPr lang="en-US" sz="5400" dirty="0"/>
              <a:t>Increased temperatures and pooled water sources after a hurricane may increase vector diversity.</a:t>
            </a:r>
            <a:endParaRPr lang="en-US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5400" dirty="0"/>
              <a:t>Increased use of insecticide spray appears to decrease vector diversity.</a:t>
            </a:r>
          </a:p>
          <a:p>
            <a:endParaRPr lang="en-US" sz="54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6A97B0E-F074-47BD-AE30-8E41DB8F9A8D}"/>
              </a:ext>
            </a:extLst>
          </p:cNvPr>
          <p:cNvSpPr txBox="1"/>
          <p:nvPr/>
        </p:nvSpPr>
        <p:spPr>
          <a:xfrm>
            <a:off x="22356920" y="23525591"/>
            <a:ext cx="20859057" cy="25853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685800" indent="-685800">
              <a:buFont typeface="Arial"/>
              <a:buChar char="•"/>
            </a:pPr>
            <a:r>
              <a:rPr lang="en-US" sz="5400" dirty="0"/>
              <a:t>Currently amplifying an 800 bp region of the cytochrome oxidase I (COI) gene to identify samples to the species level. PCR product will be Sanger sequenced.</a:t>
            </a:r>
            <a:endParaRPr 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ABEA83D-15FF-4F81-A0AF-3BC117FDA463}"/>
              </a:ext>
            </a:extLst>
          </p:cNvPr>
          <p:cNvSpPr txBox="1"/>
          <p:nvPr/>
        </p:nvSpPr>
        <p:spPr>
          <a:xfrm>
            <a:off x="29615466" y="14945142"/>
            <a:ext cx="1145148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- The kennel population was most biodiverse after the hurricane, and least outside of spawning season (control)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432BEC2-318C-44BC-A2EA-2AE07A202073}"/>
              </a:ext>
            </a:extLst>
          </p:cNvPr>
          <p:cNvSpPr txBox="1"/>
          <p:nvPr/>
        </p:nvSpPr>
        <p:spPr>
          <a:xfrm>
            <a:off x="417042" y="43362"/>
            <a:ext cx="42426368" cy="295465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9000" dirty="0"/>
              <a:t>Characterization of Mosquito Diversity in Southeast Louisiana</a:t>
            </a:r>
          </a:p>
          <a:p>
            <a:pPr algn="ctr"/>
            <a:r>
              <a:rPr lang="en-US" sz="4800" dirty="0"/>
              <a:t>Faith Boutte, Connor Lee and Justine Whitaker</a:t>
            </a:r>
          </a:p>
          <a:p>
            <a:pPr algn="ctr"/>
            <a:r>
              <a:rPr lang="en-US" sz="4800" dirty="0"/>
              <a:t>Nicholls State University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D9A3AB5-CBAB-46E8-AEC5-0110C5BC7190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5518626" y="24586678"/>
            <a:ext cx="0" cy="1765583"/>
          </a:xfrm>
          <a:prstGeom prst="straightConnector1">
            <a:avLst/>
          </a:prstGeom>
          <a:ln w="225425">
            <a:solidFill>
              <a:schemeClr val="tx1">
                <a:lumMod val="95000"/>
                <a:lumOff val="5000"/>
              </a:schemeClr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41A5724B-D38F-42ED-BD87-E82A4D794D06}"/>
              </a:ext>
            </a:extLst>
          </p:cNvPr>
          <p:cNvSpPr txBox="1"/>
          <p:nvPr/>
        </p:nvSpPr>
        <p:spPr>
          <a:xfrm>
            <a:off x="29565600" y="13305472"/>
            <a:ext cx="13458714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dirty="0"/>
              <a:t>Figure 2. Distribution of genera sampled from a local dog kennel after Hurricane Ida and insecticide use. </a:t>
            </a:r>
            <a:r>
              <a:rPr lang="en-US" sz="5400" dirty="0"/>
              <a:t>      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200DB0-7058-4CAF-AC87-759C71C48DE4}"/>
              </a:ext>
            </a:extLst>
          </p:cNvPr>
          <p:cNvSpPr txBox="1"/>
          <p:nvPr/>
        </p:nvSpPr>
        <p:spPr>
          <a:xfrm>
            <a:off x="27669124" y="19330431"/>
            <a:ext cx="5020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Discussion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3FE7505-73F6-4452-9EF3-B6882D38A033}"/>
              </a:ext>
            </a:extLst>
          </p:cNvPr>
          <p:cNvSpPr txBox="1"/>
          <p:nvPr/>
        </p:nvSpPr>
        <p:spPr>
          <a:xfrm>
            <a:off x="23283702" y="17364473"/>
            <a:ext cx="219456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buFontTx/>
              <a:buChar char="-"/>
            </a:pPr>
            <a:r>
              <a:rPr lang="en-US" sz="4500" dirty="0" err="1"/>
              <a:t>Wyeomyia</a:t>
            </a:r>
            <a:r>
              <a:rPr lang="en-US" sz="4500" dirty="0"/>
              <a:t> </a:t>
            </a:r>
            <a:r>
              <a:rPr lang="en-US" sz="4500" i="1" dirty="0"/>
              <a:t>spp</a:t>
            </a:r>
            <a:r>
              <a:rPr lang="en-US" sz="4500" dirty="0"/>
              <a:t>. had the highest overall abundance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91EC91A-F977-4500-884C-13BC3B4ADBFF}"/>
              </a:ext>
            </a:extLst>
          </p:cNvPr>
          <p:cNvSpPr txBox="1"/>
          <p:nvPr/>
        </p:nvSpPr>
        <p:spPr>
          <a:xfrm>
            <a:off x="27738383" y="26612272"/>
            <a:ext cx="50206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References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807B3D-9852-4B3B-8126-452A8EA6CAEB}"/>
              </a:ext>
            </a:extLst>
          </p:cNvPr>
          <p:cNvCxnSpPr>
            <a:cxnSpLocks/>
          </p:cNvCxnSpPr>
          <p:nvPr/>
        </p:nvCxnSpPr>
        <p:spPr>
          <a:xfrm flipV="1">
            <a:off x="16289488" y="27164692"/>
            <a:ext cx="11305788" cy="9144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1910A1E5-6914-4242-BDD9-F3B832EF7128}"/>
              </a:ext>
            </a:extLst>
          </p:cNvPr>
          <p:cNvCxnSpPr>
            <a:cxnSpLocks/>
          </p:cNvCxnSpPr>
          <p:nvPr/>
        </p:nvCxnSpPr>
        <p:spPr>
          <a:xfrm>
            <a:off x="32038179" y="27220031"/>
            <a:ext cx="105156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2" descr="Welcome - Biology">
            <a:extLst>
              <a:ext uri="{FF2B5EF4-FFF2-40B4-BE49-F238E27FC236}">
                <a16:creationId xmlns:a16="http://schemas.microsoft.com/office/drawing/2014/main" id="{BDB64576-8A0E-488E-9C18-5F240CFD7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0338"/>
            <a:ext cx="5182642" cy="2850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939295C-BFA2-4BF6-AEE6-5E53BCAEB2A8}"/>
              </a:ext>
            </a:extLst>
          </p:cNvPr>
          <p:cNvSpPr txBox="1"/>
          <p:nvPr/>
        </p:nvSpPr>
        <p:spPr>
          <a:xfrm>
            <a:off x="268410" y="2532835"/>
            <a:ext cx="46458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fboutte@nicholls.edu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C8F96A2-A0BF-AB1F-AF55-67CACAADD657}"/>
              </a:ext>
            </a:extLst>
          </p:cNvPr>
          <p:cNvSpPr/>
          <p:nvPr/>
        </p:nvSpPr>
        <p:spPr>
          <a:xfrm>
            <a:off x="10352554" y="16622291"/>
            <a:ext cx="12278278" cy="10373376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endParaRPr lang="en-US" sz="4000" dirty="0">
              <a:solidFill>
                <a:schemeClr val="tx1"/>
              </a:solidFill>
              <a:ea typeface="+mn-lt"/>
              <a:cs typeface="+mn-lt"/>
            </a:endParaRPr>
          </a:p>
          <a:p>
            <a:pPr algn="ctr"/>
            <a:r>
              <a:rPr lang="en-US" sz="4000" dirty="0">
                <a:solidFill>
                  <a:schemeClr val="tx1"/>
                </a:solidFill>
                <a:ea typeface="+mn-lt"/>
                <a:cs typeface="+mn-lt"/>
              </a:rPr>
              <a:t>Culex spp. with blood meal</a:t>
            </a:r>
            <a:endParaRPr lang="en-US" sz="4000" dirty="0">
              <a:solidFill>
                <a:schemeClr val="tx1"/>
              </a:solidFill>
            </a:endParaRPr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DC83C04-F8C3-4CCF-ADAD-21CF3393D6E6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6" t="27681" b="-428"/>
          <a:stretch/>
        </p:blipFill>
        <p:spPr>
          <a:xfrm>
            <a:off x="11072112" y="17072624"/>
            <a:ext cx="10799835" cy="791668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587093A-74D8-D555-F673-ADA9932815AD}"/>
              </a:ext>
            </a:extLst>
          </p:cNvPr>
          <p:cNvSpPr txBox="1"/>
          <p:nvPr/>
        </p:nvSpPr>
        <p:spPr>
          <a:xfrm rot="-10800000" flipV="1">
            <a:off x="16644004" y="27516268"/>
            <a:ext cx="25790871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Watts, K. J., Reddy, G. R., Holmes, R. A., Lok, J. B., Knight, D. H., Smith, G., &amp; Courtney, C. H. (2001). Seasonal prevalence of third-stage larvae </a:t>
            </a:r>
            <a:r>
              <a:rPr lang="en-US" sz="3200" dirty="0" err="1">
                <a:ea typeface="+mn-lt"/>
                <a:cs typeface="+mn-lt"/>
              </a:rPr>
              <a:t>ofdirofilaria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immitisin</a:t>
            </a:r>
            <a:r>
              <a:rPr lang="en-US" sz="3200" dirty="0">
                <a:ea typeface="+mn-lt"/>
                <a:cs typeface="+mn-lt"/>
              </a:rPr>
              <a:t> mosquitoes from Florida and Louisiana. </a:t>
            </a:r>
            <a:r>
              <a:rPr lang="en-US" sz="3200" i="1" dirty="0">
                <a:ea typeface="+mn-lt"/>
                <a:cs typeface="+mn-lt"/>
              </a:rPr>
              <a:t>Journal of Parasitology</a:t>
            </a:r>
            <a:r>
              <a:rPr lang="en-US" sz="3200" dirty="0">
                <a:ea typeface="+mn-lt"/>
                <a:cs typeface="+mn-lt"/>
              </a:rPr>
              <a:t>, </a:t>
            </a:r>
            <a:r>
              <a:rPr lang="en-US" sz="3200" i="1" dirty="0">
                <a:ea typeface="+mn-lt"/>
                <a:cs typeface="+mn-lt"/>
              </a:rPr>
              <a:t>87</a:t>
            </a:r>
            <a:r>
              <a:rPr lang="en-US" sz="3200" dirty="0">
                <a:ea typeface="+mn-lt"/>
                <a:cs typeface="+mn-lt"/>
              </a:rPr>
              <a:t>(2), 322–329. https://doi.org/10.1645/0022-3395(2001)087[0322:spotsl]2.0.co;2 </a:t>
            </a:r>
            <a:endParaRPr lang="en-US" sz="3200" dirty="0"/>
          </a:p>
          <a:p>
            <a:pPr marL="457200" indent="-457200">
              <a:buFont typeface="Arial"/>
              <a:buChar char="•"/>
            </a:pPr>
            <a:r>
              <a:rPr lang="en-US" sz="3200" dirty="0">
                <a:ea typeface="+mn-lt"/>
                <a:cs typeface="+mn-lt"/>
              </a:rPr>
              <a:t>Moise, I. K., Riegel, C., &amp; Muturi, E. J. (2018). Environmental and social-demographic predictors of the southern house Mosquito Culex </a:t>
            </a:r>
            <a:r>
              <a:rPr lang="en-US" sz="3200" dirty="0" err="1">
                <a:ea typeface="+mn-lt"/>
                <a:cs typeface="+mn-lt"/>
              </a:rPr>
              <a:t>quinquefasciatus</a:t>
            </a:r>
            <a:r>
              <a:rPr lang="en-US" sz="3200" dirty="0">
                <a:ea typeface="+mn-lt"/>
                <a:cs typeface="+mn-lt"/>
              </a:rPr>
              <a:t> in New Orleans, Louisiana. </a:t>
            </a:r>
            <a:r>
              <a:rPr lang="en-US" sz="3200" i="1" dirty="0">
                <a:ea typeface="+mn-lt"/>
                <a:cs typeface="+mn-lt"/>
              </a:rPr>
              <a:t>Parasites &amp; Vectors</a:t>
            </a:r>
            <a:r>
              <a:rPr lang="en-US" sz="3200" dirty="0">
                <a:ea typeface="+mn-lt"/>
                <a:cs typeface="+mn-lt"/>
              </a:rPr>
              <a:t>, </a:t>
            </a:r>
            <a:r>
              <a:rPr lang="en-US" sz="3200" i="1" dirty="0">
                <a:ea typeface="+mn-lt"/>
                <a:cs typeface="+mn-lt"/>
              </a:rPr>
              <a:t>11</a:t>
            </a:r>
            <a:r>
              <a:rPr lang="en-US" sz="3200" dirty="0">
                <a:ea typeface="+mn-lt"/>
                <a:cs typeface="+mn-lt"/>
              </a:rPr>
              <a:t>(1). https://doi.org/10.1186/s13071-018-2833-5 </a:t>
            </a:r>
            <a:endParaRPr lang="en-US" sz="3200" dirty="0"/>
          </a:p>
          <a:p>
            <a:pPr marL="457200" indent="-457200">
              <a:buFont typeface="Arial"/>
              <a:buChar char="•"/>
            </a:pPr>
            <a:r>
              <a:rPr lang="en-US" sz="3200" dirty="0"/>
              <a:t> </a:t>
            </a:r>
            <a:r>
              <a:rPr lang="en-US" sz="3200" dirty="0">
                <a:ea typeface="+mn-lt"/>
                <a:cs typeface="+mn-lt"/>
              </a:rPr>
              <a:t>Mckay, T., Bianco, T., Rhodes, L., &amp; Barnett, S. (2013). Prevalence of </a:t>
            </a:r>
            <a:r>
              <a:rPr lang="en-US" sz="3200" dirty="0" err="1">
                <a:ea typeface="+mn-lt"/>
                <a:cs typeface="+mn-lt"/>
              </a:rPr>
              <a:t>Dirofilaria</a:t>
            </a:r>
            <a:r>
              <a:rPr lang="en-US" sz="3200" dirty="0">
                <a:ea typeface="+mn-lt"/>
                <a:cs typeface="+mn-lt"/>
              </a:rPr>
              <a:t> </a:t>
            </a:r>
            <a:r>
              <a:rPr lang="en-US" sz="3200" dirty="0" err="1">
                <a:ea typeface="+mn-lt"/>
                <a:cs typeface="+mn-lt"/>
              </a:rPr>
              <a:t>immitis</a:t>
            </a:r>
            <a:r>
              <a:rPr lang="en-US" sz="3200" dirty="0">
                <a:ea typeface="+mn-lt"/>
                <a:cs typeface="+mn-lt"/>
              </a:rPr>
              <a:t> (Nematoda: </a:t>
            </a:r>
            <a:r>
              <a:rPr lang="en-US" sz="3200" dirty="0" err="1">
                <a:ea typeface="+mn-lt"/>
                <a:cs typeface="+mn-lt"/>
              </a:rPr>
              <a:t>Filarioidea</a:t>
            </a:r>
            <a:r>
              <a:rPr lang="en-US" sz="3200" dirty="0">
                <a:ea typeface="+mn-lt"/>
                <a:cs typeface="+mn-lt"/>
              </a:rPr>
              <a:t>) in mosquitoes from northeast Arkansas, the United States. </a:t>
            </a:r>
            <a:r>
              <a:rPr lang="en-US" sz="3200" i="1" dirty="0">
                <a:ea typeface="+mn-lt"/>
                <a:cs typeface="+mn-lt"/>
              </a:rPr>
              <a:t>Journal of Medical Entomology</a:t>
            </a:r>
            <a:r>
              <a:rPr lang="en-US" sz="3200" dirty="0">
                <a:ea typeface="+mn-lt"/>
                <a:cs typeface="+mn-lt"/>
              </a:rPr>
              <a:t>, </a:t>
            </a:r>
            <a:r>
              <a:rPr lang="en-US" sz="3200" i="1" dirty="0">
                <a:ea typeface="+mn-lt"/>
                <a:cs typeface="+mn-lt"/>
              </a:rPr>
              <a:t>50</a:t>
            </a:r>
            <a:r>
              <a:rPr lang="en-US" sz="3200" dirty="0">
                <a:ea typeface="+mn-lt"/>
                <a:cs typeface="+mn-lt"/>
              </a:rPr>
              <a:t>(4), 871–878. https://doi.org/10.1603/me12197 </a:t>
            </a:r>
            <a:endParaRPr lang="en-US" sz="3200" dirty="0"/>
          </a:p>
          <a:p>
            <a:pPr marL="457200" indent="-457200">
              <a:buFont typeface="Arial"/>
              <a:buChar char="•"/>
            </a:pPr>
            <a:r>
              <a:rPr lang="en-US" sz="3200" dirty="0" err="1">
                <a:ea typeface="+mn-lt"/>
                <a:cs typeface="+mn-lt"/>
              </a:rPr>
              <a:t>Alsarraf</a:t>
            </a:r>
            <a:r>
              <a:rPr lang="en-US" sz="3200" dirty="0">
                <a:ea typeface="+mn-lt"/>
                <a:cs typeface="+mn-lt"/>
              </a:rPr>
              <a:t>, M., </a:t>
            </a:r>
            <a:r>
              <a:rPr lang="en-US" sz="3200" dirty="0" err="1">
                <a:ea typeface="+mn-lt"/>
                <a:cs typeface="+mn-lt"/>
              </a:rPr>
              <a:t>Levytska</a:t>
            </a:r>
            <a:r>
              <a:rPr lang="en-US" sz="3200" dirty="0">
                <a:ea typeface="+mn-lt"/>
                <a:cs typeface="+mn-lt"/>
              </a:rPr>
              <a:t>, V., Mierzejewska, E. J., </a:t>
            </a:r>
            <a:r>
              <a:rPr lang="en-US" sz="3200" dirty="0" err="1">
                <a:ea typeface="+mn-lt"/>
                <a:cs typeface="+mn-lt"/>
              </a:rPr>
              <a:t>Poliukhovych</a:t>
            </a:r>
            <a:r>
              <a:rPr lang="en-US" sz="3200" dirty="0">
                <a:ea typeface="+mn-lt"/>
                <a:cs typeface="+mn-lt"/>
              </a:rPr>
              <a:t>, V., Rodo, A., </a:t>
            </a:r>
            <a:r>
              <a:rPr lang="en-US" sz="3200" dirty="0" err="1">
                <a:ea typeface="+mn-lt"/>
                <a:cs typeface="+mn-lt"/>
              </a:rPr>
              <a:t>Alsarraf</a:t>
            </a:r>
            <a:r>
              <a:rPr lang="en-US" sz="3200" dirty="0">
                <a:ea typeface="+mn-lt"/>
                <a:cs typeface="+mn-lt"/>
              </a:rPr>
              <a:t>, M., Kavalevich, D., </a:t>
            </a:r>
            <a:r>
              <a:rPr lang="en-US" sz="3200" dirty="0" err="1">
                <a:ea typeface="+mn-lt"/>
                <a:cs typeface="+mn-lt"/>
              </a:rPr>
              <a:t>Dwużnik</a:t>
            </a:r>
            <a:r>
              <a:rPr lang="en-US" sz="3200" dirty="0">
                <a:ea typeface="+mn-lt"/>
                <a:cs typeface="+mn-lt"/>
              </a:rPr>
              <a:t>-Szarek, D., Behnke, J. M., &amp; Bajer, A. (2021). Emerging risk of </a:t>
            </a:r>
            <a:r>
              <a:rPr lang="en-US" sz="3200" dirty="0" err="1">
                <a:ea typeface="+mn-lt"/>
                <a:cs typeface="+mn-lt"/>
              </a:rPr>
              <a:t>dirofilaria</a:t>
            </a:r>
            <a:r>
              <a:rPr lang="en-US" sz="3200" dirty="0">
                <a:ea typeface="+mn-lt"/>
                <a:cs typeface="+mn-lt"/>
              </a:rPr>
              <a:t> spp. infection in northeastern Europe: High prevalence of </a:t>
            </a:r>
            <a:r>
              <a:rPr lang="en-US" sz="3200" dirty="0" err="1">
                <a:ea typeface="+mn-lt"/>
                <a:cs typeface="+mn-lt"/>
              </a:rPr>
              <a:t>dirofilaria</a:t>
            </a:r>
            <a:r>
              <a:rPr lang="en-US" sz="3200" dirty="0">
                <a:ea typeface="+mn-lt"/>
                <a:cs typeface="+mn-lt"/>
              </a:rPr>
              <a:t> repens in sled dog kennels from the Baltic countries. </a:t>
            </a:r>
            <a:r>
              <a:rPr lang="en-US" sz="3200" i="1" dirty="0">
                <a:ea typeface="+mn-lt"/>
                <a:cs typeface="+mn-lt"/>
              </a:rPr>
              <a:t>Scientific Reports</a:t>
            </a:r>
            <a:r>
              <a:rPr lang="en-US" sz="3200" dirty="0">
                <a:ea typeface="+mn-lt"/>
                <a:cs typeface="+mn-lt"/>
              </a:rPr>
              <a:t>, </a:t>
            </a:r>
            <a:r>
              <a:rPr lang="en-US" sz="3200" i="1" dirty="0">
                <a:ea typeface="+mn-lt"/>
                <a:cs typeface="+mn-lt"/>
              </a:rPr>
              <a:t>11</a:t>
            </a:r>
            <a:r>
              <a:rPr lang="en-US" sz="3200" dirty="0">
                <a:ea typeface="+mn-lt"/>
                <a:cs typeface="+mn-lt"/>
              </a:rPr>
              <a:t>(1). https://doi.org/10.1038/s41598-020-80208-1 </a:t>
            </a:r>
            <a:endParaRPr lang="en-US" sz="3200" dirty="0"/>
          </a:p>
        </p:txBody>
      </p:sp>
      <p:pic>
        <p:nvPicPr>
          <p:cNvPr id="29" name="Picture 31" descr="Chart, bar chart&#10;&#10;Description automatically generated">
            <a:extLst>
              <a:ext uri="{FF2B5EF4-FFF2-40B4-BE49-F238E27FC236}">
                <a16:creationId xmlns:a16="http://schemas.microsoft.com/office/drawing/2014/main" id="{690CEE33-D7BE-A256-07CB-8339A34CDF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09462" y="4947654"/>
            <a:ext cx="12757676" cy="7689920"/>
          </a:xfrm>
          <a:prstGeom prst="rect">
            <a:avLst/>
          </a:prstGeom>
        </p:spPr>
      </p:pic>
      <p:pic>
        <p:nvPicPr>
          <p:cNvPr id="32" name="Picture 33" descr="Chart, bar chart&#10;&#10;Description automatically generated">
            <a:extLst>
              <a:ext uri="{FF2B5EF4-FFF2-40B4-BE49-F238E27FC236}">
                <a16:creationId xmlns:a16="http://schemas.microsoft.com/office/drawing/2014/main" id="{F46364B5-624B-C1D9-DF9F-F0F2246270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061399" y="4900111"/>
            <a:ext cx="12709760" cy="7737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23865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8172FD812A31438A85E2EC42CA3DA7" ma:contentTypeVersion="11" ma:contentTypeDescription="Create a new document." ma:contentTypeScope="" ma:versionID="49d38e63356e7a8401c4c802075353d4">
  <xsd:schema xmlns:xsd="http://www.w3.org/2001/XMLSchema" xmlns:xs="http://www.w3.org/2001/XMLSchema" xmlns:p="http://schemas.microsoft.com/office/2006/metadata/properties" xmlns:ns3="d5efada8-3fe8-46bd-9c6b-5aa4cbf0c390" targetNamespace="http://schemas.microsoft.com/office/2006/metadata/properties" ma:root="true" ma:fieldsID="41d3b58f69f93bf04886ab64a5f2f402" ns3:_="">
    <xsd:import namespace="d5efada8-3fe8-46bd-9c6b-5aa4cbf0c39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fada8-3fe8-46bd-9c6b-5aa4cbf0c3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C12BBB-D9FA-4787-98BF-2AD498162670}">
  <ds:schemaRefs>
    <ds:schemaRef ds:uri="http://schemas.microsoft.com/office/2006/metadata/properties"/>
    <ds:schemaRef ds:uri="http://schemas.microsoft.com/office/infopath/2007/PartnerControls"/>
    <ds:schemaRef ds:uri="d5efada8-3fe8-46bd-9c6b-5aa4cbf0c390"/>
    <ds:schemaRef ds:uri="http://schemas.microsoft.com/office/2006/documentManagement/types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9F5B331C-9651-4CCD-9AD2-95264FDF48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efada8-3fe8-46bd-9c6b-5aa4cbf0c39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AB0267-6052-4348-92F2-03E186D242C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1390</TotalTime>
  <Words>1078</Words>
  <Application>Microsoft Office PowerPoint</Application>
  <PresentationFormat>Custom</PresentationFormat>
  <Paragraphs>112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Parcel</vt:lpstr>
      <vt:lpstr>PowerPoint Presentation</vt:lpstr>
    </vt:vector>
  </TitlesOfParts>
  <Company>Nicholls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Justine Whitaker</dc:creator>
  <cp:lastModifiedBy>Faith Boutte</cp:lastModifiedBy>
  <cp:revision>378</cp:revision>
  <dcterms:created xsi:type="dcterms:W3CDTF">2019-02-20T22:43:47Z</dcterms:created>
  <dcterms:modified xsi:type="dcterms:W3CDTF">2022-03-27T05:24:20Z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0x010100808172FD812A31438A85E2EC42CA3DA7</vt:lpwstr>
  </property>
</Properties>
</file>