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4"/>
  </p:notesMasterIdLst>
  <p:sldIdLst>
    <p:sldId id="256" r:id="rId3"/>
  </p:sldIdLst>
  <p:sldSz cx="43891200" cy="32918400"/>
  <p:notesSz cx="6858000" cy="9144000"/>
  <p:embeddedFontLst>
    <p:embeddedFont>
      <p:font typeface="Arial Black" panose="020B0A04020102020204" pitchFamily="34" charset="0"/>
      <p:regular r:id="rId5"/>
      <p:bold r:id="rId6"/>
    </p:embeddedFont>
    <p:embeddedFont>
      <p:font typeface="Calibri" panose="020F0502020204030204" pitchFamily="34" charset="0"/>
      <p:regular r:id="rId7"/>
      <p:bold r:id="rId8"/>
      <p:italic r:id="rId9"/>
      <p:boldItalic r:id="rId10"/>
    </p:embeddedFont>
    <p:embeddedFont>
      <p:font typeface="Trebuchet MS" panose="020B0603020202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264">
          <p15:clr>
            <a:srgbClr val="A4A3A4"/>
          </p15:clr>
        </p15:guide>
        <p15:guide id="6" pos="273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jinB8jhRCZgcCPQuS1PUu3llNSw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1D7CEA-2938-42C6-B9D1-DB01952432E6}">
  <a:tblStyle styleId="{F41D7CEA-2938-42C6-B9D1-DB01952432E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a:tcStyle>
        <a:tcBdr/>
        <a:fill>
          <a:solidFill>
            <a:srgbClr val="CED2E2"/>
          </a:solidFill>
        </a:fill>
      </a:tcStyle>
    </a:band1H>
    <a:band2H>
      <a:tcTxStyle/>
      <a:tcStyle>
        <a:tcBdr/>
      </a:tcStyle>
    </a:band2H>
    <a:band1V>
      <a:tcTxStyle/>
      <a:tcStyle>
        <a:tcBdr/>
        <a:fill>
          <a:solidFill>
            <a:srgbClr val="CED2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 d="100"/>
          <a:sy n="14" d="100"/>
        </p:scale>
        <p:origin x="1524" y="120"/>
      </p:cViewPr>
      <p:guideLst>
        <p:guide orient="horz" pos="3318"/>
        <p:guide orient="horz" pos="288"/>
        <p:guide orient="horz" pos="20160"/>
        <p:guide orient="horz"/>
        <p:guide pos="264"/>
        <p:guide pos="27384"/>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customschemas.google.com/relationships/presentationmetadata" Target="metadata"/><Relationship Id="rId10" Type="http://schemas.openxmlformats.org/officeDocument/2006/relationships/font" Target="fonts/font6.fntdata"/><Relationship Id="rId19"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5000" dirty="0"/>
              <a:t>Figure 3: Adapted</a:t>
            </a:r>
            <a:r>
              <a:rPr lang="en-US" sz="5000" baseline="0" dirty="0"/>
              <a:t> from Maruggi &amp; Wartenberg, 1996</a:t>
            </a:r>
            <a:endParaRPr lang="en-US" sz="5000" dirty="0"/>
          </a:p>
          <a:p>
            <a:pPr>
              <a:defRPr/>
            </a:pPr>
            <a:r>
              <a:rPr lang="en-US" sz="5000" dirty="0"/>
              <a:t>Louisiana</a:t>
            </a:r>
            <a:r>
              <a:rPr lang="en-US" sz="5000" baseline="0" dirty="0"/>
              <a:t> Net Migration By Race, 1870-1990</a:t>
            </a:r>
          </a:p>
        </c:rich>
      </c:tx>
      <c:layout>
        <c:manualLayout>
          <c:xMode val="edge"/>
          <c:yMode val="edge"/>
          <c:x val="0.24935130862970023"/>
          <c:y val="2.742090300185909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Sheet1!$C$1</c:f>
              <c:strCache>
                <c:ptCount val="1"/>
                <c:pt idx="0">
                  <c:v>White/Other</c:v>
                </c:pt>
              </c:strCache>
            </c:strRef>
          </c:tx>
          <c:spPr>
            <a:solidFill>
              <a:schemeClr val="bg1">
                <a:lumMod val="75000"/>
              </a:schemeClr>
            </a:solidFill>
            <a:ln>
              <a:noFill/>
            </a:ln>
            <a:effectLst/>
          </c:spPr>
          <c:invertIfNegative val="0"/>
          <c:cat>
            <c:strRef>
              <c:f>Sheet1!$A$2:$A$13</c:f>
              <c:strCache>
                <c:ptCount val="12"/>
                <c:pt idx="0">
                  <c:v>1870-1880</c:v>
                </c:pt>
                <c:pt idx="1">
                  <c:v>1880-1890</c:v>
                </c:pt>
                <c:pt idx="2">
                  <c:v>1990-1900</c:v>
                </c:pt>
                <c:pt idx="3">
                  <c:v>1900-1910</c:v>
                </c:pt>
                <c:pt idx="4">
                  <c:v>1910-1920</c:v>
                </c:pt>
                <c:pt idx="5">
                  <c:v>1920-1930</c:v>
                </c:pt>
                <c:pt idx="6">
                  <c:v>1930-1940</c:v>
                </c:pt>
                <c:pt idx="7">
                  <c:v>1940-1950</c:v>
                </c:pt>
                <c:pt idx="8">
                  <c:v>1950-1960</c:v>
                </c:pt>
                <c:pt idx="9">
                  <c:v>1960-1970</c:v>
                </c:pt>
                <c:pt idx="10">
                  <c:v>1970-1980</c:v>
                </c:pt>
                <c:pt idx="11">
                  <c:v>1980-1990</c:v>
                </c:pt>
              </c:strCache>
            </c:strRef>
          </c:cat>
          <c:val>
            <c:numRef>
              <c:f>Sheet1!$C$2:$C$13</c:f>
              <c:numCache>
                <c:formatCode>General</c:formatCode>
                <c:ptCount val="12"/>
                <c:pt idx="0">
                  <c:v>-5</c:v>
                </c:pt>
                <c:pt idx="1">
                  <c:v>-3</c:v>
                </c:pt>
                <c:pt idx="2">
                  <c:v>30</c:v>
                </c:pt>
                <c:pt idx="3">
                  <c:v>40</c:v>
                </c:pt>
                <c:pt idx="4">
                  <c:v>-10</c:v>
                </c:pt>
                <c:pt idx="5">
                  <c:v>5</c:v>
                </c:pt>
                <c:pt idx="6">
                  <c:v>30</c:v>
                </c:pt>
                <c:pt idx="7">
                  <c:v>0</c:v>
                </c:pt>
                <c:pt idx="8">
                  <c:v>50</c:v>
                </c:pt>
                <c:pt idx="9">
                  <c:v>40</c:v>
                </c:pt>
                <c:pt idx="10">
                  <c:v>200</c:v>
                </c:pt>
                <c:pt idx="11">
                  <c:v>-275</c:v>
                </c:pt>
              </c:numCache>
            </c:numRef>
          </c:val>
          <c:extLst>
            <c:ext xmlns:c16="http://schemas.microsoft.com/office/drawing/2014/chart" uri="{C3380CC4-5D6E-409C-BE32-E72D297353CC}">
              <c16:uniqueId val="{00000000-A310-46CC-B1C5-F88B8EECC4AE}"/>
            </c:ext>
          </c:extLst>
        </c:ser>
        <c:ser>
          <c:idx val="1"/>
          <c:order val="1"/>
          <c:tx>
            <c:strRef>
              <c:f>Sheet1!$B$1</c:f>
              <c:strCache>
                <c:ptCount val="1"/>
                <c:pt idx="0">
                  <c:v>Black</c:v>
                </c:pt>
              </c:strCache>
            </c:strRef>
          </c:tx>
          <c:spPr>
            <a:solidFill>
              <a:schemeClr val="bg1">
                <a:lumMod val="50000"/>
              </a:schemeClr>
            </a:solidFill>
            <a:ln>
              <a:noFill/>
            </a:ln>
            <a:effectLst/>
          </c:spPr>
          <c:invertIfNegative val="0"/>
          <c:cat>
            <c:strRef>
              <c:f>Sheet1!$A$2:$A$13</c:f>
              <c:strCache>
                <c:ptCount val="12"/>
                <c:pt idx="0">
                  <c:v>1870-1880</c:v>
                </c:pt>
                <c:pt idx="1">
                  <c:v>1880-1890</c:v>
                </c:pt>
                <c:pt idx="2">
                  <c:v>1990-1900</c:v>
                </c:pt>
                <c:pt idx="3">
                  <c:v>1900-1910</c:v>
                </c:pt>
                <c:pt idx="4">
                  <c:v>1910-1920</c:v>
                </c:pt>
                <c:pt idx="5">
                  <c:v>1920-1930</c:v>
                </c:pt>
                <c:pt idx="6">
                  <c:v>1930-1940</c:v>
                </c:pt>
                <c:pt idx="7">
                  <c:v>1940-1950</c:v>
                </c:pt>
                <c:pt idx="8">
                  <c:v>1950-1960</c:v>
                </c:pt>
                <c:pt idx="9">
                  <c:v>1960-1970</c:v>
                </c:pt>
                <c:pt idx="10">
                  <c:v>1970-1980</c:v>
                </c:pt>
                <c:pt idx="11">
                  <c:v>1980-1990</c:v>
                </c:pt>
              </c:strCache>
            </c:strRef>
          </c:cat>
          <c:val>
            <c:numRef>
              <c:f>Sheet1!$B$2:$B$13</c:f>
              <c:numCache>
                <c:formatCode>General</c:formatCode>
                <c:ptCount val="12"/>
                <c:pt idx="0">
                  <c:v>0</c:v>
                </c:pt>
                <c:pt idx="1">
                  <c:v>5</c:v>
                </c:pt>
                <c:pt idx="2">
                  <c:v>-20</c:v>
                </c:pt>
                <c:pt idx="3">
                  <c:v>-10</c:v>
                </c:pt>
                <c:pt idx="4">
                  <c:v>-40</c:v>
                </c:pt>
                <c:pt idx="5">
                  <c:v>-30</c:v>
                </c:pt>
                <c:pt idx="6">
                  <c:v>-5</c:v>
                </c:pt>
                <c:pt idx="7">
                  <c:v>-150</c:v>
                </c:pt>
                <c:pt idx="8">
                  <c:v>-100</c:v>
                </c:pt>
                <c:pt idx="9">
                  <c:v>-140</c:v>
                </c:pt>
                <c:pt idx="10">
                  <c:v>-75</c:v>
                </c:pt>
                <c:pt idx="11">
                  <c:v>-130</c:v>
                </c:pt>
              </c:numCache>
            </c:numRef>
          </c:val>
          <c:extLst>
            <c:ext xmlns:c16="http://schemas.microsoft.com/office/drawing/2014/chart" uri="{C3380CC4-5D6E-409C-BE32-E72D297353CC}">
              <c16:uniqueId val="{00000001-A310-46CC-B1C5-F88B8EECC4AE}"/>
            </c:ext>
          </c:extLst>
        </c:ser>
        <c:dLbls>
          <c:showLegendKey val="0"/>
          <c:showVal val="0"/>
          <c:showCatName val="0"/>
          <c:showSerName val="0"/>
          <c:showPercent val="0"/>
          <c:showBubbleSize val="0"/>
        </c:dLbls>
        <c:gapWidth val="150"/>
        <c:overlap val="100"/>
        <c:axId val="1115486367"/>
        <c:axId val="1115485119"/>
      </c:barChart>
      <c:catAx>
        <c:axId val="111548636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5000" dirty="0"/>
                  <a:t>Decade</a:t>
                </a:r>
              </a:p>
            </c:rich>
          </c:tx>
          <c:layout>
            <c:manualLayout>
              <c:xMode val="edge"/>
              <c:yMode val="edge"/>
              <c:x val="0.4752131452013118"/>
              <c:y val="0.88779297399600199"/>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800" b="0" i="0" u="none" strike="noStrike" kern="1200" baseline="0">
                <a:solidFill>
                  <a:schemeClr val="tx1">
                    <a:lumMod val="65000"/>
                    <a:lumOff val="35000"/>
                  </a:schemeClr>
                </a:solidFill>
                <a:latin typeface="+mn-lt"/>
                <a:ea typeface="+mn-ea"/>
                <a:cs typeface="+mn-cs"/>
              </a:defRPr>
            </a:pPr>
            <a:endParaRPr lang="en-US"/>
          </a:p>
        </c:txPr>
        <c:crossAx val="1115485119"/>
        <c:crosses val="autoZero"/>
        <c:auto val="1"/>
        <c:lblAlgn val="ctr"/>
        <c:lblOffset val="100"/>
        <c:noMultiLvlLbl val="0"/>
      </c:catAx>
      <c:valAx>
        <c:axId val="11154851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5000" dirty="0"/>
                  <a:t> Net Migration</a:t>
                </a:r>
              </a:p>
              <a:p>
                <a:pPr>
                  <a:defRPr/>
                </a:pPr>
                <a:r>
                  <a:rPr lang="en-US" sz="5000" dirty="0"/>
                  <a:t>(Thousands)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800" b="0" i="0" u="none" strike="noStrike" kern="1200" baseline="0">
                <a:solidFill>
                  <a:schemeClr val="tx1">
                    <a:lumMod val="65000"/>
                    <a:lumOff val="35000"/>
                  </a:schemeClr>
                </a:solidFill>
                <a:latin typeface="+mn-lt"/>
                <a:ea typeface="+mn-ea"/>
                <a:cs typeface="+mn-cs"/>
              </a:defRPr>
            </a:pPr>
            <a:endParaRPr lang="en-US"/>
          </a:p>
        </c:txPr>
        <c:crossAx val="1115486367"/>
        <c:crosses val="autoZero"/>
        <c:crossBetween val="between"/>
      </c:valAx>
      <c:spPr>
        <a:noFill/>
        <a:ln>
          <a:noFill/>
        </a:ln>
        <a:effectLst/>
      </c:spPr>
    </c:plotArea>
    <c:legend>
      <c:legendPos val="b"/>
      <c:layout>
        <c:manualLayout>
          <c:xMode val="edge"/>
          <c:yMode val="edge"/>
          <c:x val="3.2182053588834119E-4"/>
          <c:y val="0.91900613995786962"/>
          <c:w val="0.50693216546049413"/>
          <c:h val="8.0993860042130258E-2"/>
        </c:manualLayout>
      </c:layout>
      <c:overlay val="0"/>
      <c:spPr>
        <a:noFill/>
        <a:ln>
          <a:noFill/>
        </a:ln>
        <a:effectLst/>
      </c:spPr>
      <c:txPr>
        <a:bodyPr rot="0" spcFirstLastPara="1" vertOverflow="ellipsis" vert="horz" wrap="square" anchor="ctr" anchorCtr="1"/>
        <a:lstStyle/>
        <a:p>
          <a:pPr>
            <a:defRPr sz="3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3"/>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5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6x48 template">
  <p:cSld name="36x48 template">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459674" y="6378481"/>
            <a:ext cx="10056813"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7" name="Google Shape;17;p3"/>
          <p:cNvSpPr txBox="1">
            <a:spLocks noGrp="1"/>
          </p:cNvSpPr>
          <p:nvPr>
            <p:ph type="body" idx="2"/>
          </p:nvPr>
        </p:nvSpPr>
        <p:spPr>
          <a:xfrm>
            <a:off x="477827" y="5548749"/>
            <a:ext cx="10048875"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8" name="Google Shape;18;p3"/>
          <p:cNvSpPr txBox="1">
            <a:spLocks noGrp="1"/>
          </p:cNvSpPr>
          <p:nvPr>
            <p:ph type="body" idx="3"/>
          </p:nvPr>
        </p:nvSpPr>
        <p:spPr>
          <a:xfrm>
            <a:off x="477825" y="14212513"/>
            <a:ext cx="10050462"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19" name="Google Shape;19;p3"/>
          <p:cNvSpPr txBox="1">
            <a:spLocks noGrp="1"/>
          </p:cNvSpPr>
          <p:nvPr>
            <p:ph type="body" idx="4"/>
          </p:nvPr>
        </p:nvSpPr>
        <p:spPr>
          <a:xfrm>
            <a:off x="11460161" y="6378481"/>
            <a:ext cx="10048874"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body" idx="5"/>
          </p:nvPr>
        </p:nvSpPr>
        <p:spPr>
          <a:xfrm>
            <a:off x="11460162" y="5548749"/>
            <a:ext cx="10048875"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body" idx="6"/>
          </p:nvPr>
        </p:nvSpPr>
        <p:spPr>
          <a:xfrm>
            <a:off x="22385343" y="6378481"/>
            <a:ext cx="10048874"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body" idx="7"/>
          </p:nvPr>
        </p:nvSpPr>
        <p:spPr>
          <a:xfrm>
            <a:off x="22377404" y="5548749"/>
            <a:ext cx="10058400"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8"/>
          </p:nvPr>
        </p:nvSpPr>
        <p:spPr>
          <a:xfrm>
            <a:off x="33390292" y="5548749"/>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body" idx="9"/>
          </p:nvPr>
        </p:nvSpPr>
        <p:spPr>
          <a:xfrm>
            <a:off x="33390292" y="6378481"/>
            <a:ext cx="10047018"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body" idx="13"/>
          </p:nvPr>
        </p:nvSpPr>
        <p:spPr>
          <a:xfrm>
            <a:off x="33390292" y="14272738"/>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body" idx="14"/>
          </p:nvPr>
        </p:nvSpPr>
        <p:spPr>
          <a:xfrm>
            <a:off x="33390292" y="15011402"/>
            <a:ext cx="10052050"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7" name="Google Shape;27;p3"/>
          <p:cNvSpPr txBox="1">
            <a:spLocks noGrp="1"/>
          </p:cNvSpPr>
          <p:nvPr>
            <p:ph type="body" idx="15"/>
          </p:nvPr>
        </p:nvSpPr>
        <p:spPr>
          <a:xfrm>
            <a:off x="33390292" y="25679401"/>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l" rtl="0">
              <a:spcBef>
                <a:spcPts val="740"/>
              </a:spcBef>
              <a:spcAft>
                <a:spcPts val="0"/>
              </a:spcAft>
              <a:buClr>
                <a:schemeClr val="accent1"/>
              </a:buClr>
              <a:buSzPts val="3700"/>
              <a:buFont typeface="Noto Sans Symbols"/>
              <a:buNone/>
              <a:defRPr sz="3700" b="1" i="0" u="sng" strike="noStrike" cap="none">
                <a:solidFill>
                  <a:schemeClr val="accent1"/>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8" name="Google Shape;28;p3"/>
          <p:cNvSpPr txBox="1">
            <a:spLocks noGrp="1"/>
          </p:cNvSpPr>
          <p:nvPr>
            <p:ph type="body" idx="16"/>
          </p:nvPr>
        </p:nvSpPr>
        <p:spPr>
          <a:xfrm>
            <a:off x="33390292" y="26433446"/>
            <a:ext cx="10052050"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29" name="Google Shape;29;p3"/>
          <p:cNvSpPr txBox="1">
            <a:spLocks noGrp="1"/>
          </p:cNvSpPr>
          <p:nvPr>
            <p:ph type="body" idx="17"/>
          </p:nvPr>
        </p:nvSpPr>
        <p:spPr>
          <a:xfrm>
            <a:off x="459674" y="14951552"/>
            <a:ext cx="10056813"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2B5258"/>
              </a:buClr>
              <a:buSzPts val="2500"/>
              <a:buFont typeface="Arial"/>
              <a:buNone/>
              <a:defRPr sz="2500" b="0" i="0" u="none" strike="noStrike" cap="none">
                <a:solidFill>
                  <a:srgbClr val="2B525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30" name="Google Shape;30;p3"/>
          <p:cNvSpPr txBox="1">
            <a:spLocks noGrp="1"/>
          </p:cNvSpPr>
          <p:nvPr>
            <p:ph type="body" idx="18"/>
          </p:nvPr>
        </p:nvSpPr>
        <p:spPr>
          <a:xfrm>
            <a:off x="5932593" y="3127915"/>
            <a:ext cx="31998968" cy="1280160"/>
          </a:xfrm>
          <a:prstGeom prst="rect">
            <a:avLst/>
          </a:prstGeom>
          <a:noFill/>
          <a:ln>
            <a:noFill/>
          </a:ln>
        </p:spPr>
        <p:txBody>
          <a:bodyPr spcFirstLastPara="1" wrap="square" lIns="91425" tIns="45700" rIns="91425" bIns="45700" anchor="t" anchorCtr="0">
            <a:normAutofit/>
          </a:bodyPr>
          <a:lstStyle>
            <a:lvl1pPr marL="457200" marR="0" lvl="0" indent="-228600" algn="ctr" rtl="0">
              <a:spcBef>
                <a:spcPts val="1080"/>
              </a:spcBef>
              <a:spcAft>
                <a:spcPts val="0"/>
              </a:spcAft>
              <a:buClr>
                <a:schemeClr val="lt1"/>
              </a:buClr>
              <a:buSzPts val="5400"/>
              <a:buFont typeface="Arial"/>
              <a:buNone/>
              <a:defRPr sz="5400" b="0" i="0" u="none" strike="noStrike" cap="none">
                <a:solidFill>
                  <a:schemeClr val="lt1"/>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31" name="Google Shape;31;p3"/>
          <p:cNvSpPr txBox="1">
            <a:spLocks noGrp="1"/>
          </p:cNvSpPr>
          <p:nvPr>
            <p:ph type="body" idx="19"/>
          </p:nvPr>
        </p:nvSpPr>
        <p:spPr>
          <a:xfrm>
            <a:off x="5932593" y="1847755"/>
            <a:ext cx="31998968" cy="1280160"/>
          </a:xfrm>
          <a:prstGeom prst="rect">
            <a:avLst/>
          </a:prstGeom>
          <a:noFill/>
          <a:ln>
            <a:noFill/>
          </a:ln>
        </p:spPr>
        <p:txBody>
          <a:bodyPr spcFirstLastPara="1" wrap="square" lIns="91425" tIns="45700" rIns="91425" bIns="45700" anchor="t" anchorCtr="1">
            <a:normAutofit/>
          </a:bodyPr>
          <a:lstStyle>
            <a:lvl1pPr marL="457200" marR="0" lvl="0" indent="-228600" algn="ctr" rtl="0">
              <a:spcBef>
                <a:spcPts val="1600"/>
              </a:spcBef>
              <a:spcAft>
                <a:spcPts val="0"/>
              </a:spcAft>
              <a:buClr>
                <a:schemeClr val="lt1"/>
              </a:buClr>
              <a:buSzPts val="8000"/>
              <a:buFont typeface="Arial"/>
              <a:buNone/>
              <a:defRPr sz="8000" b="0" i="0" u="none" strike="noStrike" cap="none">
                <a:solidFill>
                  <a:schemeClr val="lt1"/>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32" name="Google Shape;32;p3"/>
          <p:cNvSpPr txBox="1">
            <a:spLocks noGrp="1"/>
          </p:cNvSpPr>
          <p:nvPr>
            <p:ph type="body" idx="20"/>
          </p:nvPr>
        </p:nvSpPr>
        <p:spPr>
          <a:xfrm>
            <a:off x="5932593" y="209781"/>
            <a:ext cx="31998968" cy="1637973"/>
          </a:xfrm>
          <a:prstGeom prst="rect">
            <a:avLst/>
          </a:prstGeom>
          <a:noFill/>
          <a:ln>
            <a:noFill/>
          </a:ln>
        </p:spPr>
        <p:txBody>
          <a:bodyPr spcFirstLastPara="1" wrap="square" lIns="91425" tIns="45700" rIns="91425" bIns="45700" anchor="t" anchorCtr="1">
            <a:normAutofit/>
          </a:bodyPr>
          <a:lstStyle>
            <a:lvl1pPr marL="457200" marR="0" lvl="0" indent="-228600" algn="ctr" rtl="0">
              <a:spcBef>
                <a:spcPts val="1920"/>
              </a:spcBef>
              <a:spcAft>
                <a:spcPts val="0"/>
              </a:spcAft>
              <a:buClr>
                <a:schemeClr val="lt1"/>
              </a:buClr>
              <a:buSzPts val="9600"/>
              <a:buFont typeface="Arial"/>
              <a:buNone/>
              <a:defRPr sz="9600" b="1" i="0" u="none" strike="noStrike" cap="none">
                <a:solidFill>
                  <a:schemeClr val="lt1"/>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ithout guides">
  <p:cSld name="Without guides">
    <p:spTree>
      <p:nvGrpSpPr>
        <p:cNvPr id="1" name="Shape 54"/>
        <p:cNvGrpSpPr/>
        <p:nvPr/>
      </p:nvGrpSpPr>
      <p:grpSpPr>
        <a:xfrm>
          <a:off x="0" y="0"/>
          <a:ext cx="0" cy="0"/>
          <a:chOff x="0" y="0"/>
          <a:chExt cx="0" cy="0"/>
        </a:xfrm>
      </p:grpSpPr>
      <p:sp>
        <p:nvSpPr>
          <p:cNvPr id="55" name="Google Shape;55;p5"/>
          <p:cNvSpPr txBox="1">
            <a:spLocks noGrp="1"/>
          </p:cNvSpPr>
          <p:nvPr>
            <p:ph type="body" idx="1"/>
          </p:nvPr>
        </p:nvSpPr>
        <p:spPr>
          <a:xfrm>
            <a:off x="459674" y="6378481"/>
            <a:ext cx="10056813"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6" name="Google Shape;56;p5"/>
          <p:cNvSpPr txBox="1">
            <a:spLocks noGrp="1"/>
          </p:cNvSpPr>
          <p:nvPr>
            <p:ph type="body" idx="2"/>
          </p:nvPr>
        </p:nvSpPr>
        <p:spPr>
          <a:xfrm>
            <a:off x="477827" y="5548749"/>
            <a:ext cx="10048875"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7" name="Google Shape;57;p5"/>
          <p:cNvSpPr txBox="1">
            <a:spLocks noGrp="1"/>
          </p:cNvSpPr>
          <p:nvPr>
            <p:ph type="body" idx="3"/>
          </p:nvPr>
        </p:nvSpPr>
        <p:spPr>
          <a:xfrm>
            <a:off x="477825" y="14212513"/>
            <a:ext cx="10050462"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8" name="Google Shape;58;p5"/>
          <p:cNvSpPr txBox="1">
            <a:spLocks noGrp="1"/>
          </p:cNvSpPr>
          <p:nvPr>
            <p:ph type="body" idx="4"/>
          </p:nvPr>
        </p:nvSpPr>
        <p:spPr>
          <a:xfrm>
            <a:off x="11460161" y="6378481"/>
            <a:ext cx="10048874"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59" name="Google Shape;59;p5"/>
          <p:cNvSpPr txBox="1">
            <a:spLocks noGrp="1"/>
          </p:cNvSpPr>
          <p:nvPr>
            <p:ph type="body" idx="5"/>
          </p:nvPr>
        </p:nvSpPr>
        <p:spPr>
          <a:xfrm>
            <a:off x="11460162" y="5548749"/>
            <a:ext cx="10048875"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0" name="Google Shape;60;p5"/>
          <p:cNvSpPr txBox="1">
            <a:spLocks noGrp="1"/>
          </p:cNvSpPr>
          <p:nvPr>
            <p:ph type="body" idx="6"/>
          </p:nvPr>
        </p:nvSpPr>
        <p:spPr>
          <a:xfrm>
            <a:off x="22385343" y="6378481"/>
            <a:ext cx="10048874"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1" name="Google Shape;61;p5"/>
          <p:cNvSpPr txBox="1">
            <a:spLocks noGrp="1"/>
          </p:cNvSpPr>
          <p:nvPr>
            <p:ph type="body" idx="7"/>
          </p:nvPr>
        </p:nvSpPr>
        <p:spPr>
          <a:xfrm>
            <a:off x="22377404" y="5548749"/>
            <a:ext cx="10058400"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2" name="Google Shape;62;p5"/>
          <p:cNvSpPr txBox="1">
            <a:spLocks noGrp="1"/>
          </p:cNvSpPr>
          <p:nvPr>
            <p:ph type="body" idx="8"/>
          </p:nvPr>
        </p:nvSpPr>
        <p:spPr>
          <a:xfrm>
            <a:off x="33390292" y="5548749"/>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3" name="Google Shape;63;p5"/>
          <p:cNvSpPr txBox="1">
            <a:spLocks noGrp="1"/>
          </p:cNvSpPr>
          <p:nvPr>
            <p:ph type="body" idx="9"/>
          </p:nvPr>
        </p:nvSpPr>
        <p:spPr>
          <a:xfrm>
            <a:off x="33390292" y="6378481"/>
            <a:ext cx="10047018"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4" name="Google Shape;64;p5"/>
          <p:cNvSpPr txBox="1">
            <a:spLocks noGrp="1"/>
          </p:cNvSpPr>
          <p:nvPr>
            <p:ph type="body" idx="13"/>
          </p:nvPr>
        </p:nvSpPr>
        <p:spPr>
          <a:xfrm>
            <a:off x="33390292" y="14272738"/>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5" name="Google Shape;65;p5"/>
          <p:cNvSpPr txBox="1">
            <a:spLocks noGrp="1"/>
          </p:cNvSpPr>
          <p:nvPr>
            <p:ph type="body" idx="14"/>
          </p:nvPr>
        </p:nvSpPr>
        <p:spPr>
          <a:xfrm>
            <a:off x="33390292" y="15011402"/>
            <a:ext cx="10052050"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6" name="Google Shape;66;p5"/>
          <p:cNvSpPr txBox="1">
            <a:spLocks noGrp="1"/>
          </p:cNvSpPr>
          <p:nvPr>
            <p:ph type="body" idx="15"/>
          </p:nvPr>
        </p:nvSpPr>
        <p:spPr>
          <a:xfrm>
            <a:off x="33390292" y="25679401"/>
            <a:ext cx="10047018" cy="754045"/>
          </a:xfrm>
          <a:prstGeom prst="rect">
            <a:avLst/>
          </a:prstGeom>
          <a:noFill/>
          <a:ln>
            <a:noFill/>
          </a:ln>
        </p:spPr>
        <p:txBody>
          <a:bodyPr spcFirstLastPara="1" wrap="square" lIns="91425" tIns="91425" rIns="91425" bIns="91425" anchor="ctr" anchorCtr="0">
            <a:spAutoFit/>
          </a:bodyPr>
          <a:lstStyle>
            <a:lvl1pPr marL="457200" marR="0" lvl="0" indent="-228600" algn="ctr" rtl="0">
              <a:spcBef>
                <a:spcPts val="740"/>
              </a:spcBef>
              <a:spcAft>
                <a:spcPts val="0"/>
              </a:spcAft>
              <a:buClr>
                <a:srgbClr val="3F2F28"/>
              </a:buClr>
              <a:buSzPts val="3700"/>
              <a:buFont typeface="Arial"/>
              <a:buNone/>
              <a:defRPr sz="3700" b="1" i="0" u="sng" strike="noStrike" cap="none">
                <a:solidFill>
                  <a:srgbClr val="3F2F28"/>
                </a:solidFill>
                <a:latin typeface="Calibri"/>
                <a:ea typeface="Calibri"/>
                <a:cs typeface="Calibri"/>
                <a:sym typeface="Calibri"/>
              </a:defRPr>
            </a:lvl1pPr>
            <a:lvl2pPr marL="914400" marR="0" lvl="1" indent="-1085850" algn="l" rtl="0">
              <a:spcBef>
                <a:spcPts val="2700"/>
              </a:spcBef>
              <a:spcAft>
                <a:spcPts val="0"/>
              </a:spcAft>
              <a:buClr>
                <a:schemeClr val="dk1"/>
              </a:buClr>
              <a:buSzPts val="13500"/>
              <a:buFont typeface="Arial"/>
              <a:buChar char="–"/>
              <a:defRPr sz="13500" b="0" i="0" u="none" strike="noStrike" cap="none">
                <a:solidFill>
                  <a:schemeClr val="dk1"/>
                </a:solidFill>
                <a:latin typeface="Calibri"/>
                <a:ea typeface="Calibri"/>
                <a:cs typeface="Calibri"/>
                <a:sym typeface="Calibri"/>
              </a:defRPr>
            </a:lvl2pPr>
            <a:lvl3pPr marL="1371600" marR="0" lvl="2" indent="-965200" algn="l" rtl="0">
              <a:spcBef>
                <a:spcPts val="2320"/>
              </a:spcBef>
              <a:spcAft>
                <a:spcPts val="0"/>
              </a:spcAft>
              <a:buClr>
                <a:schemeClr val="dk1"/>
              </a:buClr>
              <a:buSzPts val="11600"/>
              <a:buFont typeface="Arial"/>
              <a:buChar char="•"/>
              <a:defRPr sz="11600" b="0" i="0" u="none" strike="noStrike" cap="none">
                <a:solidFill>
                  <a:schemeClr val="dk1"/>
                </a:solidFill>
                <a:latin typeface="Calibri"/>
                <a:ea typeface="Calibri"/>
                <a:cs typeface="Calibri"/>
                <a:sym typeface="Calibri"/>
              </a:defRPr>
            </a:lvl3pPr>
            <a:lvl4pPr marL="1828800" marR="0" lvl="3"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7" name="Google Shape;67;p5"/>
          <p:cNvSpPr txBox="1">
            <a:spLocks noGrp="1"/>
          </p:cNvSpPr>
          <p:nvPr>
            <p:ph type="body" idx="16"/>
          </p:nvPr>
        </p:nvSpPr>
        <p:spPr>
          <a:xfrm>
            <a:off x="33390292" y="26433446"/>
            <a:ext cx="10052050"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8" name="Google Shape;68;p5"/>
          <p:cNvSpPr txBox="1">
            <a:spLocks noGrp="1"/>
          </p:cNvSpPr>
          <p:nvPr>
            <p:ph type="body" idx="17"/>
          </p:nvPr>
        </p:nvSpPr>
        <p:spPr>
          <a:xfrm>
            <a:off x="459674" y="14951552"/>
            <a:ext cx="10056813" cy="846363"/>
          </a:xfrm>
          <a:prstGeom prst="rect">
            <a:avLst/>
          </a:prstGeom>
          <a:noFill/>
          <a:ln>
            <a:noFill/>
          </a:ln>
        </p:spPr>
        <p:txBody>
          <a:bodyPr spcFirstLastPara="1" wrap="square" lIns="228575" tIns="228575" rIns="228575" bIns="228575" anchor="t" anchorCtr="0">
            <a:spAutoFit/>
          </a:bodyPr>
          <a:lstStyle>
            <a:lvl1pPr marL="457200" marR="0" lvl="0" indent="-228600" algn="l" rtl="0">
              <a:spcBef>
                <a:spcPts val="500"/>
              </a:spcBef>
              <a:spcAft>
                <a:spcPts val="0"/>
              </a:spcAft>
              <a:buClr>
                <a:srgbClr val="3F2F28"/>
              </a:buClr>
              <a:buSzPts val="2500"/>
              <a:buFont typeface="Arial"/>
              <a:buNone/>
              <a:defRPr sz="2500" b="0" i="0" u="none" strike="noStrike" cap="none">
                <a:solidFill>
                  <a:srgbClr val="3F2F28"/>
                </a:solidFill>
                <a:latin typeface="Times New Roman"/>
                <a:ea typeface="Times New Roman"/>
                <a:cs typeface="Times New Roman"/>
                <a:sym typeface="Times New Roman"/>
              </a:defRPr>
            </a:lvl1pPr>
            <a:lvl2pPr marL="914400" marR="0" lvl="1"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2pPr>
            <a:lvl3pPr marL="1371600" marR="0" lvl="2"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3pPr>
            <a:lvl4pPr marL="1828800" marR="0" lvl="3"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4pPr>
            <a:lvl5pPr marL="2286000" marR="0" lvl="4" indent="-387350" algn="l" rtl="0">
              <a:spcBef>
                <a:spcPts val="500"/>
              </a:spcBef>
              <a:spcAft>
                <a:spcPts val="0"/>
              </a:spcAft>
              <a:buClr>
                <a:schemeClr val="dk1"/>
              </a:buClr>
              <a:buSzPts val="2500"/>
              <a:buFont typeface="Arial"/>
              <a:buChar char="»"/>
              <a:defRPr sz="2500" b="0" i="0" u="none" strike="noStrike" cap="none">
                <a:solidFill>
                  <a:schemeClr val="dk1"/>
                </a:solidFill>
                <a:latin typeface="Trebuchet MS"/>
                <a:ea typeface="Trebuchet MS"/>
                <a:cs typeface="Trebuchet MS"/>
                <a:sym typeface="Trebuchet MS"/>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9" name="Google Shape;69;p5"/>
          <p:cNvSpPr txBox="1">
            <a:spLocks noGrp="1"/>
          </p:cNvSpPr>
          <p:nvPr>
            <p:ph type="body" idx="18"/>
          </p:nvPr>
        </p:nvSpPr>
        <p:spPr>
          <a:xfrm>
            <a:off x="5932593" y="3383947"/>
            <a:ext cx="31998968" cy="1280160"/>
          </a:xfrm>
          <a:prstGeom prst="rect">
            <a:avLst/>
          </a:prstGeom>
          <a:noFill/>
          <a:ln>
            <a:noFill/>
          </a:ln>
        </p:spPr>
        <p:txBody>
          <a:bodyPr spcFirstLastPara="1" wrap="square" lIns="91425" tIns="45700" rIns="91425" bIns="45700" anchor="t" anchorCtr="0">
            <a:normAutofit/>
          </a:bodyPr>
          <a:lstStyle>
            <a:lvl1pPr marL="457200" marR="0" lvl="0" indent="-228600" algn="ctr" rtl="0">
              <a:spcBef>
                <a:spcPts val="1200"/>
              </a:spcBef>
              <a:spcAft>
                <a:spcPts val="0"/>
              </a:spcAft>
              <a:buClr>
                <a:srgbClr val="3F2F28"/>
              </a:buClr>
              <a:buSzPts val="6000"/>
              <a:buFont typeface="Arial"/>
              <a:buNone/>
              <a:defRPr sz="6000" b="0" i="0" u="none" strike="noStrike" cap="none">
                <a:solidFill>
                  <a:srgbClr val="3F2F28"/>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70" name="Google Shape;70;p5"/>
          <p:cNvSpPr txBox="1">
            <a:spLocks noGrp="1"/>
          </p:cNvSpPr>
          <p:nvPr>
            <p:ph type="body" idx="19"/>
          </p:nvPr>
        </p:nvSpPr>
        <p:spPr>
          <a:xfrm>
            <a:off x="5932593" y="2103787"/>
            <a:ext cx="31998968" cy="1280160"/>
          </a:xfrm>
          <a:prstGeom prst="rect">
            <a:avLst/>
          </a:prstGeom>
          <a:noFill/>
          <a:ln>
            <a:noFill/>
          </a:ln>
        </p:spPr>
        <p:txBody>
          <a:bodyPr spcFirstLastPara="1" wrap="square" lIns="91425" tIns="45700" rIns="91425" bIns="45700" anchor="t" anchorCtr="1">
            <a:normAutofit/>
          </a:bodyPr>
          <a:lstStyle>
            <a:lvl1pPr marL="457200" marR="0" lvl="0" indent="-228600" algn="ctr" rtl="0">
              <a:spcBef>
                <a:spcPts val="1760"/>
              </a:spcBef>
              <a:spcAft>
                <a:spcPts val="0"/>
              </a:spcAft>
              <a:buClr>
                <a:srgbClr val="3F2F28"/>
              </a:buClr>
              <a:buSzPts val="8800"/>
              <a:buFont typeface="Arial"/>
              <a:buNone/>
              <a:defRPr sz="8800" b="0" i="0" u="none" strike="noStrike" cap="none">
                <a:solidFill>
                  <a:srgbClr val="3F2F28"/>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71" name="Google Shape;71;p5"/>
          <p:cNvSpPr txBox="1">
            <a:spLocks noGrp="1"/>
          </p:cNvSpPr>
          <p:nvPr>
            <p:ph type="body" idx="20"/>
          </p:nvPr>
        </p:nvSpPr>
        <p:spPr>
          <a:xfrm>
            <a:off x="5932593" y="465813"/>
            <a:ext cx="31998968" cy="1637973"/>
          </a:xfrm>
          <a:prstGeom prst="rect">
            <a:avLst/>
          </a:prstGeom>
          <a:noFill/>
          <a:ln>
            <a:noFill/>
          </a:ln>
        </p:spPr>
        <p:txBody>
          <a:bodyPr spcFirstLastPara="1" wrap="square" lIns="91425" tIns="45700" rIns="91425" bIns="45700" anchor="t" anchorCtr="1">
            <a:normAutofit/>
          </a:bodyPr>
          <a:lstStyle>
            <a:lvl1pPr marL="457200" marR="0" lvl="0" indent="-228600" algn="ctr" rtl="0">
              <a:spcBef>
                <a:spcPts val="2300"/>
              </a:spcBef>
              <a:spcAft>
                <a:spcPts val="0"/>
              </a:spcAft>
              <a:buClr>
                <a:srgbClr val="3F2F28"/>
              </a:buClr>
              <a:buSzPts val="11500"/>
              <a:buFont typeface="Arial"/>
              <a:buNone/>
              <a:defRPr sz="11500" b="1" i="0" u="none" strike="noStrike" cap="none">
                <a:solidFill>
                  <a:srgbClr val="3F2F28"/>
                </a:solidFill>
                <a:latin typeface="Calibri"/>
                <a:ea typeface="Calibri"/>
                <a:cs typeface="Calibri"/>
                <a:sym typeface="Calibri"/>
              </a:defRPr>
            </a:lvl1pPr>
            <a:lvl2pPr marL="914400" marR="0" lvl="1"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2pPr>
            <a:lvl3pPr marL="1371600" marR="0" lvl="2"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3pPr>
            <a:lvl4pPr marL="1828800" marR="0" lvl="3"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4pPr>
            <a:lvl5pPr marL="2286000" marR="0" lvl="4" indent="-228600" algn="l" rtl="0">
              <a:spcBef>
                <a:spcPts val="1440"/>
              </a:spcBef>
              <a:spcAft>
                <a:spcPts val="0"/>
              </a:spcAft>
              <a:buClr>
                <a:schemeClr val="dk1"/>
              </a:buClr>
              <a:buSzPts val="7200"/>
              <a:buFont typeface="Arial"/>
              <a:buNone/>
              <a:defRPr sz="7200" b="0" i="0" u="none" strike="noStrike" cap="none">
                <a:solidFill>
                  <a:schemeClr val="dk1"/>
                </a:solidFill>
                <a:latin typeface="Calibri"/>
                <a:ea typeface="Calibri"/>
                <a:cs typeface="Calibri"/>
                <a:sym typeface="Calibri"/>
              </a:defRPr>
            </a:lvl5pPr>
            <a:lvl6pPr marL="2743200" marR="0" lvl="5"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spcBef>
                <a:spcPts val="192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p:nvPr/>
        </p:nvSpPr>
        <p:spPr>
          <a:xfrm rot="10800000">
            <a:off x="0" y="31365486"/>
            <a:ext cx="43891200" cy="15497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600" b="0" i="0" u="none" strike="noStrike" cap="none">
              <a:solidFill>
                <a:schemeClr val="lt1"/>
              </a:solidFill>
              <a:latin typeface="Calibri"/>
              <a:ea typeface="Calibri"/>
              <a:cs typeface="Calibri"/>
              <a:sym typeface="Calibri"/>
            </a:endParaRPr>
          </a:p>
        </p:txBody>
      </p:sp>
      <p:sp>
        <p:nvSpPr>
          <p:cNvPr id="11" name="Google Shape;11;p2"/>
          <p:cNvSpPr/>
          <p:nvPr/>
        </p:nvSpPr>
        <p:spPr>
          <a:xfrm>
            <a:off x="0" y="1"/>
            <a:ext cx="43891200" cy="44927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600" b="0" i="0" u="none" strike="noStrike" cap="none">
              <a:solidFill>
                <a:schemeClr val="lt1"/>
              </a:solidFill>
              <a:latin typeface="Calibri"/>
              <a:ea typeface="Calibri"/>
              <a:cs typeface="Calibri"/>
              <a:sym typeface="Calibri"/>
            </a:endParaRPr>
          </a:p>
        </p:txBody>
      </p:sp>
      <p:graphicFrame>
        <p:nvGraphicFramePr>
          <p:cNvPr id="12" name="Google Shape;12;p2"/>
          <p:cNvGraphicFramePr/>
          <p:nvPr/>
        </p:nvGraphicFramePr>
        <p:xfrm>
          <a:off x="-10611120" y="14098"/>
          <a:ext cx="9776875" cy="32679250"/>
        </p:xfrm>
        <a:graphic>
          <a:graphicData uri="http://schemas.openxmlformats.org/drawingml/2006/table">
            <a:tbl>
              <a:tblPr firstRow="1" bandRow="1">
                <a:noFill/>
                <a:tableStyleId>{F41D7CEA-2938-42C6-B9D1-DB01952432E6}</a:tableStyleId>
              </a:tblPr>
              <a:tblGrid>
                <a:gridCol w="4192250">
                  <a:extLst>
                    <a:ext uri="{9D8B030D-6E8A-4147-A177-3AD203B41FA5}">
                      <a16:colId xmlns:a16="http://schemas.microsoft.com/office/drawing/2014/main" val="20000"/>
                    </a:ext>
                  </a:extLst>
                </a:gridCol>
                <a:gridCol w="5584625">
                  <a:extLst>
                    <a:ext uri="{9D8B030D-6E8A-4147-A177-3AD203B41FA5}">
                      <a16:colId xmlns:a16="http://schemas.microsoft.com/office/drawing/2014/main" val="20001"/>
                    </a:ext>
                  </a:extLst>
                </a:gridCol>
              </a:tblGrid>
              <a:tr h="1329125">
                <a:tc gridSpan="2">
                  <a:txBody>
                    <a:bodyPr/>
                    <a:lstStyle/>
                    <a:p>
                      <a:pPr marL="0" marR="0" lvl="0" indent="0" algn="ctr" rtl="0">
                        <a:lnSpc>
                          <a:spcPct val="100000"/>
                        </a:lnSpc>
                        <a:spcBef>
                          <a:spcPts val="0"/>
                        </a:spcBef>
                        <a:spcAft>
                          <a:spcPts val="0"/>
                        </a:spcAft>
                        <a:buClr>
                          <a:srgbClr val="1F3A4E"/>
                        </a:buClr>
                        <a:buSzPts val="3600"/>
                        <a:buFont typeface="Arial Black"/>
                        <a:buNone/>
                      </a:pPr>
                      <a:r>
                        <a:rPr lang="en-US" sz="3600" b="0" u="none" strike="noStrike" cap="none">
                          <a:solidFill>
                            <a:srgbClr val="1F3A4E"/>
                          </a:solidFill>
                          <a:latin typeface="Arial Black"/>
                          <a:ea typeface="Arial Black"/>
                          <a:cs typeface="Arial Black"/>
                          <a:sym typeface="Arial Black"/>
                        </a:rPr>
                        <a:t>QUICK START GUIDE</a:t>
                      </a:r>
                      <a:br>
                        <a:rPr lang="en-US" sz="3600" b="0" u="none" strike="noStrike" cap="none">
                          <a:solidFill>
                            <a:srgbClr val="1F3A4E"/>
                          </a:solidFill>
                          <a:latin typeface="Arial Black"/>
                          <a:ea typeface="Arial Black"/>
                          <a:cs typeface="Arial Black"/>
                          <a:sym typeface="Arial Black"/>
                        </a:rPr>
                      </a:br>
                      <a:r>
                        <a:rPr lang="en-US" sz="2800" b="1" u="none" strike="noStrike" cap="none">
                          <a:solidFill>
                            <a:srgbClr val="FF0000"/>
                          </a:solidFill>
                          <a:latin typeface="Trebuchet MS"/>
                          <a:ea typeface="Trebuchet MS"/>
                          <a:cs typeface="Trebuchet MS"/>
                          <a:sym typeface="Trebuchet MS"/>
                        </a:rPr>
                        <a:t>(THIS SIDEBAR WILL NOT PRINT)</a:t>
                      </a:r>
                      <a:endParaRPr sz="3600" b="1" u="none" strike="noStrike" cap="none">
                        <a:solidFill>
                          <a:schemeClr val="lt1"/>
                        </a:solidFill>
                        <a:latin typeface="Trebuchet MS"/>
                        <a:ea typeface="Trebuchet MS"/>
                        <a:cs typeface="Trebuchet MS"/>
                        <a:sym typeface="Trebuchet MS"/>
                      </a:endParaRPr>
                    </a:p>
                  </a:txBody>
                  <a:tcPr marL="182875" marR="91450" marT="137150" marB="45725">
                    <a:solidFill>
                      <a:srgbClr val="FFC000"/>
                    </a:solidFill>
                  </a:tcPr>
                </a:tc>
                <a:tc hMerge="1">
                  <a:txBody>
                    <a:bodyPr/>
                    <a:lstStyle/>
                    <a:p>
                      <a:endParaRPr lang="en-US"/>
                    </a:p>
                  </a:txBody>
                  <a:tcPr/>
                </a:tc>
                <a:extLst>
                  <a:ext uri="{0D108BD9-81ED-4DB2-BD59-A6C34878D82A}">
                    <a16:rowId xmlns:a16="http://schemas.microsoft.com/office/drawing/2014/main" val="10000"/>
                  </a:ext>
                </a:extLst>
              </a:tr>
              <a:tr h="4206625">
                <a:tc gridSpan="2">
                  <a:txBody>
                    <a:bodyPr/>
                    <a:lstStyle/>
                    <a:p>
                      <a:pPr marL="0" marR="0" lvl="0" indent="0" algn="l" rtl="0">
                        <a:spcBef>
                          <a:spcPts val="0"/>
                        </a:spcBef>
                        <a:spcAft>
                          <a:spcPts val="0"/>
                        </a:spcAft>
                        <a:buNone/>
                      </a:pPr>
                      <a:r>
                        <a:rPr lang="en-US" sz="2000" i="0" u="none" strike="noStrike" cap="none">
                          <a:solidFill>
                            <a:srgbClr val="D9D9D9"/>
                          </a:solidFill>
                          <a:latin typeface="Arial"/>
                          <a:ea typeface="Arial"/>
                          <a:cs typeface="Arial"/>
                          <a:sym typeface="Arial"/>
                        </a:rPr>
                        <a:t>This PowerPoint template produces a </a:t>
                      </a:r>
                      <a:r>
                        <a:rPr lang="en-US" sz="2000" i="0" u="none" strike="noStrike" cap="none">
                          <a:solidFill>
                            <a:srgbClr val="FFC000"/>
                          </a:solidFill>
                          <a:latin typeface="Arial"/>
                          <a:ea typeface="Arial"/>
                          <a:cs typeface="Arial"/>
                          <a:sym typeface="Arial"/>
                        </a:rPr>
                        <a:t>36"x48" </a:t>
                      </a:r>
                      <a:r>
                        <a:rPr lang="en-US" sz="2000" i="0" u="none" strike="noStrike" cap="none">
                          <a:solidFill>
                            <a:srgbClr val="D9D9D9"/>
                          </a:solidFill>
                          <a:latin typeface="Arial"/>
                          <a:ea typeface="Arial"/>
                          <a:cs typeface="Arial"/>
                          <a:sym typeface="Arial"/>
                        </a:rPr>
                        <a:t>presentation poster. You can use it to create your research poster by placing your title, subtitle, text, tables, charts and photos. </a:t>
                      </a:r>
                      <a:endParaRPr/>
                    </a:p>
                    <a:p>
                      <a:pPr marL="0" marR="0" lvl="0" indent="0" algn="l" rtl="0">
                        <a:spcBef>
                          <a:spcPts val="0"/>
                        </a:spcBef>
                        <a:spcAft>
                          <a:spcPts val="0"/>
                        </a:spcAft>
                        <a:buNone/>
                      </a:pPr>
                      <a:endParaRPr sz="2000" i="0" u="none" strike="noStrike" cap="none">
                        <a:solidFill>
                          <a:srgbClr val="D9D9D9"/>
                        </a:solidFill>
                        <a:latin typeface="Arial"/>
                        <a:ea typeface="Arial"/>
                        <a:cs typeface="Arial"/>
                        <a:sym typeface="Arial"/>
                      </a:endParaRPr>
                    </a:p>
                    <a:p>
                      <a:pPr marL="0" marR="0" lvl="0" indent="0" algn="l" rtl="0">
                        <a:spcBef>
                          <a:spcPts val="0"/>
                        </a:spcBef>
                        <a:spcAft>
                          <a:spcPts val="0"/>
                        </a:spcAft>
                        <a:buNone/>
                      </a:pPr>
                      <a:r>
                        <a:rPr lang="en-US" sz="2000" i="0" u="none" strike="noStrike" cap="none">
                          <a:solidFill>
                            <a:srgbClr val="D9D9D9"/>
                          </a:solidFill>
                          <a:latin typeface="Arial"/>
                          <a:ea typeface="Arial"/>
                          <a:cs typeface="Arial"/>
                          <a:sym typeface="Arial"/>
                        </a:rPr>
                        <a:t>We provide a series of online tutorials that will guide you through the poster design process and answer your poster production questions. For complete template tutorials, go online to </a:t>
                      </a:r>
                      <a:r>
                        <a:rPr lang="en-US" sz="2000" i="0" u="none" strike="noStrike" cap="none">
                          <a:solidFill>
                            <a:srgbClr val="FFC000"/>
                          </a:solidFill>
                          <a:latin typeface="Arial"/>
                          <a:ea typeface="Arial"/>
                          <a:cs typeface="Arial"/>
                          <a:sym typeface="Arial"/>
                        </a:rPr>
                        <a:t>PosterPresentations.com</a:t>
                      </a:r>
                      <a:r>
                        <a:rPr lang="en-US" sz="2000" i="0" u="none" strike="noStrike" cap="none">
                          <a:solidFill>
                            <a:srgbClr val="D9D9D9"/>
                          </a:solidFill>
                          <a:latin typeface="Arial"/>
                          <a:ea typeface="Arial"/>
                          <a:cs typeface="Arial"/>
                          <a:sym typeface="Arial"/>
                        </a:rPr>
                        <a:t> and click on the  </a:t>
                      </a:r>
                      <a:r>
                        <a:rPr lang="en-US" sz="2000" i="0" u="none" strike="noStrike" cap="none">
                          <a:solidFill>
                            <a:srgbClr val="FFC000"/>
                          </a:solidFill>
                          <a:latin typeface="Arial"/>
                          <a:ea typeface="Arial"/>
                          <a:cs typeface="Arial"/>
                          <a:sym typeface="Arial"/>
                        </a:rPr>
                        <a:t>HELP DESK</a:t>
                      </a:r>
                      <a:r>
                        <a:rPr lang="en-US" sz="2000" i="0" u="none" strike="noStrike" cap="none">
                          <a:solidFill>
                            <a:srgbClr val="D9D9D9"/>
                          </a:solidFill>
                          <a:latin typeface="Arial"/>
                          <a:ea typeface="Arial"/>
                          <a:cs typeface="Arial"/>
                          <a:sym typeface="Arial"/>
                        </a:rPr>
                        <a:t> tab.</a:t>
                      </a:r>
                      <a:endParaRPr/>
                    </a:p>
                    <a:p>
                      <a:pPr marL="0" marR="0" lvl="0" indent="0" algn="l" rtl="0">
                        <a:spcBef>
                          <a:spcPts val="0"/>
                        </a:spcBef>
                        <a:spcAft>
                          <a:spcPts val="0"/>
                        </a:spcAft>
                        <a:buNone/>
                      </a:pPr>
                      <a:endParaRPr sz="2000" i="0" u="none" strike="noStrike" cap="none">
                        <a:solidFill>
                          <a:srgbClr val="D9D9D9"/>
                        </a:solidFill>
                        <a:latin typeface="Arial"/>
                        <a:ea typeface="Arial"/>
                        <a:cs typeface="Arial"/>
                        <a:sym typeface="Arial"/>
                      </a:endParaRPr>
                    </a:p>
                    <a:p>
                      <a:pPr marL="0" marR="0" lvl="0" indent="0" algn="l" rtl="0">
                        <a:spcBef>
                          <a:spcPts val="0"/>
                        </a:spcBef>
                        <a:spcAft>
                          <a:spcPts val="0"/>
                        </a:spcAft>
                        <a:buNone/>
                      </a:pPr>
                      <a:r>
                        <a:rPr lang="en-US" sz="2000" i="0" u="none" strike="noStrike" cap="none">
                          <a:solidFill>
                            <a:srgbClr val="D9D9D9"/>
                          </a:solidFill>
                          <a:latin typeface="Arial"/>
                          <a:ea typeface="Arial"/>
                          <a:cs typeface="Arial"/>
                          <a:sym typeface="Arial"/>
                        </a:rPr>
                        <a:t>To print your poster using our same-day professional printing service, go online to </a:t>
                      </a:r>
                      <a:r>
                        <a:rPr lang="en-US" sz="2000" i="0" u="none" strike="noStrike" cap="none">
                          <a:solidFill>
                            <a:srgbClr val="FFC000"/>
                          </a:solidFill>
                          <a:latin typeface="Arial"/>
                          <a:ea typeface="Arial"/>
                          <a:cs typeface="Arial"/>
                          <a:sym typeface="Arial"/>
                        </a:rPr>
                        <a:t>PosterPresentations.com</a:t>
                      </a:r>
                      <a:r>
                        <a:rPr lang="en-US" sz="2000" i="0" u="none" strike="noStrike" cap="none">
                          <a:solidFill>
                            <a:srgbClr val="D9D9D9"/>
                          </a:solidFill>
                          <a:latin typeface="Arial"/>
                          <a:ea typeface="Arial"/>
                          <a:cs typeface="Arial"/>
                          <a:sym typeface="Arial"/>
                        </a:rPr>
                        <a:t> and click on "</a:t>
                      </a:r>
                      <a:r>
                        <a:rPr lang="en-US" sz="2000" i="0" u="none" strike="noStrike" cap="none">
                          <a:solidFill>
                            <a:srgbClr val="FFC000"/>
                          </a:solidFill>
                          <a:latin typeface="Arial"/>
                          <a:ea typeface="Arial"/>
                          <a:cs typeface="Arial"/>
                          <a:sym typeface="Arial"/>
                        </a:rPr>
                        <a:t>Order your poster</a:t>
                      </a:r>
                      <a:r>
                        <a:rPr lang="en-US" sz="2000" i="0" u="none" strike="noStrike" cap="none">
                          <a:solidFill>
                            <a:srgbClr val="D9D9D9"/>
                          </a:solidFill>
                          <a:latin typeface="Arial"/>
                          <a:ea typeface="Arial"/>
                          <a:cs typeface="Arial"/>
                          <a:sym typeface="Arial"/>
                        </a:rPr>
                        <a:t>".</a:t>
                      </a:r>
                      <a:endParaRPr sz="2000" b="1" u="none" strike="noStrike" cap="none">
                        <a:solidFill>
                          <a:srgbClr val="D9D9D9"/>
                        </a:solidFill>
                        <a:latin typeface="Arial"/>
                        <a:ea typeface="Arial"/>
                        <a:cs typeface="Arial"/>
                        <a:sym typeface="Arial"/>
                      </a:endParaRPr>
                    </a:p>
                  </a:txBody>
                  <a:tcPr marL="182875" marR="91450" marT="137150" marB="45725">
                    <a:solidFill>
                      <a:srgbClr val="010101"/>
                    </a:solidFill>
                  </a:tcPr>
                </a:tc>
                <a:tc hMerge="1">
                  <a:txBody>
                    <a:bodyPr/>
                    <a:lstStyle/>
                    <a:p>
                      <a:endParaRPr lang="en-US"/>
                    </a:p>
                  </a:txBody>
                  <a:tcPr/>
                </a:tc>
                <a:extLst>
                  <a:ext uri="{0D108BD9-81ED-4DB2-BD59-A6C34878D82A}">
                    <a16:rowId xmlns:a16="http://schemas.microsoft.com/office/drawing/2014/main" val="10001"/>
                  </a:ext>
                </a:extLst>
              </a:tr>
              <a:tr h="4572425">
                <a:tc>
                  <a:txBody>
                    <a:bodyPr/>
                    <a:lstStyle/>
                    <a:p>
                      <a:pPr marL="0" marR="0" lvl="0" indent="0" algn="ctr" rtl="0">
                        <a:spcBef>
                          <a:spcPts val="0"/>
                        </a:spcBef>
                        <a:spcAft>
                          <a:spcPts val="0"/>
                        </a:spcAft>
                        <a:buNone/>
                      </a:pPr>
                      <a:endParaRPr sz="2000" u="none" strike="noStrike" cap="none">
                        <a:solidFill>
                          <a:srgbClr val="1F3A4E"/>
                        </a:solidFill>
                      </a:endParaRPr>
                    </a:p>
                    <a:p>
                      <a:pPr marL="0" marR="0" lvl="0" indent="0" algn="ctr" rtl="0">
                        <a:spcBef>
                          <a:spcPts val="0"/>
                        </a:spcBef>
                        <a:spcAft>
                          <a:spcPts val="0"/>
                        </a:spcAft>
                        <a:buNone/>
                      </a:pPr>
                      <a:endParaRPr sz="2000" u="none" strike="noStrike" cap="none">
                        <a:solidFill>
                          <a:srgbClr val="1F3A4E"/>
                        </a:solidFill>
                      </a:endParaRPr>
                    </a:p>
                    <a:p>
                      <a:pPr marL="0" marR="0" lvl="0" indent="0" algn="ctr" rtl="0">
                        <a:spcBef>
                          <a:spcPts val="0"/>
                        </a:spcBef>
                        <a:spcAft>
                          <a:spcPts val="0"/>
                        </a:spcAft>
                        <a:buNone/>
                      </a:pPr>
                      <a:r>
                        <a:rPr lang="en-US" sz="2000" u="none" strike="noStrike" cap="none">
                          <a:solidFill>
                            <a:schemeClr val="lt1"/>
                          </a:solidFill>
                          <a:latin typeface="Arial"/>
                          <a:ea typeface="Arial"/>
                          <a:cs typeface="Arial"/>
                          <a:sym typeface="Arial"/>
                        </a:rPr>
                        <a:t>This is a template for a </a:t>
                      </a:r>
                      <a:endParaRPr/>
                    </a:p>
                    <a:p>
                      <a:pPr marL="0" marR="0" lvl="0" indent="0" algn="ctr" rtl="0">
                        <a:spcBef>
                          <a:spcPts val="0"/>
                        </a:spcBef>
                        <a:spcAft>
                          <a:spcPts val="0"/>
                        </a:spcAft>
                        <a:buNone/>
                      </a:pPr>
                      <a:r>
                        <a:rPr lang="en-US" sz="2000" u="none" strike="noStrike" cap="none">
                          <a:solidFill>
                            <a:schemeClr val="lt1"/>
                          </a:solidFill>
                          <a:latin typeface="Arial"/>
                          <a:ea typeface="Arial"/>
                          <a:cs typeface="Arial"/>
                          <a:sym typeface="Arial"/>
                        </a:rPr>
                        <a:t>presentation poster</a:t>
                      </a:r>
                      <a:br>
                        <a:rPr lang="en-US" sz="2000" u="none" strike="noStrike" cap="none">
                          <a:solidFill>
                            <a:schemeClr val="lt1"/>
                          </a:solidFill>
                          <a:latin typeface="Arial"/>
                          <a:ea typeface="Arial"/>
                          <a:cs typeface="Arial"/>
                          <a:sym typeface="Arial"/>
                        </a:rPr>
                      </a:br>
                      <a:r>
                        <a:rPr lang="en-US" sz="3600" b="1" u="none" strike="noStrike" cap="none">
                          <a:solidFill>
                            <a:srgbClr val="FFC000"/>
                          </a:solidFill>
                          <a:latin typeface="Arial"/>
                          <a:ea typeface="Arial"/>
                          <a:cs typeface="Arial"/>
                          <a:sym typeface="Arial"/>
                        </a:rPr>
                        <a:t>36 inches tall</a:t>
                      </a:r>
                      <a:br>
                        <a:rPr lang="en-US" sz="3600" b="1" u="none" strike="noStrike" cap="none">
                          <a:solidFill>
                            <a:srgbClr val="FFC000"/>
                          </a:solidFill>
                          <a:latin typeface="Arial"/>
                          <a:ea typeface="Arial"/>
                          <a:cs typeface="Arial"/>
                          <a:sym typeface="Arial"/>
                        </a:rPr>
                      </a:br>
                      <a:r>
                        <a:rPr lang="en-US" sz="3600" b="1" u="none" strike="noStrike" cap="none">
                          <a:solidFill>
                            <a:srgbClr val="FFC000"/>
                          </a:solidFill>
                          <a:latin typeface="Arial"/>
                          <a:ea typeface="Arial"/>
                          <a:cs typeface="Arial"/>
                          <a:sym typeface="Arial"/>
                        </a:rPr>
                        <a:t>by</a:t>
                      </a:r>
                      <a:br>
                        <a:rPr lang="en-US" sz="3600" b="1" u="none" strike="noStrike" cap="none">
                          <a:solidFill>
                            <a:srgbClr val="FFC000"/>
                          </a:solidFill>
                          <a:latin typeface="Arial"/>
                          <a:ea typeface="Arial"/>
                          <a:cs typeface="Arial"/>
                          <a:sym typeface="Arial"/>
                        </a:rPr>
                      </a:br>
                      <a:r>
                        <a:rPr lang="en-US" sz="3600" b="1" u="none" strike="noStrike" cap="none">
                          <a:solidFill>
                            <a:srgbClr val="FFC000"/>
                          </a:solidFill>
                          <a:latin typeface="Arial"/>
                          <a:ea typeface="Arial"/>
                          <a:cs typeface="Arial"/>
                          <a:sym typeface="Arial"/>
                        </a:rPr>
                        <a:t>48 inches wide</a:t>
                      </a:r>
                      <a:br>
                        <a:rPr lang="en-US" sz="2000" u="none" strike="noStrike" cap="none">
                          <a:solidFill>
                            <a:schemeClr val="lt1"/>
                          </a:solidFill>
                          <a:latin typeface="Arial"/>
                          <a:ea typeface="Arial"/>
                          <a:cs typeface="Arial"/>
                          <a:sym typeface="Arial"/>
                        </a:rPr>
                      </a:br>
                      <a:endParaRPr sz="2000" u="none" strike="noStrike" cap="none">
                        <a:solidFill>
                          <a:srgbClr val="1F3A4E"/>
                        </a:solidFill>
                      </a:endParaRPr>
                    </a:p>
                  </a:txBody>
                  <a:tcPr marL="91450" marR="91450" marT="45725" marB="45725">
                    <a:solidFill>
                      <a:srgbClr val="010101"/>
                    </a:solidFill>
                  </a:tcPr>
                </a:tc>
                <a:tc>
                  <a:txBody>
                    <a:bodyPr/>
                    <a:lstStyle/>
                    <a:p>
                      <a:pPr marL="0" marR="0" lvl="0" indent="0" algn="l" rtl="0">
                        <a:lnSpc>
                          <a:spcPct val="100000"/>
                        </a:lnSpc>
                        <a:spcBef>
                          <a:spcPts val="0"/>
                        </a:spcBef>
                        <a:spcAft>
                          <a:spcPts val="0"/>
                        </a:spcAft>
                        <a:buClr>
                          <a:srgbClr val="FFC000"/>
                        </a:buClr>
                        <a:buSzPts val="2400"/>
                        <a:buFont typeface="Arial"/>
                        <a:buNone/>
                      </a:pPr>
                      <a:r>
                        <a:rPr lang="en-US" sz="2400" b="1" u="none" strike="noStrike" cap="none">
                          <a:solidFill>
                            <a:srgbClr val="FFC000"/>
                          </a:solidFill>
                          <a:latin typeface="Arial"/>
                          <a:ea typeface="Arial"/>
                          <a:cs typeface="Arial"/>
                          <a:sym typeface="Arial"/>
                        </a:rPr>
                        <a:t>Important: Check the template size</a:t>
                      </a:r>
                      <a:br>
                        <a:rPr lang="en-US" sz="2000" b="0" u="none" strike="noStrike" cap="none">
                          <a:solidFill>
                            <a:srgbClr val="FFC000"/>
                          </a:solidFill>
                          <a:latin typeface="Arial"/>
                          <a:ea typeface="Arial"/>
                          <a:cs typeface="Arial"/>
                          <a:sym typeface="Arial"/>
                        </a:rPr>
                      </a:br>
                      <a:r>
                        <a:rPr lang="en-US" sz="2000" b="0" u="none" strike="noStrike" cap="none">
                          <a:solidFill>
                            <a:srgbClr val="D9D9D9"/>
                          </a:solidFill>
                          <a:latin typeface="Arial"/>
                          <a:ea typeface="Arial"/>
                          <a:cs typeface="Arial"/>
                          <a:sym typeface="Arial"/>
                        </a:rPr>
                        <a:t>Before you start working on your poster and to avoid printing problems check that you have downloaded and that you are using the correct size template for your poster presentation.</a:t>
                      </a:r>
                      <a:br>
                        <a:rPr lang="en-US" sz="2000" b="0" u="none" strike="noStrike" cap="none">
                          <a:solidFill>
                            <a:srgbClr val="D9D9D9"/>
                          </a:solidFill>
                          <a:latin typeface="Arial"/>
                          <a:ea typeface="Arial"/>
                          <a:cs typeface="Arial"/>
                          <a:sym typeface="Arial"/>
                        </a:rPr>
                      </a:br>
                      <a:r>
                        <a:rPr lang="en-US" sz="2000" b="0" u="none" strike="noStrike" cap="none">
                          <a:solidFill>
                            <a:srgbClr val="D9D9D9"/>
                          </a:solidFill>
                          <a:latin typeface="Arial"/>
                          <a:ea typeface="Arial"/>
                          <a:cs typeface="Arial"/>
                          <a:sym typeface="Arial"/>
                        </a:rPr>
                        <a:t>This template can also be printed at the following sizes without distortion and without any additional formatting:</a:t>
                      </a:r>
                      <a:br>
                        <a:rPr lang="en-US" sz="2000" b="0" u="none" strike="noStrike" cap="none">
                          <a:solidFill>
                            <a:srgbClr val="D9D9D9"/>
                          </a:solidFill>
                          <a:latin typeface="Arial"/>
                          <a:ea typeface="Arial"/>
                          <a:cs typeface="Arial"/>
                          <a:sym typeface="Arial"/>
                        </a:rPr>
                      </a:br>
                      <a:r>
                        <a:rPr lang="en-US" sz="2000" b="0" u="none" strike="noStrike" cap="none">
                          <a:solidFill>
                            <a:srgbClr val="FFC000"/>
                          </a:solidFill>
                          <a:latin typeface="Arial"/>
                          <a:ea typeface="Arial"/>
                          <a:cs typeface="Arial"/>
                          <a:sym typeface="Arial"/>
                        </a:rPr>
                        <a:t>30 tall x 40 wide</a:t>
                      </a:r>
                      <a:br>
                        <a:rPr lang="en-US" sz="2000" b="0" u="none" strike="noStrike" cap="none">
                          <a:solidFill>
                            <a:srgbClr val="FFC000"/>
                          </a:solidFill>
                          <a:latin typeface="Arial"/>
                          <a:ea typeface="Arial"/>
                          <a:cs typeface="Arial"/>
                          <a:sym typeface="Arial"/>
                        </a:rPr>
                      </a:br>
                      <a:r>
                        <a:rPr lang="en-US" sz="2000" b="0" u="none" strike="noStrike" cap="none">
                          <a:solidFill>
                            <a:srgbClr val="FFC000"/>
                          </a:solidFill>
                          <a:latin typeface="Arial"/>
                          <a:ea typeface="Arial"/>
                          <a:cs typeface="Arial"/>
                          <a:sym typeface="Arial"/>
                        </a:rPr>
                        <a:t>42 tall x 56 wide</a:t>
                      </a:r>
                      <a:br>
                        <a:rPr lang="en-US" sz="2000" b="0" u="none" strike="noStrike" cap="none">
                          <a:solidFill>
                            <a:srgbClr val="FFC000"/>
                          </a:solidFill>
                          <a:latin typeface="Arial"/>
                          <a:ea typeface="Arial"/>
                          <a:cs typeface="Arial"/>
                          <a:sym typeface="Arial"/>
                        </a:rPr>
                      </a:br>
                      <a:r>
                        <a:rPr lang="en-US" sz="2000" b="0" u="none" strike="noStrike" cap="none">
                          <a:solidFill>
                            <a:srgbClr val="FFC000"/>
                          </a:solidFill>
                          <a:latin typeface="Arial"/>
                          <a:ea typeface="Arial"/>
                          <a:cs typeface="Arial"/>
                          <a:sym typeface="Arial"/>
                        </a:rPr>
                        <a:t>48 tall x 64 wide</a:t>
                      </a:r>
                      <a:endParaRPr/>
                    </a:p>
                  </a:txBody>
                  <a:tcPr marL="182875" marR="91450" marT="137150" marB="45725">
                    <a:solidFill>
                      <a:srgbClr val="010101"/>
                    </a:solidFill>
                  </a:tcPr>
                </a:tc>
                <a:extLst>
                  <a:ext uri="{0D108BD9-81ED-4DB2-BD59-A6C34878D82A}">
                    <a16:rowId xmlns:a16="http://schemas.microsoft.com/office/drawing/2014/main" val="10002"/>
                  </a:ext>
                </a:extLst>
              </a:tr>
              <a:tr h="4288700">
                <a:tc>
                  <a:txBody>
                    <a:bodyPr/>
                    <a:lstStyle/>
                    <a:p>
                      <a:pPr marL="0" marR="0" lvl="0" indent="0" algn="l" rtl="0">
                        <a:spcBef>
                          <a:spcPts val="0"/>
                        </a:spcBef>
                        <a:spcAft>
                          <a:spcPts val="0"/>
                        </a:spcAft>
                        <a:buNone/>
                      </a:pPr>
                      <a:endParaRPr sz="2000">
                        <a:solidFill>
                          <a:srgbClr val="1F3A4E"/>
                        </a:solidFill>
                      </a:endParaRPr>
                    </a:p>
                  </a:txBody>
                  <a:tcPr marL="91450" marR="91450" marT="45725" marB="45725"/>
                </a:tc>
                <a:tc>
                  <a:txBody>
                    <a:bodyPr/>
                    <a:lstStyle/>
                    <a:p>
                      <a:pPr marL="0" marR="0" lvl="0" indent="0" algn="l" rtl="0">
                        <a:spcBef>
                          <a:spcPts val="0"/>
                        </a:spcBef>
                        <a:spcAft>
                          <a:spcPts val="0"/>
                        </a:spcAft>
                        <a:buNone/>
                      </a:pPr>
                      <a:r>
                        <a:rPr lang="en-US" sz="2400" b="1">
                          <a:solidFill>
                            <a:srgbClr val="FFC000"/>
                          </a:solidFill>
                          <a:latin typeface="Arial"/>
                          <a:ea typeface="Arial"/>
                          <a:cs typeface="Arial"/>
                          <a:sym typeface="Arial"/>
                        </a:rPr>
                        <a:t>How to </a:t>
                      </a:r>
                      <a:r>
                        <a:rPr lang="en-US" sz="4000" b="1">
                          <a:solidFill>
                            <a:srgbClr val="FFC000"/>
                          </a:solidFill>
                          <a:latin typeface="Arial"/>
                          <a:ea typeface="Arial"/>
                          <a:cs typeface="Arial"/>
                          <a:sym typeface="Arial"/>
                        </a:rPr>
                        <a:t>Zoom in </a:t>
                      </a:r>
                      <a:r>
                        <a:rPr lang="en-US" sz="2400" b="1">
                          <a:solidFill>
                            <a:srgbClr val="FFC000"/>
                          </a:solidFill>
                          <a:latin typeface="Arial"/>
                          <a:ea typeface="Arial"/>
                          <a:cs typeface="Arial"/>
                          <a:sym typeface="Arial"/>
                        </a:rPr>
                        <a:t>and </a:t>
                      </a:r>
                      <a:r>
                        <a:rPr lang="en-US" sz="1800" b="1">
                          <a:solidFill>
                            <a:srgbClr val="FFC000"/>
                          </a:solidFill>
                          <a:latin typeface="Arial"/>
                          <a:ea typeface="Arial"/>
                          <a:cs typeface="Arial"/>
                          <a:sym typeface="Arial"/>
                        </a:rPr>
                        <a:t>out</a:t>
                      </a:r>
                      <a:endParaRPr sz="2400" b="1">
                        <a:solidFill>
                          <a:srgbClr val="FFC000"/>
                        </a:solidFill>
                        <a:latin typeface="Arial"/>
                        <a:ea typeface="Arial"/>
                        <a:cs typeface="Arial"/>
                        <a:sym typeface="Arial"/>
                      </a:endParaRPr>
                    </a:p>
                    <a:p>
                      <a:pPr marL="0" marR="0" lvl="0" indent="0" algn="l" rtl="0">
                        <a:spcBef>
                          <a:spcPts val="0"/>
                        </a:spcBef>
                        <a:spcAft>
                          <a:spcPts val="0"/>
                        </a:spcAft>
                        <a:buNone/>
                      </a:pPr>
                      <a:r>
                        <a:rPr lang="en-US" sz="2000" b="0">
                          <a:solidFill>
                            <a:srgbClr val="D9D9D9"/>
                          </a:solidFill>
                          <a:latin typeface="Arial"/>
                          <a:ea typeface="Arial"/>
                          <a:cs typeface="Arial"/>
                          <a:sym typeface="Arial"/>
                        </a:rPr>
                        <a:t>Use the PowerPoint zoom tool to adjust the screen magnification to view comfortably. PowerPoint provides 2 ways to zoom: </a:t>
                      </a:r>
                      <a:br>
                        <a:rPr lang="en-US" sz="2000" b="0">
                          <a:solidFill>
                            <a:srgbClr val="D9D9D9"/>
                          </a:solidFill>
                          <a:latin typeface="Arial"/>
                          <a:ea typeface="Arial"/>
                          <a:cs typeface="Arial"/>
                          <a:sym typeface="Arial"/>
                        </a:rPr>
                      </a:br>
                      <a:r>
                        <a:rPr lang="en-US" sz="2000" b="0">
                          <a:solidFill>
                            <a:srgbClr val="FFC000"/>
                          </a:solidFill>
                          <a:latin typeface="Arial"/>
                          <a:ea typeface="Arial"/>
                          <a:cs typeface="Arial"/>
                          <a:sym typeface="Arial"/>
                        </a:rPr>
                        <a:t>1. </a:t>
                      </a:r>
                      <a:r>
                        <a:rPr lang="en-US" sz="2000" b="0">
                          <a:solidFill>
                            <a:srgbClr val="D9D9D9"/>
                          </a:solidFill>
                          <a:latin typeface="Arial"/>
                          <a:ea typeface="Arial"/>
                          <a:cs typeface="Arial"/>
                          <a:sym typeface="Arial"/>
                        </a:rPr>
                        <a:t>On the top menu bar click on the VIEW tab and then click on ZOOM. Choose the zoom percentage that works best for you. </a:t>
                      </a:r>
                      <a:br>
                        <a:rPr lang="en-US" sz="2000" b="0">
                          <a:solidFill>
                            <a:srgbClr val="D9D9D9"/>
                          </a:solidFill>
                          <a:latin typeface="Arial"/>
                          <a:ea typeface="Arial"/>
                          <a:cs typeface="Arial"/>
                          <a:sym typeface="Arial"/>
                        </a:rPr>
                      </a:br>
                      <a:r>
                        <a:rPr lang="en-US" sz="2000" b="0">
                          <a:solidFill>
                            <a:srgbClr val="FFC000"/>
                          </a:solidFill>
                          <a:latin typeface="Arial"/>
                          <a:ea typeface="Arial"/>
                          <a:cs typeface="Arial"/>
                          <a:sym typeface="Arial"/>
                        </a:rPr>
                        <a:t>2. </a:t>
                      </a:r>
                      <a:r>
                        <a:rPr lang="en-US" sz="2000" b="0">
                          <a:solidFill>
                            <a:srgbClr val="D9D9D9"/>
                          </a:solidFill>
                          <a:latin typeface="Arial"/>
                          <a:ea typeface="Arial"/>
                          <a:cs typeface="Arial"/>
                          <a:sym typeface="Arial"/>
                        </a:rPr>
                        <a:t>For better zoom flexibility, use the zoom slider at the bottom right of the window.</a:t>
                      </a:r>
                      <a:endParaRPr/>
                    </a:p>
                  </a:txBody>
                  <a:tcPr marL="182875" marR="91450" marT="137150" marB="45725">
                    <a:solidFill>
                      <a:srgbClr val="010101"/>
                    </a:solidFill>
                  </a:tcPr>
                </a:tc>
                <a:extLst>
                  <a:ext uri="{0D108BD9-81ED-4DB2-BD59-A6C34878D82A}">
                    <a16:rowId xmlns:a16="http://schemas.microsoft.com/office/drawing/2014/main" val="10003"/>
                  </a:ext>
                </a:extLst>
              </a:tr>
              <a:tr h="1800525">
                <a:tc gridSpan="2">
                  <a:txBody>
                    <a:bodyPr/>
                    <a:lstStyle/>
                    <a:p>
                      <a:pPr marL="0" marR="0" lvl="0" indent="0" algn="l" rtl="0">
                        <a:lnSpc>
                          <a:spcPct val="100000"/>
                        </a:lnSpc>
                        <a:spcBef>
                          <a:spcPts val="0"/>
                        </a:spcBef>
                        <a:spcAft>
                          <a:spcPts val="0"/>
                        </a:spcAft>
                        <a:buClr>
                          <a:srgbClr val="FFC000"/>
                        </a:buClr>
                        <a:buSzPts val="2400"/>
                        <a:buFont typeface="Arial"/>
                        <a:buNone/>
                      </a:pPr>
                      <a:r>
                        <a:rPr lang="en-US" sz="2400" b="1">
                          <a:solidFill>
                            <a:srgbClr val="FFC000"/>
                          </a:solidFill>
                          <a:latin typeface="Arial"/>
                          <a:ea typeface="Arial"/>
                          <a:cs typeface="Arial"/>
                          <a:sym typeface="Arial"/>
                        </a:rPr>
                        <a:t>Ruler and Guides</a:t>
                      </a:r>
                      <a:br>
                        <a:rPr lang="en-US" sz="2000" b="0">
                          <a:solidFill>
                            <a:srgbClr val="FFC000"/>
                          </a:solidFill>
                          <a:latin typeface="Arial"/>
                          <a:ea typeface="Arial"/>
                          <a:cs typeface="Arial"/>
                          <a:sym typeface="Arial"/>
                        </a:rPr>
                      </a:br>
                      <a:r>
                        <a:rPr lang="en-US" sz="2000" b="0">
                          <a:solidFill>
                            <a:srgbClr val="D9D9D9"/>
                          </a:solidFill>
                          <a:latin typeface="Arial"/>
                          <a:ea typeface="Arial"/>
                          <a:cs typeface="Arial"/>
                          <a:sym typeface="Arial"/>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endParaRPr/>
                    </a:p>
                  </a:txBody>
                  <a:tcPr marL="91450" marR="91450" marT="45725" marB="45725">
                    <a:solidFill>
                      <a:srgbClr val="010101"/>
                    </a:solidFill>
                  </a:tcPr>
                </a:tc>
                <a:tc hMerge="1">
                  <a:txBody>
                    <a:bodyPr/>
                    <a:lstStyle/>
                    <a:p>
                      <a:endParaRPr lang="en-US"/>
                    </a:p>
                  </a:txBody>
                  <a:tcPr/>
                </a:tc>
                <a:extLst>
                  <a:ext uri="{0D108BD9-81ED-4DB2-BD59-A6C34878D82A}">
                    <a16:rowId xmlns:a16="http://schemas.microsoft.com/office/drawing/2014/main" val="10004"/>
                  </a:ext>
                </a:extLst>
              </a:tr>
              <a:tr h="3824350">
                <a:tc>
                  <a:txBody>
                    <a:bodyPr/>
                    <a:lstStyle/>
                    <a:p>
                      <a:pPr marL="0" marR="0" lvl="0" indent="0" algn="l" rtl="0">
                        <a:spcBef>
                          <a:spcPts val="0"/>
                        </a:spcBef>
                        <a:spcAft>
                          <a:spcPts val="0"/>
                        </a:spcAft>
                        <a:buNone/>
                      </a:pPr>
                      <a:endParaRPr sz="2000">
                        <a:solidFill>
                          <a:srgbClr val="1F3A4E"/>
                        </a:solidFill>
                      </a:endParaRPr>
                    </a:p>
                  </a:txBody>
                  <a:tcPr marL="91450" marR="91450" marT="45725" marB="45725"/>
                </a:tc>
                <a:tc>
                  <a:txBody>
                    <a:bodyPr/>
                    <a:lstStyle/>
                    <a:p>
                      <a:pPr marL="0" marR="0" lvl="1" indent="0" algn="l" rtl="0">
                        <a:spcBef>
                          <a:spcPts val="0"/>
                        </a:spcBef>
                        <a:spcAft>
                          <a:spcPts val="0"/>
                        </a:spcAft>
                        <a:buNone/>
                      </a:pPr>
                      <a:r>
                        <a:rPr lang="en-US" sz="2400" b="1" u="none" strike="noStrike" cap="none">
                          <a:solidFill>
                            <a:srgbClr val="FFC000"/>
                          </a:solidFill>
                          <a:latin typeface="Arial"/>
                          <a:ea typeface="Arial"/>
                          <a:cs typeface="Arial"/>
                          <a:sym typeface="Arial"/>
                        </a:rPr>
                        <a:t>Headers and text containers</a:t>
                      </a:r>
                      <a:br>
                        <a:rPr lang="en-US" sz="2000" b="0" u="none" strike="noStrike" cap="none">
                          <a:solidFill>
                            <a:schemeClr val="lt1"/>
                          </a:solidFill>
                          <a:latin typeface="Arial"/>
                          <a:ea typeface="Arial"/>
                          <a:cs typeface="Arial"/>
                          <a:sym typeface="Arial"/>
                        </a:rPr>
                      </a:br>
                      <a:r>
                        <a:rPr lang="en-US" sz="2000" b="0" u="none" strike="noStrike" cap="none">
                          <a:solidFill>
                            <a:srgbClr val="D9D9D9"/>
                          </a:solidFill>
                          <a:latin typeface="Arial"/>
                          <a:ea typeface="Arial"/>
                          <a:cs typeface="Arial"/>
                          <a:sym typeface="Arial"/>
                        </a:rPr>
                        <a:t>Included in this template are commonly used section headers such as Abstract, Objectives, Methods, Results, etc. </a:t>
                      </a:r>
                      <a:br>
                        <a:rPr lang="en-US" sz="2000" b="0" u="none" strike="noStrike" cap="none">
                          <a:solidFill>
                            <a:schemeClr val="lt1"/>
                          </a:solidFill>
                          <a:latin typeface="Arial"/>
                          <a:ea typeface="Arial"/>
                          <a:cs typeface="Arial"/>
                          <a:sym typeface="Arial"/>
                        </a:rPr>
                      </a:br>
                      <a:r>
                        <a:rPr lang="en-US" sz="2000" b="0" u="none" strike="noStrike" cap="none">
                          <a:solidFill>
                            <a:srgbClr val="FFC000"/>
                          </a:solidFill>
                          <a:latin typeface="Arial"/>
                          <a:ea typeface="Arial"/>
                          <a:cs typeface="Arial"/>
                          <a:sym typeface="Arial"/>
                        </a:rPr>
                        <a:t>-</a:t>
                      </a:r>
                      <a:r>
                        <a:rPr lang="en-US" sz="2000" b="0" u="none" strike="noStrike" cap="none">
                          <a:solidFill>
                            <a:schemeClr val="lt1"/>
                          </a:solidFill>
                          <a:latin typeface="Arial"/>
                          <a:ea typeface="Arial"/>
                          <a:cs typeface="Arial"/>
                          <a:sym typeface="Arial"/>
                        </a:rPr>
                        <a:t> </a:t>
                      </a:r>
                      <a:r>
                        <a:rPr lang="en-US" sz="2000" b="0" u="none" strike="noStrike" cap="none">
                          <a:solidFill>
                            <a:srgbClr val="D9D9D9"/>
                          </a:solidFill>
                          <a:latin typeface="Arial"/>
                          <a:ea typeface="Arial"/>
                          <a:cs typeface="Arial"/>
                          <a:sym typeface="Arial"/>
                        </a:rPr>
                        <a:t>Click inside a section header to add its text. </a:t>
                      </a:r>
                      <a:br>
                        <a:rPr lang="en-US" sz="2000" b="0" u="none" strike="noStrike" cap="none">
                          <a:solidFill>
                            <a:schemeClr val="lt1"/>
                          </a:solidFill>
                          <a:latin typeface="Arial"/>
                          <a:ea typeface="Arial"/>
                          <a:cs typeface="Arial"/>
                          <a:sym typeface="Arial"/>
                        </a:rPr>
                      </a:br>
                      <a:r>
                        <a:rPr lang="en-US" sz="2000" b="0" u="none" strike="noStrike" cap="none">
                          <a:solidFill>
                            <a:srgbClr val="FFC000"/>
                          </a:solidFill>
                          <a:latin typeface="Arial"/>
                          <a:ea typeface="Arial"/>
                          <a:cs typeface="Arial"/>
                          <a:sym typeface="Arial"/>
                        </a:rPr>
                        <a:t>-</a:t>
                      </a:r>
                      <a:r>
                        <a:rPr lang="en-US" sz="2000" b="0" u="none" strike="noStrike" cap="none">
                          <a:solidFill>
                            <a:schemeClr val="lt1"/>
                          </a:solidFill>
                          <a:latin typeface="Arial"/>
                          <a:ea typeface="Arial"/>
                          <a:cs typeface="Arial"/>
                          <a:sym typeface="Arial"/>
                        </a:rPr>
                        <a:t> </a:t>
                      </a:r>
                      <a:r>
                        <a:rPr lang="en-US" sz="2000" b="0" u="none" strike="noStrike" cap="none">
                          <a:solidFill>
                            <a:srgbClr val="D9D9D9"/>
                          </a:solidFill>
                          <a:latin typeface="Arial"/>
                          <a:ea typeface="Arial"/>
                          <a:cs typeface="Arial"/>
                          <a:sym typeface="Arial"/>
                        </a:rPr>
                        <a:t>To add another header, click on edge of the section box so that it is outlined. Copy and paste it. </a:t>
                      </a:r>
                      <a:br>
                        <a:rPr lang="en-US" sz="2000" b="0" u="none" strike="noStrike" cap="none">
                          <a:solidFill>
                            <a:schemeClr val="lt1"/>
                          </a:solidFill>
                          <a:latin typeface="Arial"/>
                          <a:ea typeface="Arial"/>
                          <a:cs typeface="Arial"/>
                          <a:sym typeface="Arial"/>
                        </a:rPr>
                      </a:br>
                      <a:r>
                        <a:rPr lang="en-US" sz="2000" b="0" u="none" strike="noStrike" cap="none">
                          <a:solidFill>
                            <a:srgbClr val="FFC000"/>
                          </a:solidFill>
                          <a:latin typeface="Arial"/>
                          <a:ea typeface="Arial"/>
                          <a:cs typeface="Arial"/>
                          <a:sym typeface="Arial"/>
                        </a:rPr>
                        <a:t>-</a:t>
                      </a:r>
                      <a:r>
                        <a:rPr lang="en-US" sz="2000" b="0" u="none" strike="noStrike" cap="none">
                          <a:solidFill>
                            <a:schemeClr val="lt1"/>
                          </a:solidFill>
                          <a:latin typeface="Arial"/>
                          <a:ea typeface="Arial"/>
                          <a:cs typeface="Arial"/>
                          <a:sym typeface="Arial"/>
                        </a:rPr>
                        <a:t> </a:t>
                      </a:r>
                      <a:r>
                        <a:rPr lang="en-US" sz="2000" b="0" u="none" strike="noStrike" cap="none">
                          <a:solidFill>
                            <a:srgbClr val="D9D9D9"/>
                          </a:solidFill>
                          <a:latin typeface="Arial"/>
                          <a:ea typeface="Arial"/>
                          <a:cs typeface="Arial"/>
                          <a:sym typeface="Arial"/>
                        </a:rPr>
                        <a:t>To increase its size, click on the white circles and expand to the the desired size.</a:t>
                      </a:r>
                      <a:endParaRPr/>
                    </a:p>
                  </a:txBody>
                  <a:tcPr marL="182875" marR="91450" marT="137150" marB="45725">
                    <a:solidFill>
                      <a:srgbClr val="010101"/>
                    </a:solidFill>
                  </a:tcPr>
                </a:tc>
                <a:extLst>
                  <a:ext uri="{0D108BD9-81ED-4DB2-BD59-A6C34878D82A}">
                    <a16:rowId xmlns:a16="http://schemas.microsoft.com/office/drawing/2014/main" val="10005"/>
                  </a:ext>
                </a:extLst>
              </a:tr>
              <a:tr h="3519125">
                <a:tc gridSpan="2">
                  <a:txBody>
                    <a:bodyPr/>
                    <a:lstStyle/>
                    <a:p>
                      <a:pPr marL="0" marR="0" lvl="0" indent="0" algn="l" rtl="0">
                        <a:spcBef>
                          <a:spcPts val="0"/>
                        </a:spcBef>
                        <a:spcAft>
                          <a:spcPts val="0"/>
                        </a:spcAft>
                        <a:buNone/>
                      </a:pPr>
                      <a:r>
                        <a:rPr lang="en-US" sz="2400" b="1">
                          <a:solidFill>
                            <a:srgbClr val="FFC000"/>
                          </a:solidFill>
                          <a:latin typeface="Arial"/>
                          <a:ea typeface="Arial"/>
                          <a:cs typeface="Arial"/>
                          <a:sym typeface="Arial"/>
                        </a:rPr>
                        <a:t>Adding content to the poster</a:t>
                      </a:r>
                      <a:endParaRPr/>
                    </a:p>
                    <a:p>
                      <a:pPr marL="0" marR="0" lvl="0" indent="0" algn="l" rtl="0">
                        <a:spcBef>
                          <a:spcPts val="0"/>
                        </a:spcBef>
                        <a:spcAft>
                          <a:spcPts val="0"/>
                        </a:spcAft>
                        <a:buNone/>
                      </a:pPr>
                      <a:r>
                        <a:rPr lang="en-US" sz="2000">
                          <a:solidFill>
                            <a:srgbClr val="D9D9D9"/>
                          </a:solidFill>
                          <a:latin typeface="Arial"/>
                          <a:ea typeface="Arial"/>
                          <a:cs typeface="Arial"/>
                          <a:sym typeface="Arial"/>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endParaRPr/>
                    </a:p>
                    <a:p>
                      <a:pPr marL="342900" marR="0" lvl="0" indent="-342900" algn="l" rtl="0">
                        <a:spcBef>
                          <a:spcPts val="0"/>
                        </a:spcBef>
                        <a:spcAft>
                          <a:spcPts val="0"/>
                        </a:spcAft>
                        <a:buClr>
                          <a:srgbClr val="D9D9D9"/>
                        </a:buClr>
                        <a:buSzPts val="2000"/>
                        <a:buFont typeface="Arial"/>
                        <a:buChar char="-"/>
                      </a:pPr>
                      <a:r>
                        <a:rPr lang="en-US" sz="2000">
                          <a:solidFill>
                            <a:srgbClr val="D9D9D9"/>
                          </a:solidFill>
                          <a:latin typeface="Arial"/>
                          <a:ea typeface="Arial"/>
                          <a:cs typeface="Arial"/>
                          <a:sym typeface="Arial"/>
                        </a:rPr>
                        <a:t>If you run out of room, try to reduce the size of your fonts and/or the size of your graphics. If there is a lot of empty space try to increase your font sizes and the size of your graphics. The font used for references can be smaller.</a:t>
                      </a:r>
                      <a:endParaRPr sz="2000">
                        <a:solidFill>
                          <a:srgbClr val="D9D9D9"/>
                        </a:solidFill>
                        <a:latin typeface="Arial"/>
                        <a:ea typeface="Arial"/>
                        <a:cs typeface="Arial"/>
                        <a:sym typeface="Arial"/>
                      </a:endParaRPr>
                    </a:p>
                  </a:txBody>
                  <a:tcPr marL="91450" marR="91450" marT="45725" marB="45725">
                    <a:solidFill>
                      <a:srgbClr val="010101"/>
                    </a:solidFill>
                  </a:tcPr>
                </a:tc>
                <a:tc hMerge="1">
                  <a:txBody>
                    <a:bodyPr/>
                    <a:lstStyle/>
                    <a:p>
                      <a:endParaRPr lang="en-US"/>
                    </a:p>
                  </a:txBody>
                  <a:tcPr/>
                </a:tc>
                <a:extLst>
                  <a:ext uri="{0D108BD9-81ED-4DB2-BD59-A6C34878D82A}">
                    <a16:rowId xmlns:a16="http://schemas.microsoft.com/office/drawing/2014/main" val="10006"/>
                  </a:ext>
                </a:extLst>
              </a:tr>
              <a:tr h="2377650">
                <a:tc gridSpan="2">
                  <a:txBody>
                    <a:bodyPr/>
                    <a:lstStyle/>
                    <a:p>
                      <a:pPr marL="0" marR="0" lvl="0" indent="0" algn="l" rtl="0">
                        <a:lnSpc>
                          <a:spcPct val="100000"/>
                        </a:lnSpc>
                        <a:spcBef>
                          <a:spcPts val="0"/>
                        </a:spcBef>
                        <a:spcAft>
                          <a:spcPts val="0"/>
                        </a:spcAft>
                        <a:buClr>
                          <a:srgbClr val="FFC000"/>
                        </a:buClr>
                        <a:buSzPts val="2400"/>
                        <a:buFont typeface="Arial"/>
                        <a:buNone/>
                      </a:pPr>
                      <a:r>
                        <a:rPr lang="en-US" sz="2400" b="1">
                          <a:solidFill>
                            <a:srgbClr val="FFC000"/>
                          </a:solidFill>
                          <a:latin typeface="Arial"/>
                          <a:ea typeface="Arial"/>
                          <a:cs typeface="Arial"/>
                          <a:sym typeface="Arial"/>
                        </a:rPr>
                        <a:t>Photos</a:t>
                      </a:r>
                      <a:endParaRPr/>
                    </a:p>
                    <a:p>
                      <a:pPr marL="0" marR="0" lvl="0" indent="0" algn="l" rtl="0">
                        <a:lnSpc>
                          <a:spcPct val="100000"/>
                        </a:lnSpc>
                        <a:spcBef>
                          <a:spcPts val="0"/>
                        </a:spcBef>
                        <a:spcAft>
                          <a:spcPts val="0"/>
                        </a:spcAft>
                        <a:buClr>
                          <a:srgbClr val="D9D9D9"/>
                        </a:buClr>
                        <a:buSzPts val="2000"/>
                        <a:buFont typeface="Arial"/>
                        <a:buNone/>
                      </a:pPr>
                      <a:r>
                        <a:rPr lang="en-US" sz="2000" b="0" i="0" u="none" strike="noStrike" cap="none">
                          <a:solidFill>
                            <a:srgbClr val="D9D9D9"/>
                          </a:solidFill>
                          <a:latin typeface="Arial"/>
                          <a:ea typeface="Arial"/>
                          <a:cs typeface="Arial"/>
                          <a:sym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endParaRPr/>
                    </a:p>
                  </a:txBody>
                  <a:tcPr marL="182875" marR="91450" marT="137150" marB="45725">
                    <a:solidFill>
                      <a:srgbClr val="010101"/>
                    </a:solidFill>
                  </a:tcPr>
                </a:tc>
                <a:tc hMerge="1">
                  <a:txBody>
                    <a:bodyPr/>
                    <a:lstStyle/>
                    <a:p>
                      <a:endParaRPr lang="en-US"/>
                    </a:p>
                  </a:txBody>
                  <a:tcPr/>
                </a:tc>
                <a:extLst>
                  <a:ext uri="{0D108BD9-81ED-4DB2-BD59-A6C34878D82A}">
                    <a16:rowId xmlns:a16="http://schemas.microsoft.com/office/drawing/2014/main" val="10007"/>
                  </a:ext>
                </a:extLst>
              </a:tr>
              <a:tr h="2293175">
                <a:tc gridSpan="2">
                  <a:txBody>
                    <a:bodyPr/>
                    <a:lstStyle/>
                    <a:p>
                      <a:pPr marL="0" marR="0" lvl="0" indent="0" algn="l" rtl="0">
                        <a:spcBef>
                          <a:spcPts val="0"/>
                        </a:spcBef>
                        <a:spcAft>
                          <a:spcPts val="0"/>
                        </a:spcAft>
                        <a:buNone/>
                      </a:pPr>
                      <a:endParaRPr sz="2000">
                        <a:solidFill>
                          <a:schemeClr val="lt1"/>
                        </a:solidFill>
                        <a:latin typeface="Arial"/>
                        <a:ea typeface="Arial"/>
                        <a:cs typeface="Arial"/>
                        <a:sym typeface="Arial"/>
                      </a:endParaRPr>
                    </a:p>
                  </a:txBody>
                  <a:tcPr marL="182875" marR="91450" marT="137150" marB="45725"/>
                </a:tc>
                <a:tc hMerge="1">
                  <a:txBody>
                    <a:bodyPr/>
                    <a:lstStyle/>
                    <a:p>
                      <a:endParaRPr lang="en-US"/>
                    </a:p>
                  </a:txBody>
                  <a:tcPr/>
                </a:tc>
                <a:extLst>
                  <a:ext uri="{0D108BD9-81ED-4DB2-BD59-A6C34878D82A}">
                    <a16:rowId xmlns:a16="http://schemas.microsoft.com/office/drawing/2014/main" val="10008"/>
                  </a:ext>
                </a:extLst>
              </a:tr>
              <a:tr h="1280275">
                <a:tc gridSpan="2">
                  <a:txBody>
                    <a:bodyPr/>
                    <a:lstStyle/>
                    <a:p>
                      <a:pPr marL="0" marR="0" lvl="0" indent="0" algn="l" rtl="0">
                        <a:lnSpc>
                          <a:spcPct val="100000"/>
                        </a:lnSpc>
                        <a:spcBef>
                          <a:spcPts val="0"/>
                        </a:spcBef>
                        <a:spcAft>
                          <a:spcPts val="0"/>
                        </a:spcAft>
                        <a:buClr>
                          <a:srgbClr val="FFC000"/>
                        </a:buClr>
                        <a:buSzPts val="2400"/>
                        <a:buFont typeface="Arial"/>
                        <a:buNone/>
                      </a:pPr>
                      <a:r>
                        <a:rPr lang="en-US" sz="2400" b="1">
                          <a:solidFill>
                            <a:srgbClr val="FFC000"/>
                          </a:solidFill>
                          <a:latin typeface="Arial"/>
                          <a:ea typeface="Arial"/>
                          <a:cs typeface="Arial"/>
                          <a:sym typeface="Arial"/>
                        </a:rPr>
                        <a:t>Quality check your graphics</a:t>
                      </a:r>
                      <a:endParaRPr/>
                    </a:p>
                    <a:p>
                      <a:pPr marL="0" marR="0" lvl="0" indent="0" algn="l" rtl="0">
                        <a:lnSpc>
                          <a:spcPct val="100000"/>
                        </a:lnSpc>
                        <a:spcBef>
                          <a:spcPts val="0"/>
                        </a:spcBef>
                        <a:spcAft>
                          <a:spcPts val="0"/>
                        </a:spcAft>
                        <a:buClr>
                          <a:srgbClr val="D9D9D9"/>
                        </a:buClr>
                        <a:buSzPts val="2000"/>
                        <a:buFont typeface="Arial"/>
                        <a:buNone/>
                      </a:pPr>
                      <a:r>
                        <a:rPr lang="en-US" sz="2000">
                          <a:solidFill>
                            <a:srgbClr val="D9D9D9"/>
                          </a:solidFill>
                          <a:latin typeface="Arial"/>
                          <a:ea typeface="Arial"/>
                          <a:cs typeface="Arial"/>
                          <a:sym typeface="Arial"/>
                        </a:rPr>
                        <a:t>Zoom in and look at your images at 100%-200% magnification. If they look clear, they will print well. </a:t>
                      </a:r>
                      <a:endParaRPr/>
                    </a:p>
                  </a:txBody>
                  <a:tcPr marL="182875" marR="91450" marT="137150" marB="45725">
                    <a:solidFill>
                      <a:srgbClr val="010101"/>
                    </a:solidFill>
                  </a:tcPr>
                </a:tc>
                <a:tc hMerge="1">
                  <a:txBody>
                    <a:bodyPr/>
                    <a:lstStyle/>
                    <a:p>
                      <a:endParaRPr lang="en-US"/>
                    </a:p>
                  </a:txBody>
                  <a:tcPr/>
                </a:tc>
                <a:extLst>
                  <a:ext uri="{0D108BD9-81ED-4DB2-BD59-A6C34878D82A}">
                    <a16:rowId xmlns:a16="http://schemas.microsoft.com/office/drawing/2014/main" val="10009"/>
                  </a:ext>
                </a:extLst>
              </a:tr>
              <a:tr h="3187275">
                <a:tc gridSpan="2">
                  <a:txBody>
                    <a:bodyPr/>
                    <a:lstStyle/>
                    <a:p>
                      <a:pPr marL="0" marR="0" lvl="0" indent="0" algn="l" rtl="0">
                        <a:lnSpc>
                          <a:spcPct val="100000"/>
                        </a:lnSpc>
                        <a:spcBef>
                          <a:spcPts val="0"/>
                        </a:spcBef>
                        <a:spcAft>
                          <a:spcPts val="0"/>
                        </a:spcAft>
                        <a:buClr>
                          <a:schemeClr val="dk1"/>
                        </a:buClr>
                        <a:buSzPts val="2000"/>
                        <a:buFont typeface="Calibri"/>
                        <a:buNone/>
                      </a:pPr>
                      <a:endParaRPr sz="2000">
                        <a:solidFill>
                          <a:schemeClr val="lt1"/>
                        </a:solidFill>
                        <a:latin typeface="Arial"/>
                        <a:ea typeface="Arial"/>
                        <a:cs typeface="Arial"/>
                        <a:sym typeface="Arial"/>
                      </a:endParaRPr>
                    </a:p>
                  </a:txBody>
                  <a:tcPr marL="182875" marR="91450" marT="137150" marB="45725"/>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13" name="Google Shape;13;p2"/>
          <p:cNvGraphicFramePr/>
          <p:nvPr/>
        </p:nvGraphicFramePr>
        <p:xfrm>
          <a:off x="44695229" y="-84749"/>
          <a:ext cx="9430175" cy="33075050"/>
        </p:xfrm>
        <a:graphic>
          <a:graphicData uri="http://schemas.openxmlformats.org/drawingml/2006/table">
            <a:tbl>
              <a:tblPr firstRow="1" bandRow="1">
                <a:noFill/>
                <a:tableStyleId>{F41D7CEA-2938-42C6-B9D1-DB01952432E6}</a:tableStyleId>
              </a:tblPr>
              <a:tblGrid>
                <a:gridCol w="3343825">
                  <a:extLst>
                    <a:ext uri="{9D8B030D-6E8A-4147-A177-3AD203B41FA5}">
                      <a16:colId xmlns:a16="http://schemas.microsoft.com/office/drawing/2014/main" val="20000"/>
                    </a:ext>
                  </a:extLst>
                </a:gridCol>
                <a:gridCol w="1381550">
                  <a:extLst>
                    <a:ext uri="{9D8B030D-6E8A-4147-A177-3AD203B41FA5}">
                      <a16:colId xmlns:a16="http://schemas.microsoft.com/office/drawing/2014/main" val="20001"/>
                    </a:ext>
                  </a:extLst>
                </a:gridCol>
                <a:gridCol w="4704800">
                  <a:extLst>
                    <a:ext uri="{9D8B030D-6E8A-4147-A177-3AD203B41FA5}">
                      <a16:colId xmlns:a16="http://schemas.microsoft.com/office/drawing/2014/main" val="20002"/>
                    </a:ext>
                  </a:extLst>
                </a:gridCol>
              </a:tblGrid>
              <a:tr h="1756425">
                <a:tc gridSpan="3">
                  <a:txBody>
                    <a:bodyPr/>
                    <a:lstStyle/>
                    <a:p>
                      <a:pPr marL="0" marR="0" lvl="0" indent="0" algn="ctr" rtl="0">
                        <a:lnSpc>
                          <a:spcPct val="100000"/>
                        </a:lnSpc>
                        <a:spcBef>
                          <a:spcPts val="0"/>
                        </a:spcBef>
                        <a:spcAft>
                          <a:spcPts val="0"/>
                        </a:spcAft>
                        <a:buClr>
                          <a:srgbClr val="1F3A4E"/>
                        </a:buClr>
                        <a:buSzPts val="4000"/>
                        <a:buFont typeface="Arial Black"/>
                        <a:buNone/>
                      </a:pPr>
                      <a:r>
                        <a:rPr lang="en-US" sz="4000" b="0">
                          <a:solidFill>
                            <a:srgbClr val="1F3A4E"/>
                          </a:solidFill>
                          <a:latin typeface="Arial Black"/>
                          <a:ea typeface="Arial Black"/>
                          <a:cs typeface="Arial Black"/>
                          <a:sym typeface="Arial Black"/>
                        </a:rPr>
                        <a:t>QUICK START GUIDE</a:t>
                      </a:r>
                      <a:br>
                        <a:rPr lang="en-US" sz="4000" b="0">
                          <a:solidFill>
                            <a:srgbClr val="1F3A4E"/>
                          </a:solidFill>
                          <a:latin typeface="Arial Black"/>
                          <a:ea typeface="Arial Black"/>
                          <a:cs typeface="Arial Black"/>
                          <a:sym typeface="Arial Black"/>
                        </a:rPr>
                      </a:br>
                      <a:r>
                        <a:rPr lang="en-US" sz="3200" b="1">
                          <a:solidFill>
                            <a:srgbClr val="FF0000"/>
                          </a:solidFill>
                          <a:latin typeface="Trebuchet MS"/>
                          <a:ea typeface="Trebuchet MS"/>
                          <a:cs typeface="Trebuchet MS"/>
                          <a:sym typeface="Trebuchet MS"/>
                        </a:rPr>
                        <a:t>(THIS SIDEBAR WILL NOT PRINT)</a:t>
                      </a:r>
                      <a:endParaRPr sz="4000" b="1">
                        <a:solidFill>
                          <a:schemeClr val="lt1"/>
                        </a:solidFill>
                        <a:latin typeface="Trebuchet MS"/>
                        <a:ea typeface="Trebuchet MS"/>
                        <a:cs typeface="Trebuchet MS"/>
                        <a:sym typeface="Trebuchet MS"/>
                      </a:endParaRPr>
                    </a:p>
                  </a:txBody>
                  <a:tcPr marL="182875" marR="91450" marT="137150" marB="45725">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63100">
                <a:tc gridSpan="3">
                  <a:txBody>
                    <a:bodyPr/>
                    <a:lstStyle/>
                    <a:p>
                      <a:pPr marL="0" marR="0" lvl="0" indent="0" algn="l" rtl="0">
                        <a:spcBef>
                          <a:spcPts val="0"/>
                        </a:spcBef>
                        <a:spcAft>
                          <a:spcPts val="0"/>
                        </a:spcAft>
                        <a:buNone/>
                      </a:pPr>
                      <a:r>
                        <a:rPr lang="en-US" sz="2800" b="1">
                          <a:solidFill>
                            <a:srgbClr val="FFC000"/>
                          </a:solidFill>
                          <a:latin typeface="Arial"/>
                          <a:ea typeface="Arial"/>
                          <a:cs typeface="Arial"/>
                          <a:sym typeface="Arial"/>
                        </a:rPr>
                        <a:t>How to change the template colors</a:t>
                      </a:r>
                      <a:endParaRPr/>
                    </a:p>
                    <a:p>
                      <a:pPr marL="0" marR="0" lvl="0" indent="0" algn="l" rtl="0">
                        <a:spcBef>
                          <a:spcPts val="0"/>
                        </a:spcBef>
                        <a:spcAft>
                          <a:spcPts val="0"/>
                        </a:spcAft>
                        <a:buNone/>
                      </a:pPr>
                      <a:r>
                        <a:rPr lang="en-US" sz="2400" b="0">
                          <a:solidFill>
                            <a:srgbClr val="D9D9D9"/>
                          </a:solidFill>
                          <a:latin typeface="Arial"/>
                          <a:ea typeface="Arial"/>
                          <a:cs typeface="Arial"/>
                          <a:sym typeface="Arial"/>
                        </a:rPr>
                        <a:t>You can change the overall template color theme by clicking on the COLORS dropdown menu under the DESIGN tab. You can see a tutorial here: </a:t>
                      </a:r>
                      <a:r>
                        <a:rPr lang="en-US" sz="2400" u="sng">
                          <a:solidFill>
                            <a:srgbClr val="FFC000"/>
                          </a:solidFill>
                          <a:hlinkClick r:id="rId3">
                            <a:extLst>
                              <a:ext uri="{A12FA001-AC4F-418D-AE19-62706E023703}">
                                <ahyp:hlinkClr xmlns:ahyp="http://schemas.microsoft.com/office/drawing/2018/hyperlinkcolor" val="tx"/>
                              </a:ext>
                            </a:extLst>
                          </a:hlinkClick>
                        </a:rPr>
                        <a:t>https://www.posterpresentations.com/how-to-change-the-research-poster-template-colors.html</a:t>
                      </a:r>
                      <a:endParaRPr sz="2400">
                        <a:solidFill>
                          <a:srgbClr val="FFC000"/>
                        </a:solidFill>
                      </a:endParaRPr>
                    </a:p>
                    <a:p>
                      <a:pPr marL="0" marR="0" lvl="0" indent="0" algn="l" rtl="0">
                        <a:spcBef>
                          <a:spcPts val="0"/>
                        </a:spcBef>
                        <a:spcAft>
                          <a:spcPts val="0"/>
                        </a:spcAft>
                        <a:buNone/>
                      </a:pPr>
                      <a:endParaRPr sz="2400" b="0">
                        <a:solidFill>
                          <a:srgbClr val="D9D9D9"/>
                        </a:solidFill>
                        <a:latin typeface="Arial"/>
                        <a:ea typeface="Arial"/>
                        <a:cs typeface="Arial"/>
                        <a:sym typeface="Arial"/>
                      </a:endParaRPr>
                    </a:p>
                    <a:p>
                      <a:pPr marL="0" marR="0" lvl="0" indent="0" algn="l" rtl="0">
                        <a:spcBef>
                          <a:spcPts val="0"/>
                        </a:spcBef>
                        <a:spcAft>
                          <a:spcPts val="0"/>
                        </a:spcAft>
                        <a:buNone/>
                      </a:pPr>
                      <a:r>
                        <a:rPr lang="en-US" sz="2400" b="0">
                          <a:solidFill>
                            <a:srgbClr val="D9D9D9"/>
                          </a:solidFill>
                          <a:latin typeface="Arial"/>
                          <a:ea typeface="Arial"/>
                          <a:cs typeface="Arial"/>
                          <a:sym typeface="Arial"/>
                        </a:rPr>
                        <a:t>You can also manually change the color of individual elements by going to VIEW &gt; SLIDE MASTER. On the left side of your screen select the background master where you can change the template background, column sizes, etc. </a:t>
                      </a:r>
                      <a:endParaRPr/>
                    </a:p>
                    <a:p>
                      <a:pPr marL="0" marR="0" lvl="0" indent="0" algn="l" rtl="0">
                        <a:spcBef>
                          <a:spcPts val="0"/>
                        </a:spcBef>
                        <a:spcAft>
                          <a:spcPts val="0"/>
                        </a:spcAft>
                        <a:buNone/>
                      </a:pPr>
                      <a:endParaRPr sz="2400" b="0">
                        <a:solidFill>
                          <a:srgbClr val="D9D9D9"/>
                        </a:solidFill>
                        <a:latin typeface="Arial"/>
                        <a:ea typeface="Arial"/>
                        <a:cs typeface="Arial"/>
                        <a:sym typeface="Arial"/>
                      </a:endParaRPr>
                    </a:p>
                    <a:p>
                      <a:pPr marL="0" marR="0" lvl="0" indent="0" algn="l" rtl="0">
                        <a:spcBef>
                          <a:spcPts val="0"/>
                        </a:spcBef>
                        <a:spcAft>
                          <a:spcPts val="0"/>
                        </a:spcAft>
                        <a:buNone/>
                      </a:pPr>
                      <a:r>
                        <a:rPr lang="en-US" sz="2400" b="0">
                          <a:solidFill>
                            <a:srgbClr val="D9D9D9"/>
                          </a:solidFill>
                          <a:latin typeface="Arial"/>
                          <a:ea typeface="Arial"/>
                          <a:cs typeface="Arial"/>
                          <a:sym typeface="Arial"/>
                        </a:rPr>
                        <a:t>After you finish working on the SLIDE MASTER, it is important that you go to VIEW &gt; NORMAL to continue working on your poster. </a:t>
                      </a:r>
                      <a:endParaRPr/>
                    </a:p>
                  </a:txBody>
                  <a:tcPr marL="182875" marR="91450" marT="137150" marB="45725">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667725">
                <a:tc gridSpan="3">
                  <a:txBody>
                    <a:bodyPr/>
                    <a:lstStyle/>
                    <a:p>
                      <a:pPr marL="0" marR="0" lvl="0" indent="0" algn="l" rtl="0">
                        <a:spcBef>
                          <a:spcPts val="0"/>
                        </a:spcBef>
                        <a:spcAft>
                          <a:spcPts val="0"/>
                        </a:spcAft>
                        <a:buNone/>
                      </a:pPr>
                      <a:r>
                        <a:rPr lang="en-US" sz="2800" b="1">
                          <a:solidFill>
                            <a:srgbClr val="FFC000"/>
                          </a:solidFill>
                          <a:latin typeface="Arial"/>
                          <a:ea typeface="Arial"/>
                          <a:cs typeface="Arial"/>
                          <a:sym typeface="Arial"/>
                        </a:rPr>
                        <a:t>How to change the column layout configuration</a:t>
                      </a:r>
                      <a:endParaRPr/>
                    </a:p>
                    <a:p>
                      <a:pPr marL="0" marR="0" lvl="0" indent="0" algn="l" rtl="0">
                        <a:spcBef>
                          <a:spcPts val="0"/>
                        </a:spcBef>
                        <a:spcAft>
                          <a:spcPts val="0"/>
                        </a:spcAft>
                        <a:buNone/>
                      </a:pPr>
                      <a:r>
                        <a:rPr lang="en-US" sz="2400">
                          <a:solidFill>
                            <a:srgbClr val="D9D9D9"/>
                          </a:solidFill>
                          <a:latin typeface="Arial"/>
                          <a:ea typeface="Arial"/>
                          <a:cs typeface="Arial"/>
                          <a:sym typeface="Arial"/>
                        </a:rPr>
                        <a:t>You can manually change the configuration on the columns by going to VIEW &gt; SLIDE MASTER. You can delete columns, resize them or modify them as needed for your layout. </a:t>
                      </a:r>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You can see a tutorial here: </a:t>
                      </a:r>
                      <a:r>
                        <a:rPr lang="en-US" sz="2400" u="sng">
                          <a:solidFill>
                            <a:srgbClr val="FFC000"/>
                          </a:solidFill>
                          <a:latin typeface="Arial"/>
                          <a:ea typeface="Arial"/>
                          <a:cs typeface="Arial"/>
                          <a:sym typeface="Arial"/>
                        </a:rPr>
                        <a:t>https://www.posterpresentations.com/how-to-change-the-column-configuration.html</a:t>
                      </a:r>
                      <a:endParaRPr sz="8600" u="sng">
                        <a:solidFill>
                          <a:srgbClr val="FFC000"/>
                        </a:solidFill>
                      </a:endParaRPr>
                    </a:p>
                  </a:txBody>
                  <a:tcPr marL="182875" marR="91450" marT="137150" marB="45725">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5177075">
                <a:tc gridSpan="2">
                  <a:txBody>
                    <a:bodyPr/>
                    <a:lstStyle/>
                    <a:p>
                      <a:pPr marL="0" marR="0" lvl="0" indent="0" algn="l" rtl="0">
                        <a:lnSpc>
                          <a:spcPct val="100000"/>
                        </a:lnSpc>
                        <a:spcBef>
                          <a:spcPts val="0"/>
                        </a:spcBef>
                        <a:spcAft>
                          <a:spcPts val="0"/>
                        </a:spcAft>
                        <a:buClr>
                          <a:schemeClr val="dk1"/>
                        </a:buClr>
                        <a:buSzPts val="2400"/>
                        <a:buFont typeface="Calibri"/>
                        <a:buNone/>
                      </a:pPr>
                      <a:endParaRPr sz="2400">
                        <a:solidFill>
                          <a:srgbClr val="D9D9D9"/>
                        </a:solidFill>
                        <a:latin typeface="Arial"/>
                        <a:ea typeface="Arial"/>
                        <a:cs typeface="Arial"/>
                        <a:sym typeface="Arial"/>
                      </a:endParaRPr>
                    </a:p>
                  </a:txBody>
                  <a:tcPr marL="182875" marR="91450" marT="137150" marB="45725"/>
                </a:tc>
                <a:tc hMerge="1">
                  <a:txBody>
                    <a:bodyPr/>
                    <a:lstStyle/>
                    <a:p>
                      <a:endParaRPr lang="en-US"/>
                    </a:p>
                  </a:txBody>
                  <a:tcPr/>
                </a:tc>
                <a:tc rowSpan="2">
                  <a:txBody>
                    <a:bodyPr/>
                    <a:lstStyle/>
                    <a:p>
                      <a:pPr marL="0" marR="0" lvl="0" indent="0" algn="l" rtl="0">
                        <a:lnSpc>
                          <a:spcPct val="100000"/>
                        </a:lnSpc>
                        <a:spcBef>
                          <a:spcPts val="0"/>
                        </a:spcBef>
                        <a:spcAft>
                          <a:spcPts val="0"/>
                        </a:spcAft>
                        <a:buClr>
                          <a:srgbClr val="FFC000"/>
                        </a:buClr>
                        <a:buSzPts val="2800"/>
                        <a:buFont typeface="Arial"/>
                        <a:buNone/>
                      </a:pPr>
                      <a:r>
                        <a:rPr lang="en-US" sz="2800" b="1">
                          <a:solidFill>
                            <a:srgbClr val="FFC000"/>
                          </a:solidFill>
                          <a:latin typeface="Arial"/>
                          <a:ea typeface="Arial"/>
                          <a:cs typeface="Arial"/>
                          <a:sym typeface="Arial"/>
                        </a:rPr>
                        <a:t>How to hide the QUICK START GUIDE bars from the sides of the template</a:t>
                      </a:r>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The Quick Start Guides </a:t>
                      </a:r>
                      <a:r>
                        <a:rPr lang="en-US" sz="2400" u="sng">
                          <a:solidFill>
                            <a:srgbClr val="D9D9D9"/>
                          </a:solidFill>
                          <a:latin typeface="Arial"/>
                          <a:ea typeface="Arial"/>
                          <a:cs typeface="Arial"/>
                          <a:sym typeface="Arial"/>
                        </a:rPr>
                        <a:t>are outside the template’s printable area</a:t>
                      </a:r>
                      <a:r>
                        <a:rPr lang="en-US" sz="2400">
                          <a:solidFill>
                            <a:srgbClr val="D9D9D9"/>
                          </a:solidFill>
                          <a:latin typeface="Arial"/>
                          <a:ea typeface="Arial"/>
                          <a:cs typeface="Arial"/>
                          <a:sym typeface="Arial"/>
                        </a:rPr>
                        <a:t> and they will not be on the printed poster. </a:t>
                      </a:r>
                      <a:endParaRPr/>
                    </a:p>
                    <a:p>
                      <a:pPr marL="0" marR="0" lvl="0" indent="0" algn="l" rtl="0">
                        <a:lnSpc>
                          <a:spcPct val="100000"/>
                        </a:lnSpc>
                        <a:spcBef>
                          <a:spcPts val="0"/>
                        </a:spcBef>
                        <a:spcAft>
                          <a:spcPts val="0"/>
                        </a:spcAft>
                        <a:buClr>
                          <a:schemeClr val="dk1"/>
                        </a:buClr>
                        <a:buSzPts val="2400"/>
                        <a:buFont typeface="Calibri"/>
                        <a:buNone/>
                      </a:pPr>
                      <a:endParaRPr sz="2400">
                        <a:solidFill>
                          <a:srgbClr val="D9D9D9"/>
                        </a:solidFill>
                        <a:latin typeface="Arial"/>
                        <a:ea typeface="Arial"/>
                        <a:cs typeface="Arial"/>
                        <a:sym typeface="Arial"/>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If you create a PDF file from your template, the guides will not be included.</a:t>
                      </a:r>
                      <a:endParaRPr/>
                    </a:p>
                    <a:p>
                      <a:pPr marL="0" marR="0" lvl="0" indent="0" algn="l" rtl="0">
                        <a:lnSpc>
                          <a:spcPct val="100000"/>
                        </a:lnSpc>
                        <a:spcBef>
                          <a:spcPts val="0"/>
                        </a:spcBef>
                        <a:spcAft>
                          <a:spcPts val="0"/>
                        </a:spcAft>
                        <a:buClr>
                          <a:schemeClr val="dk1"/>
                        </a:buClr>
                        <a:buSzPts val="2400"/>
                        <a:buFont typeface="Calibri"/>
                        <a:buNone/>
                      </a:pPr>
                      <a:endParaRPr sz="2400">
                        <a:solidFill>
                          <a:srgbClr val="D9D9D9"/>
                        </a:solidFill>
                        <a:latin typeface="Arial"/>
                        <a:ea typeface="Arial"/>
                        <a:cs typeface="Arial"/>
                        <a:sym typeface="Arial"/>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To hide the guides click on the </a:t>
                      </a:r>
                      <a:r>
                        <a:rPr lang="en-US" sz="2400" b="1">
                          <a:solidFill>
                            <a:srgbClr val="D9D9D9"/>
                          </a:solidFill>
                          <a:latin typeface="Arial"/>
                          <a:ea typeface="Arial"/>
                          <a:cs typeface="Arial"/>
                          <a:sym typeface="Arial"/>
                        </a:rPr>
                        <a:t>Home</a:t>
                      </a:r>
                      <a:r>
                        <a:rPr lang="en-US" sz="2400">
                          <a:solidFill>
                            <a:srgbClr val="D9D9D9"/>
                          </a:solidFill>
                          <a:latin typeface="Arial"/>
                          <a:ea typeface="Arial"/>
                          <a:cs typeface="Arial"/>
                          <a:sym typeface="Arial"/>
                        </a:rPr>
                        <a:t> tab (top of the screen) and then click on the </a:t>
                      </a:r>
                      <a:r>
                        <a:rPr lang="en-US" sz="2400" b="1">
                          <a:solidFill>
                            <a:srgbClr val="D9D9D9"/>
                          </a:solidFill>
                          <a:latin typeface="Arial"/>
                          <a:ea typeface="Arial"/>
                          <a:cs typeface="Arial"/>
                          <a:sym typeface="Arial"/>
                        </a:rPr>
                        <a:t>Layout</a:t>
                      </a:r>
                      <a:r>
                        <a:rPr lang="en-US" sz="2400">
                          <a:solidFill>
                            <a:srgbClr val="D9D9D9"/>
                          </a:solidFill>
                          <a:latin typeface="Arial"/>
                          <a:ea typeface="Arial"/>
                          <a:cs typeface="Arial"/>
                          <a:sym typeface="Arial"/>
                        </a:rPr>
                        <a:t> button below to see the available layouts. Choose the </a:t>
                      </a:r>
                      <a:r>
                        <a:rPr lang="en-US" sz="2400" b="1">
                          <a:solidFill>
                            <a:srgbClr val="D9D9D9"/>
                          </a:solidFill>
                          <a:latin typeface="Arial"/>
                          <a:ea typeface="Arial"/>
                          <a:cs typeface="Arial"/>
                          <a:sym typeface="Arial"/>
                        </a:rPr>
                        <a:t>Without Guides </a:t>
                      </a:r>
                      <a:r>
                        <a:rPr lang="en-US" sz="2400" b="0">
                          <a:solidFill>
                            <a:srgbClr val="D9D9D9"/>
                          </a:solidFill>
                          <a:latin typeface="Arial"/>
                          <a:ea typeface="Arial"/>
                          <a:cs typeface="Arial"/>
                          <a:sym typeface="Arial"/>
                        </a:rPr>
                        <a:t>layout</a:t>
                      </a:r>
                      <a:r>
                        <a:rPr lang="en-US" sz="2400">
                          <a:solidFill>
                            <a:srgbClr val="D9D9D9"/>
                          </a:solidFill>
                          <a:latin typeface="Arial"/>
                          <a:ea typeface="Arial"/>
                          <a:cs typeface="Arial"/>
                          <a:sym typeface="Arial"/>
                        </a:rPr>
                        <a:t>.</a:t>
                      </a:r>
                      <a:endParaRPr sz="2400">
                        <a:solidFill>
                          <a:srgbClr val="D9D9D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Calibri"/>
                        <a:buNone/>
                      </a:pPr>
                      <a:endParaRPr sz="2400">
                        <a:solidFill>
                          <a:srgbClr val="D9D9D9"/>
                        </a:solidFill>
                        <a:latin typeface="Arial"/>
                        <a:ea typeface="Arial"/>
                        <a:cs typeface="Arial"/>
                        <a:sym typeface="Arial"/>
                      </a:endParaRPr>
                    </a:p>
                  </a:txBody>
                  <a:tcPr marL="182875" marR="91450" marT="137150" marB="45725">
                    <a:solidFill>
                      <a:srgbClr val="010101"/>
                    </a:solidFill>
                  </a:tcPr>
                </a:tc>
                <a:extLst>
                  <a:ext uri="{0D108BD9-81ED-4DB2-BD59-A6C34878D82A}">
                    <a16:rowId xmlns:a16="http://schemas.microsoft.com/office/drawing/2014/main" val="10003"/>
                  </a:ext>
                </a:extLst>
              </a:tr>
              <a:tr h="2888325">
                <a:tc gridSpan="2">
                  <a:txBody>
                    <a:bodyPr/>
                    <a:lstStyle/>
                    <a:p>
                      <a:pPr marL="0" marR="0" lvl="0" indent="0" algn="l" rtl="0">
                        <a:lnSpc>
                          <a:spcPct val="100000"/>
                        </a:lnSpc>
                        <a:spcBef>
                          <a:spcPts val="0"/>
                        </a:spcBef>
                        <a:spcAft>
                          <a:spcPts val="0"/>
                        </a:spcAft>
                        <a:buClr>
                          <a:schemeClr val="dk1"/>
                        </a:buClr>
                        <a:buSzPts val="2400"/>
                        <a:buFont typeface="Calibri"/>
                        <a:buNone/>
                      </a:pPr>
                      <a:endParaRPr sz="2400">
                        <a:solidFill>
                          <a:srgbClr val="D9D9D9"/>
                        </a:solidFill>
                        <a:latin typeface="Arial"/>
                        <a:ea typeface="Arial"/>
                        <a:cs typeface="Arial"/>
                        <a:sym typeface="Arial"/>
                      </a:endParaRPr>
                    </a:p>
                  </a:txBody>
                  <a:tcPr marL="182875" marR="91450" marT="137150" marB="45725">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781425">
                <a:tc gridSpan="2">
                  <a:txBody>
                    <a:bodyPr/>
                    <a:lstStyle/>
                    <a:p>
                      <a:pPr marL="0" marR="0" lvl="0" indent="0" algn="l" rtl="0">
                        <a:spcBef>
                          <a:spcPts val="0"/>
                        </a:spcBef>
                        <a:spcAft>
                          <a:spcPts val="0"/>
                        </a:spcAft>
                        <a:buNone/>
                      </a:pPr>
                      <a:r>
                        <a:rPr lang="en-US" sz="2800" b="1">
                          <a:solidFill>
                            <a:srgbClr val="FFC000"/>
                          </a:solidFill>
                          <a:latin typeface="Arial"/>
                          <a:ea typeface="Arial"/>
                          <a:cs typeface="Arial"/>
                          <a:sym typeface="Arial"/>
                        </a:rPr>
                        <a:t>How to preview your poster prior to printing</a:t>
                      </a:r>
                      <a:endParaRPr sz="2800" b="1">
                        <a:solidFill>
                          <a:srgbClr val="FFC000"/>
                        </a:solidFill>
                        <a:latin typeface="Arial"/>
                        <a:ea typeface="Arial"/>
                        <a:cs typeface="Arial"/>
                        <a:sym typeface="Arial"/>
                      </a:endParaRPr>
                    </a:p>
                    <a:p>
                      <a:pPr marL="0" marR="0" lvl="0" indent="0" algn="l" rtl="0">
                        <a:spcBef>
                          <a:spcPts val="0"/>
                        </a:spcBef>
                        <a:spcAft>
                          <a:spcPts val="0"/>
                        </a:spcAft>
                        <a:buNone/>
                      </a:pPr>
                      <a:r>
                        <a:rPr lang="en-US" sz="2400">
                          <a:solidFill>
                            <a:srgbClr val="D9D9D9"/>
                          </a:solidFill>
                          <a:latin typeface="Arial"/>
                          <a:ea typeface="Arial"/>
                          <a:cs typeface="Arial"/>
                          <a:sym typeface="Arial"/>
                        </a:rPr>
                        <a:t>You can preview your poster at any time by pressing the </a:t>
                      </a:r>
                      <a:r>
                        <a:rPr lang="en-US" sz="2400">
                          <a:solidFill>
                            <a:srgbClr val="FFC000"/>
                          </a:solidFill>
                          <a:latin typeface="Arial"/>
                          <a:ea typeface="Arial"/>
                          <a:cs typeface="Arial"/>
                          <a:sym typeface="Arial"/>
                        </a:rPr>
                        <a:t>F5 key</a:t>
                      </a:r>
                      <a:r>
                        <a:rPr lang="en-US" sz="2400">
                          <a:solidFill>
                            <a:srgbClr val="D9D9D9"/>
                          </a:solidFill>
                          <a:latin typeface="Arial"/>
                          <a:ea typeface="Arial"/>
                          <a:cs typeface="Arial"/>
                          <a:sym typeface="Arial"/>
                        </a:rPr>
                        <a:t> on your keyboard. You will see on the screen what's on your poster and how it should look when printed. Press the </a:t>
                      </a:r>
                      <a:r>
                        <a:rPr lang="en-US" sz="2400">
                          <a:solidFill>
                            <a:srgbClr val="FFC000"/>
                          </a:solidFill>
                          <a:latin typeface="Arial"/>
                          <a:ea typeface="Arial"/>
                          <a:cs typeface="Arial"/>
                          <a:sym typeface="Arial"/>
                        </a:rPr>
                        <a:t>ESC key </a:t>
                      </a:r>
                      <a:r>
                        <a:rPr lang="en-US" sz="2400">
                          <a:solidFill>
                            <a:srgbClr val="D9D9D9"/>
                          </a:solidFill>
                          <a:latin typeface="Arial"/>
                          <a:ea typeface="Arial"/>
                          <a:cs typeface="Arial"/>
                          <a:sym typeface="Arial"/>
                        </a:rPr>
                        <a:t>to exit Preview.</a:t>
                      </a:r>
                      <a:endParaRPr/>
                    </a:p>
                  </a:txBody>
                  <a:tcPr marL="182875" marR="91450" marT="137150" marB="45725">
                    <a:solidFill>
                      <a:srgbClr val="010101"/>
                    </a:solidFill>
                  </a:tcPr>
                </a:tc>
                <a:tc hMerge="1">
                  <a:txBody>
                    <a:bodyPr/>
                    <a:lstStyle/>
                    <a:p>
                      <a:endParaRPr lang="en-US"/>
                    </a:p>
                  </a:txBody>
                  <a:tcPr/>
                </a:tc>
                <a:tc>
                  <a:txBody>
                    <a:bodyPr/>
                    <a:lstStyle/>
                    <a:p>
                      <a:pPr marL="0" marR="0" lvl="0" indent="0" algn="ctr" rtl="0">
                        <a:spcBef>
                          <a:spcPts val="0"/>
                        </a:spcBef>
                        <a:spcAft>
                          <a:spcPts val="0"/>
                        </a:spcAft>
                        <a:buNone/>
                      </a:pPr>
                      <a:r>
                        <a:rPr lang="en-US" sz="11500" b="1">
                          <a:solidFill>
                            <a:srgbClr val="D9D9D9"/>
                          </a:solidFill>
                          <a:latin typeface="Arial"/>
                          <a:ea typeface="Arial"/>
                          <a:cs typeface="Arial"/>
                          <a:sym typeface="Arial"/>
                        </a:rPr>
                        <a:t>F5</a:t>
                      </a:r>
                      <a:r>
                        <a:rPr lang="en-US" sz="2400">
                          <a:solidFill>
                            <a:srgbClr val="D9D9D9"/>
                          </a:solidFill>
                          <a:latin typeface="Arial"/>
                          <a:ea typeface="Arial"/>
                          <a:cs typeface="Arial"/>
                          <a:sym typeface="Arial"/>
                        </a:rPr>
                        <a:t> </a:t>
                      </a:r>
                      <a:endParaRPr sz="8600"/>
                    </a:p>
                  </a:txBody>
                  <a:tcPr marL="182875" marR="91450" marT="137150" marB="45725" anchor="ctr">
                    <a:solidFill>
                      <a:srgbClr val="0C0C0C"/>
                    </a:solidFill>
                  </a:tcPr>
                </a:tc>
                <a:extLst>
                  <a:ext uri="{0D108BD9-81ED-4DB2-BD59-A6C34878D82A}">
                    <a16:rowId xmlns:a16="http://schemas.microsoft.com/office/drawing/2014/main" val="10005"/>
                  </a:ext>
                </a:extLst>
              </a:tr>
              <a:tr h="5674000">
                <a:tc gridSpan="3">
                  <a:txBody>
                    <a:bodyPr/>
                    <a:lstStyle/>
                    <a:p>
                      <a:pPr marL="0" marR="0" lvl="0" indent="0" algn="l" rtl="0">
                        <a:lnSpc>
                          <a:spcPct val="100000"/>
                        </a:lnSpc>
                        <a:spcBef>
                          <a:spcPts val="0"/>
                        </a:spcBef>
                        <a:spcAft>
                          <a:spcPts val="0"/>
                        </a:spcAft>
                        <a:buClr>
                          <a:srgbClr val="FFC000"/>
                        </a:buClr>
                        <a:buSzPts val="2800"/>
                        <a:buFont typeface="Arial"/>
                        <a:buNone/>
                      </a:pPr>
                      <a:r>
                        <a:rPr lang="en-US" sz="2800" b="1">
                          <a:solidFill>
                            <a:srgbClr val="FFC000"/>
                          </a:solidFill>
                          <a:latin typeface="Arial"/>
                          <a:ea typeface="Arial"/>
                          <a:cs typeface="Arial"/>
                          <a:sym typeface="Arial"/>
                        </a:rPr>
                        <a:t>How to print your poster</a:t>
                      </a:r>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When you are ready to have your poster printed go online to </a:t>
                      </a:r>
                      <a:r>
                        <a:rPr lang="en-US" sz="2400">
                          <a:solidFill>
                            <a:srgbClr val="FFC000"/>
                          </a:solidFill>
                          <a:latin typeface="Arial"/>
                          <a:ea typeface="Arial"/>
                          <a:cs typeface="Arial"/>
                          <a:sym typeface="Arial"/>
                        </a:rPr>
                        <a:t>PosterPresentations.com</a:t>
                      </a:r>
                      <a:r>
                        <a:rPr lang="en-US" sz="2400">
                          <a:solidFill>
                            <a:srgbClr val="D9D9D9"/>
                          </a:solidFill>
                          <a:latin typeface="Arial"/>
                          <a:ea typeface="Arial"/>
                          <a:cs typeface="Arial"/>
                          <a:sym typeface="Arial"/>
                        </a:rPr>
                        <a:t> and click on the "</a:t>
                      </a:r>
                      <a:r>
                        <a:rPr lang="en-US" sz="2400">
                          <a:solidFill>
                            <a:srgbClr val="FFC000"/>
                          </a:solidFill>
                          <a:latin typeface="Arial"/>
                          <a:ea typeface="Arial"/>
                          <a:cs typeface="Arial"/>
                          <a:sym typeface="Arial"/>
                        </a:rPr>
                        <a:t>Order Your Poster</a:t>
                      </a:r>
                      <a:r>
                        <a:rPr lang="en-US" sz="2400">
                          <a:solidFill>
                            <a:srgbClr val="D9D9D9"/>
                          </a:solidFill>
                          <a:latin typeface="Arial"/>
                          <a:ea typeface="Arial"/>
                          <a:cs typeface="Arial"/>
                          <a:sym typeface="Arial"/>
                        </a:rPr>
                        <a:t>" button. You can have your poster printed on professional papers, fabric for easy traveling and a variety of other materials. </a:t>
                      </a:r>
                      <a:endParaRPr/>
                    </a:p>
                    <a:p>
                      <a:pPr marL="0" marR="0" lvl="0" indent="0" algn="l" rtl="0">
                        <a:lnSpc>
                          <a:spcPct val="100000"/>
                        </a:lnSpc>
                        <a:spcBef>
                          <a:spcPts val="0"/>
                        </a:spcBef>
                        <a:spcAft>
                          <a:spcPts val="0"/>
                        </a:spcAft>
                        <a:buClr>
                          <a:srgbClr val="D9D9D9"/>
                        </a:buClr>
                        <a:buSzPts val="2400"/>
                        <a:buFont typeface="Arial"/>
                        <a:buNone/>
                      </a:pPr>
                      <a:r>
                        <a:rPr lang="en-US" sz="2400">
                          <a:solidFill>
                            <a:srgbClr val="D9D9D9"/>
                          </a:solidFill>
                          <a:latin typeface="Arial"/>
                          <a:ea typeface="Arial"/>
                          <a:cs typeface="Arial"/>
                          <a:sym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endParaRPr/>
                    </a:p>
                    <a:p>
                      <a:pPr marL="0" marR="0" lvl="0" indent="0" algn="l" rtl="0">
                        <a:lnSpc>
                          <a:spcPct val="100000"/>
                        </a:lnSpc>
                        <a:spcBef>
                          <a:spcPts val="0"/>
                        </a:spcBef>
                        <a:spcAft>
                          <a:spcPts val="0"/>
                        </a:spcAft>
                        <a:buClr>
                          <a:srgbClr val="D9D9D9"/>
                        </a:buClr>
                        <a:buSzPts val="2400"/>
                        <a:buFont typeface="Arial"/>
                        <a:buNone/>
                      </a:pPr>
                      <a:br>
                        <a:rPr lang="en-US" sz="2400">
                          <a:solidFill>
                            <a:srgbClr val="D9D9D9"/>
                          </a:solidFill>
                          <a:latin typeface="Arial"/>
                          <a:ea typeface="Arial"/>
                          <a:cs typeface="Arial"/>
                          <a:sym typeface="Arial"/>
                        </a:rPr>
                      </a:br>
                      <a:r>
                        <a:rPr lang="en-US" sz="2400">
                          <a:solidFill>
                            <a:srgbClr val="D9D9D9"/>
                          </a:solidFill>
                          <a:latin typeface="Arial"/>
                          <a:ea typeface="Arial"/>
                          <a:cs typeface="Arial"/>
                          <a:sym typeface="Arial"/>
                        </a:rPr>
                        <a:t>Go to </a:t>
                      </a:r>
                      <a:r>
                        <a:rPr lang="en-US" sz="2400">
                          <a:solidFill>
                            <a:srgbClr val="FFC000"/>
                          </a:solidFill>
                          <a:latin typeface="Arial"/>
                          <a:ea typeface="Arial"/>
                          <a:cs typeface="Arial"/>
                          <a:sym typeface="Arial"/>
                        </a:rPr>
                        <a:t>PosterPresentations.com</a:t>
                      </a:r>
                      <a:r>
                        <a:rPr lang="en-US" sz="2400">
                          <a:solidFill>
                            <a:srgbClr val="D9D9D9"/>
                          </a:solidFill>
                          <a:latin typeface="Arial"/>
                          <a:ea typeface="Arial"/>
                          <a:cs typeface="Arial"/>
                          <a:sym typeface="Arial"/>
                        </a:rPr>
                        <a:t> for more information.</a:t>
                      </a:r>
                      <a:endParaRPr/>
                    </a:p>
                  </a:txBody>
                  <a:tcPr marL="182875" marR="91450" marT="137150" marB="45725">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354775">
                <a:tc gridSpan="3">
                  <a:txBody>
                    <a:bodyPr/>
                    <a:lstStyle/>
                    <a:p>
                      <a:pPr marL="0" marR="0" lvl="0" indent="0" algn="l" rtl="0">
                        <a:spcBef>
                          <a:spcPts val="0"/>
                        </a:spcBef>
                        <a:spcAft>
                          <a:spcPts val="0"/>
                        </a:spcAft>
                        <a:buNone/>
                      </a:pPr>
                      <a:endParaRPr sz="2400">
                        <a:solidFill>
                          <a:srgbClr val="1F3A4E"/>
                        </a:solidFill>
                      </a:endParaRPr>
                    </a:p>
                  </a:txBody>
                  <a:tcPr marL="182875" marR="91450" marT="137150"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3212200">
                <a:tc>
                  <a:txBody>
                    <a:bodyPr/>
                    <a:lstStyle/>
                    <a:p>
                      <a:pPr marL="0" marR="0" lvl="0" indent="0" algn="l" rtl="0">
                        <a:lnSpc>
                          <a:spcPct val="130000"/>
                        </a:lnSpc>
                        <a:spcBef>
                          <a:spcPts val="0"/>
                        </a:spcBef>
                        <a:spcAft>
                          <a:spcPts val="0"/>
                        </a:spcAft>
                        <a:buNone/>
                      </a:pPr>
                      <a:r>
                        <a:rPr lang="en-US" sz="2000">
                          <a:solidFill>
                            <a:srgbClr val="D8D8D8"/>
                          </a:solidFill>
                          <a:latin typeface="Arial"/>
                          <a:ea typeface="Arial"/>
                          <a:cs typeface="Arial"/>
                          <a:sym typeface="Arial"/>
                        </a:rPr>
                        <a:t>© 2019 PosterPresentations.com</a:t>
                      </a:r>
                      <a:br>
                        <a:rPr lang="en-US" sz="2000">
                          <a:solidFill>
                            <a:srgbClr val="D8D8D8"/>
                          </a:solidFill>
                          <a:latin typeface="Arial"/>
                          <a:ea typeface="Arial"/>
                          <a:cs typeface="Arial"/>
                          <a:sym typeface="Arial"/>
                        </a:rPr>
                      </a:br>
                      <a:r>
                        <a:rPr lang="en-US" sz="2000">
                          <a:solidFill>
                            <a:srgbClr val="D8D8D8"/>
                          </a:solidFill>
                          <a:latin typeface="Arial"/>
                          <a:ea typeface="Arial"/>
                          <a:cs typeface="Arial"/>
                          <a:sym typeface="Arial"/>
                        </a:rPr>
                        <a:t>2117 Fourth Street , STE C        </a:t>
                      </a:r>
                      <a:endParaRPr/>
                    </a:p>
                    <a:p>
                      <a:pPr marL="0" marR="0" lvl="0" indent="0" algn="l" rtl="0">
                        <a:lnSpc>
                          <a:spcPct val="130000"/>
                        </a:lnSpc>
                        <a:spcBef>
                          <a:spcPts val="0"/>
                        </a:spcBef>
                        <a:spcAft>
                          <a:spcPts val="0"/>
                        </a:spcAft>
                        <a:buNone/>
                      </a:pPr>
                      <a:r>
                        <a:rPr lang="en-US" sz="2000">
                          <a:solidFill>
                            <a:srgbClr val="D8D8D8"/>
                          </a:solidFill>
                          <a:latin typeface="Arial"/>
                          <a:ea typeface="Arial"/>
                          <a:cs typeface="Arial"/>
                          <a:sym typeface="Arial"/>
                        </a:rPr>
                        <a:t>Berkeley CA 94710 USA</a:t>
                      </a:r>
                      <a:endParaRPr sz="2000">
                        <a:solidFill>
                          <a:srgbClr val="D8D8D8"/>
                        </a:solidFill>
                        <a:latin typeface="Arial"/>
                        <a:ea typeface="Arial"/>
                        <a:cs typeface="Arial"/>
                        <a:sym typeface="Arial"/>
                      </a:endParaRPr>
                    </a:p>
                  </a:txBody>
                  <a:tcPr marL="182875" marR="91450" marT="137150" marB="45725">
                    <a:solidFill>
                      <a:srgbClr val="010101"/>
                    </a:solidFill>
                  </a:tcPr>
                </a:tc>
                <a:tc gridSpan="2">
                  <a:txBody>
                    <a:bodyPr/>
                    <a:lstStyle/>
                    <a:p>
                      <a:pPr marL="0" marR="0" lvl="0" indent="0" algn="l" rtl="0">
                        <a:lnSpc>
                          <a:spcPct val="100000"/>
                        </a:lnSpc>
                        <a:spcBef>
                          <a:spcPts val="0"/>
                        </a:spcBef>
                        <a:spcAft>
                          <a:spcPts val="0"/>
                        </a:spcAft>
                        <a:buClr>
                          <a:srgbClr val="D0D0D0"/>
                        </a:buClr>
                        <a:buSzPts val="2400"/>
                        <a:buFont typeface="Arial"/>
                        <a:buNone/>
                      </a:pPr>
                      <a:r>
                        <a:rPr lang="en-US" sz="2400" b="1">
                          <a:solidFill>
                            <a:srgbClr val="D0D0D0"/>
                          </a:solidFill>
                          <a:latin typeface="Arial"/>
                          <a:ea typeface="Arial"/>
                          <a:cs typeface="Arial"/>
                          <a:sym typeface="Arial"/>
                        </a:rPr>
                        <a:t>For complete tutorials visit:</a:t>
                      </a:r>
                      <a:endParaRPr/>
                    </a:p>
                    <a:p>
                      <a:pPr marL="0" marR="0" lvl="0" indent="0" algn="l" rtl="0">
                        <a:lnSpc>
                          <a:spcPct val="100000"/>
                        </a:lnSpc>
                        <a:spcBef>
                          <a:spcPts val="0"/>
                        </a:spcBef>
                        <a:spcAft>
                          <a:spcPts val="0"/>
                        </a:spcAft>
                        <a:buClr>
                          <a:srgbClr val="FFC000"/>
                        </a:buClr>
                        <a:buSzPts val="1800"/>
                        <a:buFont typeface="Arial"/>
                        <a:buNone/>
                      </a:pPr>
                      <a:r>
                        <a:rPr lang="en-US" sz="1800" b="1">
                          <a:solidFill>
                            <a:srgbClr val="FFC000"/>
                          </a:solidFill>
                          <a:latin typeface="Arial"/>
                          <a:ea typeface="Arial"/>
                          <a:cs typeface="Arial"/>
                          <a:sym typeface="Arial"/>
                        </a:rPr>
                        <a:t>https://www.posterpresentations.com/helpdesk.html</a:t>
                      </a:r>
                      <a:endParaRPr sz="1800">
                        <a:solidFill>
                          <a:srgbClr val="D8D8D8"/>
                        </a:solidFill>
                        <a:latin typeface="Arial"/>
                        <a:ea typeface="Arial"/>
                        <a:cs typeface="Arial"/>
                        <a:sym typeface="Arial"/>
                      </a:endParaRPr>
                    </a:p>
                  </a:txBody>
                  <a:tcPr marL="182875" marR="91450" marT="137150" marB="45725">
                    <a:solidFill>
                      <a:srgbClr val="010101"/>
                    </a:solidFill>
                  </a:tcPr>
                </a:tc>
                <a:tc hMerge="1">
                  <a:txBody>
                    <a:bodyPr/>
                    <a:lstStyle/>
                    <a:p>
                      <a:endParaRPr lang="en-US"/>
                    </a:p>
                  </a:txBody>
                  <a:tcPr/>
                </a:tc>
                <a:extLst>
                  <a:ext uri="{0D108BD9-81ED-4DB2-BD59-A6C34878D82A}">
                    <a16:rowId xmlns:a16="http://schemas.microsoft.com/office/drawing/2014/main" val="10008"/>
                  </a:ext>
                </a:extLst>
              </a:tr>
            </a:tbl>
          </a:graphicData>
        </a:graphic>
      </p:graphicFrame>
      <p:sp>
        <p:nvSpPr>
          <p:cNvPr id="14" name="Google Shape;14;p2"/>
          <p:cNvSpPr txBox="1"/>
          <p:nvPr/>
        </p:nvSpPr>
        <p:spPr>
          <a:xfrm>
            <a:off x="1128393" y="31971938"/>
            <a:ext cx="2514600" cy="336819"/>
          </a:xfrm>
          <a:prstGeom prst="rect">
            <a:avLst/>
          </a:prstGeom>
          <a:noFill/>
          <a:ln>
            <a:noFill/>
          </a:ln>
        </p:spPr>
        <p:txBody>
          <a:bodyPr spcFirstLastPara="1" wrap="square" lIns="91250" tIns="45600" rIns="91250" bIns="45600" anchor="t" anchorCtr="0">
            <a:spAutoFit/>
          </a:bodyPr>
          <a:lstStyle/>
          <a:p>
            <a:pPr marL="0" marR="0" lvl="0" indent="0" algn="l" rtl="0">
              <a:lnSpc>
                <a:spcPct val="65000"/>
              </a:lnSpc>
              <a:spcBef>
                <a:spcPts val="0"/>
              </a:spcBef>
              <a:spcAft>
                <a:spcPts val="0"/>
              </a:spcAft>
              <a:buNone/>
            </a:pPr>
            <a:r>
              <a:rPr lang="en-US" sz="500" b="1" i="0" u="none" strike="noStrike" cap="none">
                <a:solidFill>
                  <a:srgbClr val="BFBFBF"/>
                </a:solidFill>
                <a:latin typeface="Arial"/>
                <a:ea typeface="Arial"/>
                <a:cs typeface="Arial"/>
                <a:sym typeface="Arial"/>
              </a:rPr>
              <a:t>RESEARCH POSTER PRESENTATION DESIGN © 2015</a:t>
            </a:r>
            <a:endParaRPr/>
          </a:p>
          <a:p>
            <a:pPr marL="0" marR="0" lvl="0" indent="0" algn="l" rtl="0">
              <a:lnSpc>
                <a:spcPct val="65000"/>
              </a:lnSpc>
              <a:spcBef>
                <a:spcPts val="550"/>
              </a:spcBef>
              <a:spcAft>
                <a:spcPts val="0"/>
              </a:spcAft>
              <a:buNone/>
            </a:pPr>
            <a:r>
              <a:rPr lang="en-US" sz="1100" b="1" i="0" u="none" strike="noStrike" cap="none">
                <a:solidFill>
                  <a:srgbClr val="BFBFBF"/>
                </a:solidFill>
                <a:latin typeface="Arial"/>
                <a:ea typeface="Arial"/>
                <a:cs typeface="Arial"/>
                <a:sym typeface="Arial"/>
              </a:rPr>
              <a:t>www.PosterPresentations.com</a:t>
            </a:r>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4"/>
          <p:cNvSpPr/>
          <p:nvPr/>
        </p:nvSpPr>
        <p:spPr>
          <a:xfrm rot="10800000">
            <a:off x="0" y="31365486"/>
            <a:ext cx="43891200" cy="15497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600" b="0" i="0" u="none" strike="noStrike" cap="none">
              <a:solidFill>
                <a:schemeClr val="lt1"/>
              </a:solidFill>
              <a:latin typeface="Calibri"/>
              <a:ea typeface="Calibri"/>
              <a:cs typeface="Calibri"/>
              <a:sym typeface="Calibri"/>
            </a:endParaRPr>
          </a:p>
        </p:txBody>
      </p:sp>
      <p:sp>
        <p:nvSpPr>
          <p:cNvPr id="35" name="Google Shape;35;p4"/>
          <p:cNvSpPr/>
          <p:nvPr/>
        </p:nvSpPr>
        <p:spPr>
          <a:xfrm>
            <a:off x="0" y="1"/>
            <a:ext cx="43891200" cy="44927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600" b="0" i="0" u="none" strike="noStrike" cap="none">
              <a:solidFill>
                <a:schemeClr val="lt1"/>
              </a:solidFill>
              <a:latin typeface="Calibri"/>
              <a:ea typeface="Calibri"/>
              <a:cs typeface="Calibri"/>
              <a:sym typeface="Calibri"/>
            </a:endParaRPr>
          </a:p>
        </p:txBody>
      </p:sp>
      <p:sp>
        <p:nvSpPr>
          <p:cNvPr id="36" name="Google Shape;36;p4"/>
          <p:cNvSpPr txBox="1"/>
          <p:nvPr/>
        </p:nvSpPr>
        <p:spPr>
          <a:xfrm>
            <a:off x="1128393" y="31971938"/>
            <a:ext cx="2514600" cy="336819"/>
          </a:xfrm>
          <a:prstGeom prst="rect">
            <a:avLst/>
          </a:prstGeom>
          <a:noFill/>
          <a:ln>
            <a:noFill/>
          </a:ln>
        </p:spPr>
        <p:txBody>
          <a:bodyPr spcFirstLastPara="1" wrap="square" lIns="91250" tIns="45600" rIns="91250" bIns="45600" anchor="t" anchorCtr="0">
            <a:spAutoFit/>
          </a:bodyPr>
          <a:lstStyle/>
          <a:p>
            <a:pPr marL="0" marR="0" lvl="0" indent="0" algn="l" rtl="0">
              <a:lnSpc>
                <a:spcPct val="65000"/>
              </a:lnSpc>
              <a:spcBef>
                <a:spcPts val="0"/>
              </a:spcBef>
              <a:spcAft>
                <a:spcPts val="0"/>
              </a:spcAft>
              <a:buNone/>
            </a:pPr>
            <a:r>
              <a:rPr lang="en-US" sz="500" b="1" i="0" u="none" strike="noStrike" cap="none">
                <a:solidFill>
                  <a:srgbClr val="BFBFBF"/>
                </a:solidFill>
                <a:latin typeface="Arial"/>
                <a:ea typeface="Arial"/>
                <a:cs typeface="Arial"/>
                <a:sym typeface="Arial"/>
              </a:rPr>
              <a:t>RESEARCH POSTER PRESENTATION DESIGN © 2015</a:t>
            </a:r>
            <a:endParaRPr/>
          </a:p>
          <a:p>
            <a:pPr marL="0" marR="0" lvl="0" indent="0" algn="l" rtl="0">
              <a:lnSpc>
                <a:spcPct val="65000"/>
              </a:lnSpc>
              <a:spcBef>
                <a:spcPts val="550"/>
              </a:spcBef>
              <a:spcAft>
                <a:spcPts val="0"/>
              </a:spcAft>
              <a:buNone/>
            </a:pPr>
            <a:r>
              <a:rPr lang="en-US" sz="1100" b="1" i="0" u="none" strike="noStrike" cap="none">
                <a:solidFill>
                  <a:srgbClr val="BFBFBF"/>
                </a:solidFill>
                <a:latin typeface="Arial"/>
                <a:ea typeface="Arial"/>
                <a:cs typeface="Arial"/>
                <a:sym typeface="Arial"/>
              </a:rPr>
              <a:t>www.PosterPresentations.com</a:t>
            </a:r>
            <a:endParaRPr/>
          </a:p>
        </p:txBody>
      </p:sp>
      <p:sp>
        <p:nvSpPr>
          <p:cNvPr id="37" name="Google Shape;37;p4"/>
          <p:cNvSpPr txBox="1"/>
          <p:nvPr/>
        </p:nvSpPr>
        <p:spPr>
          <a:xfrm>
            <a:off x="459674" y="6378481"/>
            <a:ext cx="10056813"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38" name="Google Shape;38;p4"/>
          <p:cNvSpPr txBox="1"/>
          <p:nvPr/>
        </p:nvSpPr>
        <p:spPr>
          <a:xfrm>
            <a:off x="477827" y="5548749"/>
            <a:ext cx="10048875"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INTRODUCTION or ABSTRACT</a:t>
            </a:r>
            <a:endParaRPr sz="3700" b="1" i="0" u="sng" strike="noStrike" cap="none">
              <a:solidFill>
                <a:schemeClr val="accent1"/>
              </a:solidFill>
              <a:latin typeface="Calibri"/>
              <a:ea typeface="Calibri"/>
              <a:cs typeface="Calibri"/>
              <a:sym typeface="Calibri"/>
            </a:endParaRPr>
          </a:p>
        </p:txBody>
      </p:sp>
      <p:sp>
        <p:nvSpPr>
          <p:cNvPr id="39" name="Google Shape;39;p4"/>
          <p:cNvSpPr txBox="1"/>
          <p:nvPr/>
        </p:nvSpPr>
        <p:spPr>
          <a:xfrm>
            <a:off x="477825" y="14212513"/>
            <a:ext cx="10050462"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OBJECTIVES</a:t>
            </a:r>
            <a:endParaRPr sz="3700" b="1" i="0" u="sng" strike="noStrike" cap="none">
              <a:solidFill>
                <a:schemeClr val="accent1"/>
              </a:solidFill>
              <a:latin typeface="Calibri"/>
              <a:ea typeface="Calibri"/>
              <a:cs typeface="Calibri"/>
              <a:sym typeface="Calibri"/>
            </a:endParaRPr>
          </a:p>
        </p:txBody>
      </p:sp>
      <p:sp>
        <p:nvSpPr>
          <p:cNvPr id="40" name="Google Shape;40;p4"/>
          <p:cNvSpPr txBox="1"/>
          <p:nvPr/>
        </p:nvSpPr>
        <p:spPr>
          <a:xfrm>
            <a:off x="11460161" y="6378481"/>
            <a:ext cx="10048874"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41" name="Google Shape;41;p4"/>
          <p:cNvSpPr txBox="1"/>
          <p:nvPr/>
        </p:nvSpPr>
        <p:spPr>
          <a:xfrm>
            <a:off x="11460162" y="5548749"/>
            <a:ext cx="10048875"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MATERIALS &amp; METHODS</a:t>
            </a:r>
            <a:endParaRPr sz="3700" b="1" i="0" u="sng" strike="noStrike" cap="none">
              <a:solidFill>
                <a:schemeClr val="accent1"/>
              </a:solidFill>
              <a:latin typeface="Calibri"/>
              <a:ea typeface="Calibri"/>
              <a:cs typeface="Calibri"/>
              <a:sym typeface="Calibri"/>
            </a:endParaRPr>
          </a:p>
        </p:txBody>
      </p:sp>
      <p:sp>
        <p:nvSpPr>
          <p:cNvPr id="42" name="Google Shape;42;p4"/>
          <p:cNvSpPr txBox="1"/>
          <p:nvPr/>
        </p:nvSpPr>
        <p:spPr>
          <a:xfrm>
            <a:off x="22385343" y="6378481"/>
            <a:ext cx="10048874"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43" name="Google Shape;43;p4"/>
          <p:cNvSpPr txBox="1"/>
          <p:nvPr/>
        </p:nvSpPr>
        <p:spPr>
          <a:xfrm>
            <a:off x="22377404" y="5548749"/>
            <a:ext cx="10058400"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RESULTS</a:t>
            </a:r>
            <a:endParaRPr sz="3700" b="1" i="0" u="sng" strike="noStrike" cap="none">
              <a:solidFill>
                <a:schemeClr val="accent1"/>
              </a:solidFill>
              <a:latin typeface="Calibri"/>
              <a:ea typeface="Calibri"/>
              <a:cs typeface="Calibri"/>
              <a:sym typeface="Calibri"/>
            </a:endParaRPr>
          </a:p>
        </p:txBody>
      </p:sp>
      <p:sp>
        <p:nvSpPr>
          <p:cNvPr id="44" name="Google Shape;44;p4"/>
          <p:cNvSpPr txBox="1"/>
          <p:nvPr/>
        </p:nvSpPr>
        <p:spPr>
          <a:xfrm>
            <a:off x="33390292" y="5548749"/>
            <a:ext cx="10047018"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CONCLUSIONS</a:t>
            </a:r>
            <a:endParaRPr sz="3700" b="1" i="0" u="sng" strike="noStrike" cap="none">
              <a:solidFill>
                <a:schemeClr val="accent1"/>
              </a:solidFill>
              <a:latin typeface="Calibri"/>
              <a:ea typeface="Calibri"/>
              <a:cs typeface="Calibri"/>
              <a:sym typeface="Calibri"/>
            </a:endParaRPr>
          </a:p>
        </p:txBody>
      </p:sp>
      <p:sp>
        <p:nvSpPr>
          <p:cNvPr id="45" name="Google Shape;45;p4"/>
          <p:cNvSpPr txBox="1"/>
          <p:nvPr/>
        </p:nvSpPr>
        <p:spPr>
          <a:xfrm>
            <a:off x="33390292" y="6378481"/>
            <a:ext cx="10047018"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46" name="Google Shape;46;p4"/>
          <p:cNvSpPr txBox="1"/>
          <p:nvPr/>
        </p:nvSpPr>
        <p:spPr>
          <a:xfrm>
            <a:off x="33390292" y="14272738"/>
            <a:ext cx="10047018"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REFERENCES</a:t>
            </a:r>
            <a:endParaRPr sz="3700" b="1" i="0" u="sng" strike="noStrike" cap="none">
              <a:solidFill>
                <a:schemeClr val="accent1"/>
              </a:solidFill>
              <a:latin typeface="Calibri"/>
              <a:ea typeface="Calibri"/>
              <a:cs typeface="Calibri"/>
              <a:sym typeface="Calibri"/>
            </a:endParaRPr>
          </a:p>
        </p:txBody>
      </p:sp>
      <p:sp>
        <p:nvSpPr>
          <p:cNvPr id="47" name="Google Shape;47;p4"/>
          <p:cNvSpPr txBox="1"/>
          <p:nvPr/>
        </p:nvSpPr>
        <p:spPr>
          <a:xfrm>
            <a:off x="33390292" y="15011402"/>
            <a:ext cx="10052050"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48" name="Google Shape;48;p4"/>
          <p:cNvSpPr txBox="1"/>
          <p:nvPr/>
        </p:nvSpPr>
        <p:spPr>
          <a:xfrm>
            <a:off x="33390292" y="25679401"/>
            <a:ext cx="10047018" cy="754045"/>
          </a:xfrm>
          <a:prstGeom prst="rect">
            <a:avLst/>
          </a:prstGeom>
          <a:noFill/>
          <a:ln>
            <a:noFill/>
          </a:ln>
        </p:spPr>
        <p:txBody>
          <a:bodyPr spcFirstLastPara="1" wrap="square" lIns="91425" tIns="91425" rIns="91425" bIns="91425" anchor="ctr" anchorCtr="0">
            <a:spAutoFit/>
          </a:bodyPr>
          <a:lstStyle/>
          <a:p>
            <a:pPr marL="0" marR="0" lvl="0" indent="0" algn="l" rtl="0">
              <a:spcBef>
                <a:spcPts val="0"/>
              </a:spcBef>
              <a:spcAft>
                <a:spcPts val="0"/>
              </a:spcAft>
              <a:buClr>
                <a:schemeClr val="accent1"/>
              </a:buClr>
              <a:buSzPts val="3700"/>
              <a:buFont typeface="Noto Sans Symbols"/>
              <a:buNone/>
            </a:pPr>
            <a:r>
              <a:rPr lang="en-US" sz="3700" b="1" i="0" u="sng" strike="noStrike" cap="none">
                <a:solidFill>
                  <a:schemeClr val="accent1"/>
                </a:solidFill>
                <a:latin typeface="Calibri"/>
                <a:ea typeface="Calibri"/>
                <a:cs typeface="Calibri"/>
                <a:sym typeface="Calibri"/>
              </a:rPr>
              <a:t>(click to edit)  ACKNOWLEDGEMENTS or  CONTACT</a:t>
            </a:r>
            <a:endParaRPr sz="3700" b="1" i="0" u="sng" strike="noStrike" cap="none">
              <a:solidFill>
                <a:schemeClr val="accent1"/>
              </a:solidFill>
              <a:latin typeface="Calibri"/>
              <a:ea typeface="Calibri"/>
              <a:cs typeface="Calibri"/>
              <a:sym typeface="Calibri"/>
            </a:endParaRPr>
          </a:p>
        </p:txBody>
      </p:sp>
      <p:sp>
        <p:nvSpPr>
          <p:cNvPr id="49" name="Google Shape;49;p4"/>
          <p:cNvSpPr txBox="1"/>
          <p:nvPr/>
        </p:nvSpPr>
        <p:spPr>
          <a:xfrm>
            <a:off x="33390292" y="26433446"/>
            <a:ext cx="10052050"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50" name="Google Shape;50;p4"/>
          <p:cNvSpPr txBox="1"/>
          <p:nvPr/>
        </p:nvSpPr>
        <p:spPr>
          <a:xfrm>
            <a:off x="459674" y="14951552"/>
            <a:ext cx="10056813" cy="846363"/>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3F2F28"/>
              </a:buClr>
              <a:buSzPts val="2500"/>
              <a:buFont typeface="Arial"/>
              <a:buNone/>
            </a:pPr>
            <a:r>
              <a:rPr lang="en-US" sz="2500" b="0" i="0" u="none" strike="noStrike" cap="none">
                <a:solidFill>
                  <a:srgbClr val="3F2F28"/>
                </a:solidFill>
                <a:latin typeface="Times New Roman"/>
                <a:ea typeface="Times New Roman"/>
                <a:cs typeface="Times New Roman"/>
                <a:sym typeface="Times New Roman"/>
              </a:rPr>
              <a:t>Type in or paste your text here</a:t>
            </a:r>
            <a:endParaRPr sz="2500" b="0" i="0" u="none" strike="noStrike" cap="none">
              <a:solidFill>
                <a:srgbClr val="3F2F28"/>
              </a:solidFill>
              <a:latin typeface="Times New Roman"/>
              <a:ea typeface="Times New Roman"/>
              <a:cs typeface="Times New Roman"/>
              <a:sym typeface="Times New Roman"/>
            </a:endParaRPr>
          </a:p>
        </p:txBody>
      </p:sp>
      <p:sp>
        <p:nvSpPr>
          <p:cNvPr id="51" name="Google Shape;51;p4"/>
          <p:cNvSpPr txBox="1"/>
          <p:nvPr/>
        </p:nvSpPr>
        <p:spPr>
          <a:xfrm>
            <a:off x="5932593" y="3127915"/>
            <a:ext cx="31998968" cy="128016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lt1"/>
              </a:buClr>
              <a:buSzPts val="5400"/>
              <a:buFont typeface="Calibri"/>
              <a:buNone/>
            </a:pPr>
            <a:r>
              <a:rPr lang="en-US" sz="5400" b="0" i="0" u="none" strike="noStrike" cap="none">
                <a:solidFill>
                  <a:schemeClr val="lt1"/>
                </a:solidFill>
                <a:latin typeface="Calibri"/>
                <a:ea typeface="Calibri"/>
                <a:cs typeface="Calibri"/>
                <a:sym typeface="Calibri"/>
              </a:rPr>
              <a:t>Click here to add affiliations</a:t>
            </a:r>
            <a:endParaRPr sz="5400" b="0" i="0" u="none" strike="noStrike" cap="none">
              <a:solidFill>
                <a:schemeClr val="lt1"/>
              </a:solidFill>
              <a:latin typeface="Calibri"/>
              <a:ea typeface="Calibri"/>
              <a:cs typeface="Calibri"/>
              <a:sym typeface="Calibri"/>
            </a:endParaRPr>
          </a:p>
        </p:txBody>
      </p:sp>
      <p:sp>
        <p:nvSpPr>
          <p:cNvPr id="52" name="Google Shape;52;p4"/>
          <p:cNvSpPr txBox="1"/>
          <p:nvPr/>
        </p:nvSpPr>
        <p:spPr>
          <a:xfrm>
            <a:off x="5932593" y="1847755"/>
            <a:ext cx="31998968" cy="1280160"/>
          </a:xfrm>
          <a:prstGeom prst="rect">
            <a:avLst/>
          </a:prstGeom>
          <a:noFill/>
          <a:ln>
            <a:noFill/>
          </a:ln>
        </p:spPr>
        <p:txBody>
          <a:bodyPr spcFirstLastPara="1" wrap="square" lIns="91425" tIns="45700" rIns="91425" bIns="45700" anchor="t" anchorCtr="1">
            <a:normAutofit lnSpcReduction="10000"/>
          </a:bodyPr>
          <a:lstStyle/>
          <a:p>
            <a:pPr marL="0" marR="0" lvl="0" indent="0" algn="ctr" rtl="0">
              <a:spcBef>
                <a:spcPts val="0"/>
              </a:spcBef>
              <a:spcAft>
                <a:spcPts val="0"/>
              </a:spcAft>
              <a:buClr>
                <a:schemeClr val="lt1"/>
              </a:buClr>
              <a:buSzPts val="8000"/>
              <a:buFont typeface="Calibri"/>
              <a:buNone/>
            </a:pPr>
            <a:r>
              <a:rPr lang="en-US" sz="8000" b="0" i="0" u="none" strike="noStrike" cap="none">
                <a:solidFill>
                  <a:schemeClr val="lt1"/>
                </a:solidFill>
                <a:latin typeface="Calibri"/>
                <a:ea typeface="Calibri"/>
                <a:cs typeface="Calibri"/>
                <a:sym typeface="Calibri"/>
              </a:rPr>
              <a:t>Click here to add authors</a:t>
            </a:r>
            <a:endParaRPr sz="8000" b="0" i="0" u="none" strike="noStrike" cap="none">
              <a:solidFill>
                <a:schemeClr val="lt1"/>
              </a:solidFill>
              <a:latin typeface="Calibri"/>
              <a:ea typeface="Calibri"/>
              <a:cs typeface="Calibri"/>
              <a:sym typeface="Calibri"/>
            </a:endParaRPr>
          </a:p>
        </p:txBody>
      </p:sp>
      <p:sp>
        <p:nvSpPr>
          <p:cNvPr id="53" name="Google Shape;53;p4"/>
          <p:cNvSpPr txBox="1"/>
          <p:nvPr/>
        </p:nvSpPr>
        <p:spPr>
          <a:xfrm>
            <a:off x="5932593" y="209781"/>
            <a:ext cx="31998968" cy="1637973"/>
          </a:xfrm>
          <a:prstGeom prst="rect">
            <a:avLst/>
          </a:prstGeom>
          <a:noFill/>
          <a:ln>
            <a:noFill/>
          </a:ln>
        </p:spPr>
        <p:txBody>
          <a:bodyPr spcFirstLastPara="1" wrap="square" lIns="91425" tIns="45700" rIns="91425" bIns="45700" anchor="t" anchorCtr="1">
            <a:normAutofit/>
          </a:bodyPr>
          <a:lstStyle/>
          <a:p>
            <a:pPr marL="0" marR="0" lvl="0" indent="0" algn="ctr" rtl="0">
              <a:spcBef>
                <a:spcPts val="0"/>
              </a:spcBef>
              <a:spcAft>
                <a:spcPts val="0"/>
              </a:spcAft>
              <a:buClr>
                <a:schemeClr val="lt1"/>
              </a:buClr>
              <a:buSzPts val="9600"/>
              <a:buFont typeface="Calibri"/>
              <a:buNone/>
            </a:pPr>
            <a:r>
              <a:rPr lang="en-US" sz="9600" b="1" i="0" u="none" strike="noStrike" cap="none">
                <a:solidFill>
                  <a:schemeClr val="lt1"/>
                </a:solidFill>
                <a:latin typeface="Calibri"/>
                <a:ea typeface="Calibri"/>
                <a:cs typeface="Calibri"/>
                <a:sym typeface="Calibri"/>
              </a:rPr>
              <a:t>Click here to add title</a:t>
            </a:r>
            <a:endParaRPr sz="9600" b="1"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
          <p:cNvSpPr txBox="1">
            <a:spLocks noGrp="1"/>
          </p:cNvSpPr>
          <p:nvPr>
            <p:ph type="body" idx="1"/>
          </p:nvPr>
        </p:nvSpPr>
        <p:spPr>
          <a:xfrm>
            <a:off x="542917" y="6378481"/>
            <a:ext cx="10056900" cy="5633700"/>
          </a:xfrm>
          <a:prstGeom prst="rect">
            <a:avLst/>
          </a:prstGeom>
          <a:noFill/>
          <a:ln>
            <a:noFill/>
          </a:ln>
        </p:spPr>
        <p:txBody>
          <a:bodyPr spcFirstLastPara="1" wrap="square" lIns="228575" tIns="228575" rIns="228575" bIns="228575" anchor="t" anchorCtr="0">
            <a:spAutoFit/>
          </a:bodyPr>
          <a:lstStyle/>
          <a:p>
            <a:pPr marL="0" lvl="0" indent="0" algn="l" rtl="0">
              <a:spcBef>
                <a:spcPts val="0"/>
              </a:spcBef>
              <a:spcAft>
                <a:spcPts val="0"/>
              </a:spcAft>
              <a:buClr>
                <a:srgbClr val="2B5258"/>
              </a:buClr>
              <a:buSzPts val="2800"/>
              <a:buNone/>
            </a:pPr>
            <a:r>
              <a:rPr lang="en-US" sz="2800"/>
              <a:t>Louisiana has always been a place of crude oil production, the coast dotted with oil rigs and families supported by those rigs. Because of this, it’s no surprise that when the world suffers an oil bust, or a glut, the effect is felt heavily in the region. In the 1980s, a mixture of new oil companies selling oil for less, decreased demand, and continued high production brought the Louisiana oil business to its knees. This poster explores the roots of the international oil glut and the specific impacts to the state and, specifically, the Bayou Region.  Internationally, the world recoiled as the oil boom turned to a resounding bust, as other nations flooded the market. Slashed oil prices damaged communities, which saw mass out-migration, and families who lost income.   </a:t>
            </a:r>
            <a:endParaRPr sz="2800">
              <a:highlight>
                <a:srgbClr val="FFFF00"/>
              </a:highlight>
            </a:endParaRPr>
          </a:p>
        </p:txBody>
      </p:sp>
      <p:sp>
        <p:nvSpPr>
          <p:cNvPr id="77" name="Google Shape;77;p1"/>
          <p:cNvSpPr txBox="1">
            <a:spLocks noGrp="1"/>
          </p:cNvSpPr>
          <p:nvPr>
            <p:ph type="body" idx="2"/>
          </p:nvPr>
        </p:nvSpPr>
        <p:spPr>
          <a:xfrm>
            <a:off x="542917" y="5472336"/>
            <a:ext cx="10048875" cy="1015655"/>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SzPts val="5400"/>
              <a:buNone/>
            </a:pPr>
            <a:r>
              <a:rPr lang="en-US" sz="5400"/>
              <a:t>INTRODUCTION</a:t>
            </a:r>
            <a:endParaRPr/>
          </a:p>
        </p:txBody>
      </p:sp>
      <p:sp>
        <p:nvSpPr>
          <p:cNvPr id="78" name="Google Shape;78;p1"/>
          <p:cNvSpPr txBox="1">
            <a:spLocks noGrp="1"/>
          </p:cNvSpPr>
          <p:nvPr>
            <p:ph type="body" idx="4"/>
          </p:nvPr>
        </p:nvSpPr>
        <p:spPr>
          <a:xfrm>
            <a:off x="578200" y="13239477"/>
            <a:ext cx="10048800" cy="13032300"/>
          </a:xfrm>
          <a:prstGeom prst="rect">
            <a:avLst/>
          </a:prstGeom>
          <a:noFill/>
          <a:ln>
            <a:noFill/>
          </a:ln>
        </p:spPr>
        <p:txBody>
          <a:bodyPr spcFirstLastPara="1" wrap="square" lIns="228575" tIns="228575" rIns="228575" bIns="228575" anchor="t" anchorCtr="0">
            <a:spAutoFit/>
          </a:bodyPr>
          <a:lstStyle/>
          <a:p>
            <a:pPr marL="0" lvl="0" indent="0" algn="l" rtl="0">
              <a:spcBef>
                <a:spcPts val="0"/>
              </a:spcBef>
              <a:spcAft>
                <a:spcPts val="0"/>
              </a:spcAft>
              <a:buClr>
                <a:srgbClr val="2B5258"/>
              </a:buClr>
              <a:buSzPts val="2800"/>
              <a:buNone/>
            </a:pPr>
            <a:r>
              <a:rPr lang="en-US" sz="2800"/>
              <a:t>In the 1970s, the oil industry was booming all around the world. At the time, the world’s oil supply was largely controlled by a conglomerate called OPEC, which consisted of oil-rich countries in the middle east. Oil prices were high at the time, with increases on the way by OPEC even as demand for gas decreased due to the high prices (McNally, 2017). The result was that people simply couldn’t afford to do things that used gas or oil, and demand dropped as consumers turned to other sources of energy. But OPEC kept production consistent. This caused an overabundance of oil within OPEC warehouses, the beginning of a glut (McNally, 2017). Concurrently, other oil providers – new oil companies in the United Kingdom and Norway, for example – also were beginning to produce enough oil to compete with OPEC (McNally, 2017). And Louisiana oil fields continued producing at the same rate. The result was that the Louisiana oil fields only added to the growing stores of oil, all accumulating into a glut (Austin &amp; McGuire, 2002). When all that oil hit the market, along with OPEC’s high production– see Figure 1 to note how oil production increased across the board in the 1980s – the bubble popped, and with it so did Louisiana’s decade or so of prosperity. There were mass layoffs (See Figure 2). Many local companies implemented schemes to have their workers rotate to keep costs down, and the unemployment rate was the highest it had ever been in the state, at 13.2% (Austin &amp; McGuire, 2002). As people struggled to find work in Louisiana, the state saw mass out-migration (See Figure 3), Louisiana losing more people in the 1980s than in any decade since the Civil War. After all, not all families could survive when there were not enough jobs to go around.</a:t>
            </a:r>
            <a:endParaRPr/>
          </a:p>
          <a:p>
            <a:pPr marL="0" lvl="0" indent="0" algn="l" rtl="0">
              <a:spcBef>
                <a:spcPts val="560"/>
              </a:spcBef>
              <a:spcAft>
                <a:spcPts val="0"/>
              </a:spcAft>
              <a:buClr>
                <a:srgbClr val="2B5258"/>
              </a:buClr>
              <a:buSzPts val="2800"/>
              <a:buNone/>
            </a:pPr>
            <a:endParaRPr sz="2800"/>
          </a:p>
        </p:txBody>
      </p:sp>
      <p:sp>
        <p:nvSpPr>
          <p:cNvPr id="79" name="Google Shape;79;p1"/>
          <p:cNvSpPr txBox="1">
            <a:spLocks noGrp="1"/>
          </p:cNvSpPr>
          <p:nvPr>
            <p:ph type="body" idx="5"/>
          </p:nvPr>
        </p:nvSpPr>
        <p:spPr>
          <a:xfrm>
            <a:off x="321578" y="12213651"/>
            <a:ext cx="10048875" cy="1015655"/>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SzPts val="5400"/>
              <a:buNone/>
            </a:pPr>
            <a:r>
              <a:rPr lang="en-US" sz="5400"/>
              <a:t>HOW THE GLUT HAPPENED</a:t>
            </a:r>
            <a:endParaRPr/>
          </a:p>
        </p:txBody>
      </p:sp>
      <p:sp>
        <p:nvSpPr>
          <p:cNvPr id="80" name="Google Shape;80;p1"/>
          <p:cNvSpPr txBox="1">
            <a:spLocks noGrp="1"/>
          </p:cNvSpPr>
          <p:nvPr>
            <p:ph type="body" idx="6"/>
          </p:nvPr>
        </p:nvSpPr>
        <p:spPr>
          <a:xfrm>
            <a:off x="11460161" y="6718811"/>
            <a:ext cx="10048800" cy="12888600"/>
          </a:xfrm>
          <a:prstGeom prst="rect">
            <a:avLst/>
          </a:prstGeom>
          <a:noFill/>
          <a:ln>
            <a:noFill/>
          </a:ln>
        </p:spPr>
        <p:txBody>
          <a:bodyPr spcFirstLastPara="1" wrap="square" lIns="228575" tIns="228575" rIns="228575" bIns="228575" anchor="t" anchorCtr="0">
            <a:spAutoFit/>
          </a:bodyPr>
          <a:lstStyle/>
          <a:p>
            <a:pPr marL="0" lvl="0" indent="0" algn="l" rtl="0">
              <a:spcBef>
                <a:spcPts val="0"/>
              </a:spcBef>
              <a:spcAft>
                <a:spcPts val="0"/>
              </a:spcAft>
              <a:buClr>
                <a:srgbClr val="2B5258"/>
              </a:buClr>
              <a:buSzPts val="2800"/>
              <a:buNone/>
            </a:pPr>
            <a:r>
              <a:rPr lang="en-US" sz="2800"/>
              <a:t>In the 1970s, working in the oil field was something a lot of young men would do as soon as they graduated high school (Austin &amp; McGuire, 2002). These young men knew that there was always a need for more rig workers and boat attendants, so that was a good and easy solution. This all turned when the 1980s rolled around, as the oil fields were taking hits, companies downsized and went bankrupt, leaving many out of work and without a higher education to fall back on to get a new job (Austin &amp; McGuire, 2002).  Most had no idea that such a huge bust was coming. The change was sudden and crippling. In his oral history, oilfield worker Ronald Callais said: </a:t>
            </a:r>
            <a:endParaRPr sz="2800"/>
          </a:p>
          <a:p>
            <a:pPr marL="914354" lvl="1" indent="0" algn="l" rtl="0">
              <a:spcBef>
                <a:spcPts val="560"/>
              </a:spcBef>
              <a:spcAft>
                <a:spcPts val="0"/>
              </a:spcAft>
              <a:buClr>
                <a:srgbClr val="2B5258"/>
              </a:buClr>
              <a:buSzPts val="2800"/>
              <a:buNone/>
            </a:pPr>
            <a:r>
              <a:rPr lang="en-US" sz="2800">
                <a:solidFill>
                  <a:srgbClr val="2B5258"/>
                </a:solidFill>
                <a:latin typeface="Times New Roman"/>
                <a:ea typeface="Times New Roman"/>
                <a:cs typeface="Times New Roman"/>
                <a:sym typeface="Times New Roman"/>
              </a:rPr>
              <a:t>“It just blindsided us. Nobody expected that. […] And what we did is we all sat back. We kept crew. We made financial expenditures that looking back on we should have never done. But we thought it was temporary (Austin &amp; McGuire, 2002).”</a:t>
            </a:r>
            <a:endParaRPr sz="2800">
              <a:solidFill>
                <a:srgbClr val="2B5258"/>
              </a:solidFill>
              <a:latin typeface="Times New Roman"/>
              <a:ea typeface="Times New Roman"/>
              <a:cs typeface="Times New Roman"/>
              <a:sym typeface="Times New Roman"/>
            </a:endParaRPr>
          </a:p>
          <a:p>
            <a:pPr marL="914354" lvl="1" indent="0" algn="l" rtl="0">
              <a:spcBef>
                <a:spcPts val="560"/>
              </a:spcBef>
              <a:spcAft>
                <a:spcPts val="0"/>
              </a:spcAft>
              <a:buClr>
                <a:srgbClr val="2B5258"/>
              </a:buClr>
              <a:buSzPts val="2800"/>
              <a:buNone/>
            </a:pPr>
            <a:endParaRPr sz="2800">
              <a:solidFill>
                <a:srgbClr val="2B5258"/>
              </a:solidFill>
              <a:latin typeface="Times New Roman"/>
              <a:ea typeface="Times New Roman"/>
              <a:cs typeface="Times New Roman"/>
              <a:sym typeface="Times New Roman"/>
            </a:endParaRPr>
          </a:p>
          <a:p>
            <a:pPr marL="0" lvl="0" indent="0" algn="l" rtl="0">
              <a:spcBef>
                <a:spcPts val="0"/>
              </a:spcBef>
              <a:spcAft>
                <a:spcPts val="0"/>
              </a:spcAft>
              <a:buClr>
                <a:srgbClr val="2B5258"/>
              </a:buClr>
              <a:buSzPts val="2800"/>
              <a:buNone/>
            </a:pPr>
            <a:r>
              <a:rPr lang="en-US" sz="2800"/>
              <a:t>When the oil jobs collapsed, it rocked the whole economy:</a:t>
            </a:r>
            <a:endParaRPr sz="2800"/>
          </a:p>
          <a:p>
            <a:pPr marL="914354" lvl="1" indent="0" algn="l" rtl="0">
              <a:spcBef>
                <a:spcPts val="560"/>
              </a:spcBef>
              <a:spcAft>
                <a:spcPts val="0"/>
              </a:spcAft>
              <a:buClr>
                <a:srgbClr val="2B5258"/>
              </a:buClr>
              <a:buSzPts val="2800"/>
              <a:buFont typeface="Arial"/>
              <a:buNone/>
            </a:pPr>
            <a:r>
              <a:rPr lang="en-US" sz="2800">
                <a:solidFill>
                  <a:srgbClr val="2B5258"/>
                </a:solidFill>
                <a:latin typeface="Times New Roman"/>
                <a:ea typeface="Times New Roman"/>
                <a:cs typeface="Times New Roman"/>
                <a:sym typeface="Times New Roman"/>
              </a:rPr>
              <a:t>“Katie was at work at her new temp job at the local hospital. Katie came over later that day, bragging about how her job might become permanent. A week later she had lost the job (Austin &amp; McGuire, 2002).” </a:t>
            </a:r>
            <a:endParaRPr sz="2800">
              <a:solidFill>
                <a:srgbClr val="2B5258"/>
              </a:solidFill>
              <a:latin typeface="Times New Roman"/>
              <a:ea typeface="Times New Roman"/>
              <a:cs typeface="Times New Roman"/>
              <a:sym typeface="Times New Roman"/>
            </a:endParaRPr>
          </a:p>
          <a:p>
            <a:pPr marL="914354" lvl="1" indent="0" algn="l" rtl="0">
              <a:spcBef>
                <a:spcPts val="560"/>
              </a:spcBef>
              <a:spcAft>
                <a:spcPts val="0"/>
              </a:spcAft>
              <a:buClr>
                <a:srgbClr val="2B5258"/>
              </a:buClr>
              <a:buSzPts val="2800"/>
              <a:buFont typeface="Arial"/>
              <a:buNone/>
            </a:pPr>
            <a:endParaRPr sz="2800">
              <a:solidFill>
                <a:srgbClr val="2B5258"/>
              </a:solidFill>
              <a:latin typeface="Times New Roman"/>
              <a:ea typeface="Times New Roman"/>
              <a:cs typeface="Times New Roman"/>
              <a:sym typeface="Times New Roman"/>
            </a:endParaRPr>
          </a:p>
          <a:p>
            <a:pPr marL="0" lvl="0" indent="0" algn="l" rtl="0">
              <a:spcBef>
                <a:spcPts val="560"/>
              </a:spcBef>
              <a:spcAft>
                <a:spcPts val="0"/>
              </a:spcAft>
              <a:buClr>
                <a:srgbClr val="2B5258"/>
              </a:buClr>
              <a:buSzPts val="2800"/>
              <a:buNone/>
            </a:pPr>
            <a:r>
              <a:rPr lang="en-US" sz="2800">
                <a:solidFill>
                  <a:srgbClr val="2B5258"/>
                </a:solidFill>
                <a:latin typeface="Times New Roman"/>
                <a:ea typeface="Times New Roman"/>
                <a:cs typeface="Times New Roman"/>
                <a:sym typeface="Times New Roman"/>
              </a:rPr>
              <a:t>With such sudden changes to the economy, there was no way for the locals to respond in time. This led to mass migrations from Louisiana. In Figure 1, Maruggi and Wartenberg (1996) break down migration from 1870-1990, </a:t>
            </a:r>
            <a:r>
              <a:rPr lang="en-US" sz="2800"/>
              <a:t>and show </a:t>
            </a:r>
            <a:r>
              <a:rPr lang="en-US" sz="2800">
                <a:solidFill>
                  <a:srgbClr val="2B5258"/>
                </a:solidFill>
                <a:latin typeface="Times New Roman"/>
                <a:ea typeface="Times New Roman"/>
                <a:cs typeface="Times New Roman"/>
                <a:sym typeface="Times New Roman"/>
              </a:rPr>
              <a:t>a huge spike of departures  in the 1980s.</a:t>
            </a:r>
            <a:endParaRPr/>
          </a:p>
        </p:txBody>
      </p:sp>
      <p:sp>
        <p:nvSpPr>
          <p:cNvPr id="81" name="Google Shape;81;p1"/>
          <p:cNvSpPr txBox="1">
            <a:spLocks noGrp="1"/>
          </p:cNvSpPr>
          <p:nvPr>
            <p:ph type="body" idx="7"/>
          </p:nvPr>
        </p:nvSpPr>
        <p:spPr>
          <a:xfrm>
            <a:off x="11582400" y="5378275"/>
            <a:ext cx="19481700" cy="1015800"/>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SzPts val="5400"/>
              <a:buNone/>
            </a:pPr>
            <a:r>
              <a:rPr lang="en-US" sz="5400"/>
              <a:t>BAYOU REGION IMPACTS: WHAT HAPPENED TO THE PEOPLE?</a:t>
            </a:r>
            <a:endParaRPr/>
          </a:p>
        </p:txBody>
      </p:sp>
      <p:sp>
        <p:nvSpPr>
          <p:cNvPr id="82" name="Google Shape;82;p1"/>
          <p:cNvSpPr txBox="1">
            <a:spLocks noGrp="1"/>
          </p:cNvSpPr>
          <p:nvPr>
            <p:ph type="body" idx="13"/>
          </p:nvPr>
        </p:nvSpPr>
        <p:spPr>
          <a:xfrm>
            <a:off x="33401675" y="5417945"/>
            <a:ext cx="10047018" cy="1015655"/>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SzPts val="5400"/>
              <a:buNone/>
            </a:pPr>
            <a:r>
              <a:rPr lang="en-US" sz="5400"/>
              <a:t>CONCLUSION</a:t>
            </a:r>
            <a:endParaRPr/>
          </a:p>
        </p:txBody>
      </p:sp>
      <p:sp>
        <p:nvSpPr>
          <p:cNvPr id="83" name="Google Shape;83;p1"/>
          <p:cNvSpPr txBox="1">
            <a:spLocks noGrp="1"/>
          </p:cNvSpPr>
          <p:nvPr>
            <p:ph type="body" idx="14"/>
          </p:nvPr>
        </p:nvSpPr>
        <p:spPr>
          <a:xfrm>
            <a:off x="33310523" y="6487991"/>
            <a:ext cx="10052100" cy="9727800"/>
          </a:xfrm>
          <a:prstGeom prst="rect">
            <a:avLst/>
          </a:prstGeom>
          <a:noFill/>
          <a:ln>
            <a:noFill/>
          </a:ln>
        </p:spPr>
        <p:txBody>
          <a:bodyPr spcFirstLastPara="1" wrap="square" lIns="228575" tIns="228575" rIns="228575" bIns="228575" anchor="t" anchorCtr="0">
            <a:spAutoFit/>
          </a:bodyPr>
          <a:lstStyle/>
          <a:p>
            <a:pPr marL="0" lvl="0" indent="0" algn="l" rtl="0">
              <a:spcBef>
                <a:spcPts val="0"/>
              </a:spcBef>
              <a:spcAft>
                <a:spcPts val="0"/>
              </a:spcAft>
              <a:buClr>
                <a:srgbClr val="2B5258"/>
              </a:buClr>
              <a:buSzPts val="2800"/>
              <a:buNone/>
            </a:pPr>
            <a:r>
              <a:rPr lang="en-US" sz="2800"/>
              <a:t>The oil of glut of the 1980s is a part of history that has left a scar on Louisiana. For years to come, parents will still worry that their children may decide to go into the oil field, and that they will experience a downturn like the 1980s. This type of job insecurity, even with all the positives that the job can bring – like high wages and time off – is not often worth giving up time with family and experiencing stress.  Oil is a boom-bust industry, and as it now operates, people around the world have to worry not only about where they get their oil from but also whether prices will change at the drop of a hat. </a:t>
            </a:r>
            <a:endParaRPr sz="2800"/>
          </a:p>
          <a:p>
            <a:pPr marL="0" lvl="0" indent="0" algn="l" rtl="0">
              <a:spcBef>
                <a:spcPts val="0"/>
              </a:spcBef>
              <a:spcAft>
                <a:spcPts val="0"/>
              </a:spcAft>
              <a:buClr>
                <a:srgbClr val="2B5258"/>
              </a:buClr>
              <a:buSzPts val="2800"/>
              <a:buNone/>
            </a:pPr>
            <a:endParaRPr sz="2800"/>
          </a:p>
          <a:p>
            <a:pPr marL="0" lvl="0" indent="0" algn="l" rtl="0">
              <a:spcBef>
                <a:spcPts val="560"/>
              </a:spcBef>
              <a:spcAft>
                <a:spcPts val="0"/>
              </a:spcAft>
              <a:buClr>
                <a:srgbClr val="2B5258"/>
              </a:buClr>
              <a:buSzPts val="2800"/>
              <a:buNone/>
            </a:pPr>
            <a:r>
              <a:rPr lang="en-US" sz="2800"/>
              <a:t>In sum, Louisiana has seen many booms and busts over the years, but one of the worst was the glut of  the 1980s. While the wounds of past years have healed, many families in Louisiana will be slow to trust oil companies that want their work. As time and technology progresses, so will the hope that one day signing a contract with an oil company will not mean signing yourself up for insecurity.</a:t>
            </a:r>
            <a:endParaRPr sz="2800"/>
          </a:p>
          <a:p>
            <a:pPr marL="0" lvl="0" indent="0" algn="l" rtl="0">
              <a:spcBef>
                <a:spcPts val="560"/>
              </a:spcBef>
              <a:spcAft>
                <a:spcPts val="0"/>
              </a:spcAft>
              <a:buClr>
                <a:srgbClr val="2B5258"/>
              </a:buClr>
              <a:buSzPts val="2800"/>
              <a:buNone/>
            </a:pPr>
            <a:endParaRPr sz="2800"/>
          </a:p>
          <a:p>
            <a:pPr marL="0" lvl="0" indent="0" algn="l" rtl="0">
              <a:spcBef>
                <a:spcPts val="560"/>
              </a:spcBef>
              <a:spcAft>
                <a:spcPts val="0"/>
              </a:spcAft>
              <a:buClr>
                <a:srgbClr val="2B5258"/>
              </a:buClr>
              <a:buSzPts val="2800"/>
              <a:buNone/>
            </a:pPr>
            <a:r>
              <a:rPr lang="en-US" sz="2800" b="1"/>
              <a:t>Oil may be a Louisiana business, but it’s an international industry. What happens in the world, is felt on every bayou. </a:t>
            </a:r>
            <a:endParaRPr sz="2800" b="1"/>
          </a:p>
        </p:txBody>
      </p:sp>
      <p:sp>
        <p:nvSpPr>
          <p:cNvPr id="84" name="Google Shape;84;p1"/>
          <p:cNvSpPr txBox="1">
            <a:spLocks noGrp="1"/>
          </p:cNvSpPr>
          <p:nvPr>
            <p:ph type="body" idx="15"/>
          </p:nvPr>
        </p:nvSpPr>
        <p:spPr>
          <a:xfrm>
            <a:off x="33411739" y="24283499"/>
            <a:ext cx="10047018" cy="1015655"/>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SzPts val="5400"/>
              <a:buNone/>
            </a:pPr>
            <a:r>
              <a:rPr lang="en-US" sz="5400"/>
              <a:t>REFERENCES</a:t>
            </a:r>
            <a:endParaRPr/>
          </a:p>
        </p:txBody>
      </p:sp>
      <p:sp>
        <p:nvSpPr>
          <p:cNvPr id="85" name="Google Shape;85;p1"/>
          <p:cNvSpPr txBox="1">
            <a:spLocks noGrp="1"/>
          </p:cNvSpPr>
          <p:nvPr>
            <p:ph type="body" idx="16"/>
          </p:nvPr>
        </p:nvSpPr>
        <p:spPr>
          <a:xfrm>
            <a:off x="33406707" y="25214088"/>
            <a:ext cx="10052050" cy="5724622"/>
          </a:xfrm>
          <a:prstGeom prst="rect">
            <a:avLst/>
          </a:prstGeom>
          <a:noFill/>
          <a:ln>
            <a:noFill/>
          </a:ln>
        </p:spPr>
        <p:txBody>
          <a:bodyPr spcFirstLastPara="1" wrap="square" lIns="228575" tIns="228575" rIns="228575" bIns="228575" anchor="t" anchorCtr="0">
            <a:spAutoFit/>
          </a:bodyPr>
          <a:lstStyle/>
          <a:p>
            <a:pPr marL="0" lvl="0" indent="0" algn="l" rtl="0">
              <a:spcBef>
                <a:spcPts val="0"/>
              </a:spcBef>
              <a:spcAft>
                <a:spcPts val="0"/>
              </a:spcAft>
              <a:buClr>
                <a:srgbClr val="2B5258"/>
              </a:buClr>
              <a:buSzPts val="2000"/>
              <a:buNone/>
            </a:pPr>
            <a:r>
              <a:rPr lang="en-US" sz="2000">
                <a:latin typeface="Times New Roman"/>
                <a:ea typeface="Times New Roman"/>
                <a:cs typeface="Times New Roman"/>
                <a:sym typeface="Times New Roman"/>
              </a:rPr>
              <a:t>Austin, D. and T. McGuire, principal investigators. (2002). Social and economic impacts of Outer Continental Shelf Activities on Individuals and Families. Volume 2: Case studies of Morgan City and New Iberia, Louisiana. Prepared by the University of Arizona, Bureau of Applied Research in Anthropology, Tucson. U.S. Department of the Interior, Minerals Management Service, Gulf of Mexico Region, New Orleans, LA. OCS Study MMS 2002-023. 197 pp.</a:t>
            </a:r>
            <a:endParaRPr sz="2000"/>
          </a:p>
          <a:p>
            <a:pPr marL="0" lvl="0" indent="0" algn="l" rtl="0">
              <a:spcBef>
                <a:spcPts val="400"/>
              </a:spcBef>
              <a:spcAft>
                <a:spcPts val="0"/>
              </a:spcAft>
              <a:buClr>
                <a:srgbClr val="2B5258"/>
              </a:buClr>
              <a:buSzPts val="2000"/>
              <a:buNone/>
            </a:pPr>
            <a:r>
              <a:rPr lang="en-US" sz="2000"/>
              <a:t>McNally, R. (2017). </a:t>
            </a:r>
            <a:r>
              <a:rPr lang="en-US" sz="2000" i="1"/>
              <a:t>Crude Volatility : The History and the Future of Boom-Bust Oil Prices</a:t>
            </a:r>
            <a:r>
              <a:rPr lang="en-US" sz="2000"/>
              <a:t>. Columbia University Press.</a:t>
            </a:r>
            <a:endParaRPr/>
          </a:p>
          <a:p>
            <a:pPr marL="0" lvl="0" indent="0" algn="l" rtl="0">
              <a:spcBef>
                <a:spcPts val="400"/>
              </a:spcBef>
              <a:spcAft>
                <a:spcPts val="0"/>
              </a:spcAft>
              <a:buClr>
                <a:srgbClr val="2B5258"/>
              </a:buClr>
              <a:buSzPts val="2000"/>
              <a:buNone/>
            </a:pPr>
            <a:r>
              <a:rPr lang="en-US" sz="2000"/>
              <a:t>Maruggi, V. and C. R. Wartenberg. (1996). </a:t>
            </a:r>
            <a:r>
              <a:rPr lang="en-US" sz="2000" i="1"/>
              <a:t>Louisiana net migration, 1980-1990 : the oil bust reflected</a:t>
            </a:r>
            <a:r>
              <a:rPr lang="en-US" sz="2000"/>
              <a:t>. Division of Business and Economic Research, College of Business Administration, University of New Orleans. </a:t>
            </a:r>
            <a:endParaRPr/>
          </a:p>
          <a:p>
            <a:pPr marL="0" lvl="0" indent="0" algn="l" rtl="0">
              <a:spcBef>
                <a:spcPts val="400"/>
              </a:spcBef>
              <a:spcAft>
                <a:spcPts val="0"/>
              </a:spcAft>
              <a:buClr>
                <a:srgbClr val="2B5258"/>
              </a:buClr>
              <a:buSzPts val="2000"/>
              <a:buNone/>
            </a:pPr>
            <a:r>
              <a:rPr lang="en-US" sz="2000">
                <a:latin typeface="Times New Roman"/>
                <a:ea typeface="Times New Roman"/>
                <a:cs typeface="Times New Roman"/>
                <a:sym typeface="Times New Roman"/>
              </a:rPr>
              <a:t>McGuire, T. (2008). History of the offshore oil and gas industry in southern Louisiana. Volume II: Bayou Lafourche – Oral histories of the oil and gas industry. U.S. Dept. of the Interior, Minerals Management Service, Gulf of Mexico OCS Region, New Orleans, LA. OCS Study MMS 2008-043. 177 p</a:t>
            </a:r>
            <a:endParaRPr sz="2000"/>
          </a:p>
          <a:p>
            <a:pPr marL="0" lvl="0" indent="0" algn="l" rtl="0">
              <a:spcBef>
                <a:spcPts val="500"/>
              </a:spcBef>
              <a:spcAft>
                <a:spcPts val="0"/>
              </a:spcAft>
              <a:buClr>
                <a:srgbClr val="2B5258"/>
              </a:buClr>
              <a:buSzPts val="2500"/>
              <a:buNone/>
            </a:pPr>
            <a:endParaRPr/>
          </a:p>
        </p:txBody>
      </p:sp>
      <p:sp>
        <p:nvSpPr>
          <p:cNvPr id="86" name="Google Shape;86;p1"/>
          <p:cNvSpPr txBox="1">
            <a:spLocks noGrp="1"/>
          </p:cNvSpPr>
          <p:nvPr>
            <p:ph type="body" idx="19"/>
          </p:nvPr>
        </p:nvSpPr>
        <p:spPr>
          <a:xfrm>
            <a:off x="5980099" y="2832957"/>
            <a:ext cx="31998968" cy="1280160"/>
          </a:xfrm>
          <a:prstGeom prst="rect">
            <a:avLst/>
          </a:prstGeom>
          <a:noFill/>
          <a:ln>
            <a:noFill/>
          </a:ln>
        </p:spPr>
        <p:txBody>
          <a:bodyPr spcFirstLastPara="1" wrap="square" lIns="91425" tIns="45700" rIns="91425" bIns="45700" anchor="t" anchorCtr="1">
            <a:normAutofit lnSpcReduction="10000"/>
          </a:bodyPr>
          <a:lstStyle/>
          <a:p>
            <a:pPr marL="0" lvl="0" indent="0" algn="ctr" rtl="0">
              <a:spcBef>
                <a:spcPts val="0"/>
              </a:spcBef>
              <a:spcAft>
                <a:spcPts val="0"/>
              </a:spcAft>
              <a:buClr>
                <a:schemeClr val="lt1"/>
              </a:buClr>
              <a:buSzPts val="8000"/>
              <a:buFont typeface="Calibri"/>
              <a:buNone/>
            </a:pPr>
            <a:r>
              <a:rPr lang="en-US"/>
              <a:t>Gabrielle Evans, Undergraduate of Multinational Business Administration</a:t>
            </a:r>
            <a:endParaRPr/>
          </a:p>
        </p:txBody>
      </p:sp>
      <p:sp>
        <p:nvSpPr>
          <p:cNvPr id="87" name="Google Shape;87;p1"/>
          <p:cNvSpPr txBox="1">
            <a:spLocks noGrp="1"/>
          </p:cNvSpPr>
          <p:nvPr>
            <p:ph type="body" idx="20"/>
          </p:nvPr>
        </p:nvSpPr>
        <p:spPr>
          <a:xfrm>
            <a:off x="0" y="567593"/>
            <a:ext cx="43891199" cy="2623176"/>
          </a:xfrm>
          <a:prstGeom prst="rect">
            <a:avLst/>
          </a:prstGeom>
          <a:noFill/>
          <a:ln>
            <a:noFill/>
          </a:ln>
        </p:spPr>
        <p:txBody>
          <a:bodyPr spcFirstLastPara="1" wrap="square" lIns="91425" tIns="45700" rIns="91425" bIns="45700" anchor="t" anchorCtr="1">
            <a:normAutofit/>
          </a:bodyPr>
          <a:lstStyle/>
          <a:p>
            <a:pPr marL="0" lvl="0" indent="0" algn="ctr" rtl="0">
              <a:spcBef>
                <a:spcPts val="0"/>
              </a:spcBef>
              <a:spcAft>
                <a:spcPts val="0"/>
              </a:spcAft>
              <a:buClr>
                <a:schemeClr val="lt1"/>
              </a:buClr>
              <a:buSzPts val="14000"/>
              <a:buFont typeface="Calibri"/>
              <a:buNone/>
            </a:pPr>
            <a:r>
              <a:rPr lang="en-US" sz="14000"/>
              <a:t>How the Global Oil Glut of the 1980s Affected Louisiana</a:t>
            </a:r>
            <a:endParaRPr/>
          </a:p>
        </p:txBody>
      </p:sp>
      <p:graphicFrame>
        <p:nvGraphicFramePr>
          <p:cNvPr id="88" name="Google Shape;88;p1"/>
          <p:cNvGraphicFramePr/>
          <p:nvPr/>
        </p:nvGraphicFramePr>
        <p:xfrm>
          <a:off x="11460161" y="19659599"/>
          <a:ext cx="21474186" cy="11279111"/>
        </p:xfrm>
        <a:graphic>
          <a:graphicData uri="http://schemas.openxmlformats.org/drawingml/2006/chart">
            <c:chart xmlns:c="http://schemas.openxmlformats.org/drawingml/2006/chart" xmlns:r="http://schemas.openxmlformats.org/officeDocument/2006/relationships" r:id="rId3"/>
          </a:graphicData>
        </a:graphic>
      </p:graphicFrame>
      <p:sp>
        <p:nvSpPr>
          <p:cNvPr id="89" name="Google Shape;89;p1"/>
          <p:cNvSpPr txBox="1"/>
          <p:nvPr/>
        </p:nvSpPr>
        <p:spPr>
          <a:xfrm>
            <a:off x="22382167" y="6718772"/>
            <a:ext cx="10048800" cy="6998400"/>
          </a:xfrm>
          <a:prstGeom prst="rect">
            <a:avLst/>
          </a:prstGeom>
          <a:noFill/>
          <a:ln>
            <a:noFill/>
          </a:ln>
        </p:spPr>
        <p:txBody>
          <a:bodyPr spcFirstLastPara="1" wrap="square" lIns="228575" tIns="228575" rIns="228575" bIns="228575" anchor="t" anchorCtr="0">
            <a:spAutoFit/>
          </a:bodyPr>
          <a:lstStyle/>
          <a:p>
            <a:pPr marL="0" marR="0" lvl="0" indent="0" algn="l" rtl="0">
              <a:spcBef>
                <a:spcPts val="0"/>
              </a:spcBef>
              <a:spcAft>
                <a:spcPts val="0"/>
              </a:spcAft>
              <a:buClr>
                <a:srgbClr val="2B5258"/>
              </a:buClr>
              <a:buSzPts val="2800"/>
              <a:buFont typeface="Arial"/>
              <a:buNone/>
            </a:pPr>
            <a:r>
              <a:rPr lang="en-US" sz="2800" b="0" i="0" u="none" strike="noStrike" cap="none">
                <a:solidFill>
                  <a:srgbClr val="2B5258"/>
                </a:solidFill>
                <a:latin typeface="Times New Roman"/>
                <a:ea typeface="Times New Roman"/>
                <a:cs typeface="Times New Roman"/>
                <a:sym typeface="Times New Roman"/>
              </a:rPr>
              <a:t>Even </a:t>
            </a:r>
            <a:r>
              <a:rPr lang="en-US" sz="2800">
                <a:solidFill>
                  <a:srgbClr val="2B5258"/>
                </a:solidFill>
                <a:latin typeface="Times New Roman"/>
                <a:ea typeface="Times New Roman"/>
                <a:cs typeface="Times New Roman"/>
                <a:sym typeface="Times New Roman"/>
              </a:rPr>
              <a:t>after </a:t>
            </a:r>
            <a:r>
              <a:rPr lang="en-US" sz="2800" b="0" i="0" u="none" strike="noStrike" cap="none">
                <a:solidFill>
                  <a:srgbClr val="2B5258"/>
                </a:solidFill>
                <a:latin typeface="Times New Roman"/>
                <a:ea typeface="Times New Roman"/>
                <a:cs typeface="Times New Roman"/>
                <a:sym typeface="Times New Roman"/>
              </a:rPr>
              <a:t>oil production slowed and prices stabilized, </a:t>
            </a:r>
            <a:r>
              <a:rPr lang="en-US" sz="2800">
                <a:solidFill>
                  <a:srgbClr val="2B5258"/>
                </a:solidFill>
                <a:latin typeface="Times New Roman"/>
                <a:ea typeface="Times New Roman"/>
                <a:cs typeface="Times New Roman"/>
                <a:sym typeface="Times New Roman"/>
              </a:rPr>
              <a:t>many no longer trusted the oil field. </a:t>
            </a:r>
            <a:r>
              <a:rPr lang="en-US" sz="2800" b="0" i="0" u="none" strike="noStrike" cap="none">
                <a:solidFill>
                  <a:srgbClr val="2B5258"/>
                </a:solidFill>
                <a:latin typeface="Times New Roman"/>
                <a:ea typeface="Times New Roman"/>
                <a:cs typeface="Times New Roman"/>
                <a:sym typeface="Times New Roman"/>
              </a:rPr>
              <a:t>Many parents thought that the instability of the oil field, as well as the lost family time, was not worth it in the long run (Austin &amp; McGuire, 2002).</a:t>
            </a:r>
            <a:endParaRPr sz="2800" b="0" i="0" u="none" strike="noStrike" cap="none">
              <a:solidFill>
                <a:srgbClr val="2B5258"/>
              </a:solidFill>
              <a:latin typeface="Times New Roman"/>
              <a:ea typeface="Times New Roman"/>
              <a:cs typeface="Times New Roman"/>
              <a:sym typeface="Times New Roman"/>
            </a:endParaRPr>
          </a:p>
          <a:p>
            <a:pPr marL="0" marR="0" lvl="0" indent="0" algn="l" rtl="0">
              <a:spcBef>
                <a:spcPts val="0"/>
              </a:spcBef>
              <a:spcAft>
                <a:spcPts val="0"/>
              </a:spcAft>
              <a:buClr>
                <a:srgbClr val="2B5258"/>
              </a:buClr>
              <a:buSzPts val="2800"/>
              <a:buFont typeface="Arial"/>
              <a:buNone/>
            </a:pPr>
            <a:endParaRPr sz="2800">
              <a:solidFill>
                <a:srgbClr val="2B5258"/>
              </a:solidFill>
              <a:latin typeface="Times New Roman"/>
              <a:ea typeface="Times New Roman"/>
              <a:cs typeface="Times New Roman"/>
              <a:sym typeface="Times New Roman"/>
            </a:endParaRPr>
          </a:p>
          <a:p>
            <a:pPr marL="0" marR="0" lvl="0" indent="0" algn="l" rtl="0">
              <a:spcBef>
                <a:spcPts val="560"/>
              </a:spcBef>
              <a:spcAft>
                <a:spcPts val="0"/>
              </a:spcAft>
              <a:buClr>
                <a:srgbClr val="2B5258"/>
              </a:buClr>
              <a:buSzPts val="2800"/>
              <a:buFont typeface="Arial"/>
              <a:buNone/>
            </a:pPr>
            <a:r>
              <a:rPr lang="en-US" sz="2800" b="0" i="0" u="none" strike="noStrike" cap="none">
                <a:solidFill>
                  <a:srgbClr val="2B5258"/>
                </a:solidFill>
                <a:latin typeface="Times New Roman"/>
                <a:ea typeface="Times New Roman"/>
                <a:cs typeface="Times New Roman"/>
                <a:sym typeface="Times New Roman"/>
              </a:rPr>
              <a:t>The trauma of this glut reaches as far as my own family today. Of the men in my family that decided to go into the oil field </a:t>
            </a:r>
            <a:r>
              <a:rPr lang="en-US" sz="2800">
                <a:solidFill>
                  <a:srgbClr val="2B5258"/>
                </a:solidFill>
                <a:latin typeface="Times New Roman"/>
                <a:ea typeface="Times New Roman"/>
                <a:cs typeface="Times New Roman"/>
                <a:sym typeface="Times New Roman"/>
              </a:rPr>
              <a:t>– </a:t>
            </a:r>
            <a:r>
              <a:rPr lang="en-US" sz="2800" b="0" i="0" u="none" strike="noStrike" cap="none">
                <a:solidFill>
                  <a:srgbClr val="2B5258"/>
                </a:solidFill>
                <a:latin typeface="Times New Roman"/>
                <a:ea typeface="Times New Roman"/>
                <a:cs typeface="Times New Roman"/>
                <a:sym typeface="Times New Roman"/>
              </a:rPr>
              <a:t>one of my grandfathers, my uncle, and my father </a:t>
            </a:r>
            <a:r>
              <a:rPr lang="en-US" sz="2800">
                <a:solidFill>
                  <a:srgbClr val="2B5258"/>
                </a:solidFill>
                <a:latin typeface="Times New Roman"/>
                <a:ea typeface="Times New Roman"/>
                <a:cs typeface="Times New Roman"/>
                <a:sym typeface="Times New Roman"/>
              </a:rPr>
              <a:t>– m</a:t>
            </a:r>
            <a:r>
              <a:rPr lang="en-US" sz="2800" b="0" i="0" u="none" strike="noStrike" cap="none">
                <a:solidFill>
                  <a:srgbClr val="2B5258"/>
                </a:solidFill>
                <a:latin typeface="Times New Roman"/>
                <a:ea typeface="Times New Roman"/>
                <a:cs typeface="Times New Roman"/>
                <a:sym typeface="Times New Roman"/>
              </a:rPr>
              <a:t>ost of them had little love for the companies. They had a learned distrust. I did not experience the glut of the 1980s, I did experience a glut in 2010, which affected my family personally. My father was called away from our family multiple times to help with wench work even though he had long since climbed to an office job at Oil States. We experienced more financial trouble in the time after the glut as well. </a:t>
            </a:r>
            <a:endParaRPr/>
          </a:p>
        </p:txBody>
      </p:sp>
      <p:pic>
        <p:nvPicPr>
          <p:cNvPr id="90" name="Google Shape;90;p1" descr="Chart, line chart&#10;&#10;Description automatically generated"/>
          <p:cNvPicPr preferRelativeResize="0"/>
          <p:nvPr/>
        </p:nvPicPr>
        <p:blipFill rotWithShape="1">
          <a:blip r:embed="rId4">
            <a:alphaModFix/>
          </a:blip>
          <a:srcRect/>
          <a:stretch/>
        </p:blipFill>
        <p:spPr>
          <a:xfrm>
            <a:off x="22598743" y="14522078"/>
            <a:ext cx="9854526" cy="3735054"/>
          </a:xfrm>
          <a:prstGeom prst="rect">
            <a:avLst/>
          </a:prstGeom>
          <a:noFill/>
          <a:ln>
            <a:noFill/>
          </a:ln>
        </p:spPr>
      </p:pic>
      <p:sp>
        <p:nvSpPr>
          <p:cNvPr id="91" name="Google Shape;91;p1"/>
          <p:cNvSpPr txBox="1"/>
          <p:nvPr/>
        </p:nvSpPr>
        <p:spPr>
          <a:xfrm>
            <a:off x="985155" y="25752742"/>
            <a:ext cx="8701549"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595959"/>
                </a:solidFill>
                <a:latin typeface="Calibri"/>
                <a:ea typeface="Calibri"/>
                <a:cs typeface="Calibri"/>
                <a:sym typeface="Calibri"/>
              </a:rPr>
              <a:t>Figure 1: OPEC’s Share of Global Oil Production</a:t>
            </a:r>
            <a:endParaRPr/>
          </a:p>
          <a:p>
            <a:pPr marL="0" marR="0" lvl="0" indent="0" algn="ctr" rtl="0">
              <a:spcBef>
                <a:spcPts val="0"/>
              </a:spcBef>
              <a:spcAft>
                <a:spcPts val="0"/>
              </a:spcAft>
              <a:buNone/>
            </a:pPr>
            <a:r>
              <a:rPr lang="en-US" sz="2800" b="0" i="0" u="none" strike="noStrike" cap="none">
                <a:solidFill>
                  <a:srgbClr val="595959"/>
                </a:solidFill>
                <a:latin typeface="Calibri"/>
                <a:ea typeface="Calibri"/>
                <a:cs typeface="Calibri"/>
                <a:sym typeface="Calibri"/>
              </a:rPr>
              <a:t>Source: McNally, 2017</a:t>
            </a:r>
            <a:endParaRPr sz="2400" b="0" i="0" u="none" strike="noStrike" cap="none">
              <a:solidFill>
                <a:srgbClr val="595959"/>
              </a:solidFill>
              <a:latin typeface="Calibri"/>
              <a:ea typeface="Calibri"/>
              <a:cs typeface="Calibri"/>
              <a:sym typeface="Calibri"/>
            </a:endParaRPr>
          </a:p>
        </p:txBody>
      </p:sp>
      <p:sp>
        <p:nvSpPr>
          <p:cNvPr id="92" name="Google Shape;92;p1"/>
          <p:cNvSpPr txBox="1"/>
          <p:nvPr/>
        </p:nvSpPr>
        <p:spPr>
          <a:xfrm>
            <a:off x="23175231" y="18376056"/>
            <a:ext cx="8701549"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595959"/>
                </a:solidFill>
                <a:latin typeface="Calibri"/>
                <a:ea typeface="Calibri"/>
                <a:cs typeface="Calibri"/>
                <a:sym typeface="Calibri"/>
              </a:rPr>
              <a:t>Figure 2: Louisiana’s Unemployment Rate from 1976-2000</a:t>
            </a:r>
            <a:endParaRPr/>
          </a:p>
          <a:p>
            <a:pPr marL="0" marR="0" lvl="0" indent="0" algn="ctr" rtl="0">
              <a:spcBef>
                <a:spcPts val="0"/>
              </a:spcBef>
              <a:spcAft>
                <a:spcPts val="0"/>
              </a:spcAft>
              <a:buNone/>
            </a:pPr>
            <a:r>
              <a:rPr lang="en-US" sz="2800" b="0" i="0" u="none" strike="noStrike" cap="none">
                <a:solidFill>
                  <a:srgbClr val="595959"/>
                </a:solidFill>
                <a:latin typeface="Calibri"/>
                <a:ea typeface="Calibri"/>
                <a:cs typeface="Calibri"/>
                <a:sym typeface="Calibri"/>
              </a:rPr>
              <a:t>Source: U.S. Bureau of Labor Statistics</a:t>
            </a:r>
            <a:endParaRPr sz="2400" b="0" i="0" u="none" strike="noStrike" cap="none">
              <a:solidFill>
                <a:srgbClr val="595959"/>
              </a:solidFill>
              <a:latin typeface="Calibri"/>
              <a:ea typeface="Calibri"/>
              <a:cs typeface="Calibri"/>
              <a:sym typeface="Calibri"/>
            </a:endParaRPr>
          </a:p>
        </p:txBody>
      </p:sp>
      <p:pic>
        <p:nvPicPr>
          <p:cNvPr id="93" name="Google Shape;93;p1"/>
          <p:cNvPicPr preferRelativeResize="0"/>
          <p:nvPr/>
        </p:nvPicPr>
        <p:blipFill rotWithShape="1">
          <a:blip r:embed="rId5">
            <a:alphaModFix/>
          </a:blip>
          <a:srcRect/>
          <a:stretch/>
        </p:blipFill>
        <p:spPr>
          <a:xfrm>
            <a:off x="578189" y="26724089"/>
            <a:ext cx="9515483" cy="4560569"/>
          </a:xfrm>
          <a:prstGeom prst="rect">
            <a:avLst/>
          </a:prstGeom>
          <a:noFill/>
          <a:ln>
            <a:noFill/>
          </a:ln>
        </p:spPr>
      </p:pic>
      <p:pic>
        <p:nvPicPr>
          <p:cNvPr id="94" name="Google Shape;94;p1" descr="A large oil rig in the ocean&#10;&#10;Description automatically generated with medium confidence"/>
          <p:cNvPicPr preferRelativeResize="0"/>
          <p:nvPr/>
        </p:nvPicPr>
        <p:blipFill rotWithShape="1">
          <a:blip r:embed="rId6">
            <a:alphaModFix/>
          </a:blip>
          <a:srcRect l="19895" r="19814" b="21012"/>
          <a:stretch/>
        </p:blipFill>
        <p:spPr>
          <a:xfrm>
            <a:off x="33451530" y="17032394"/>
            <a:ext cx="9770035" cy="6827126"/>
          </a:xfrm>
          <a:prstGeom prst="rect">
            <a:avLst/>
          </a:prstGeom>
          <a:noFill/>
          <a:ln>
            <a:noFill/>
          </a:ln>
        </p:spPr>
      </p:pic>
      <p:sp>
        <p:nvSpPr>
          <p:cNvPr id="95" name="Google Shape;95;p1"/>
          <p:cNvSpPr txBox="1"/>
          <p:nvPr/>
        </p:nvSpPr>
        <p:spPr>
          <a:xfrm>
            <a:off x="30541532" y="24021889"/>
            <a:ext cx="870154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595959"/>
                </a:solidFill>
                <a:latin typeface="Calibri"/>
                <a:ea typeface="Calibri"/>
                <a:cs typeface="Calibri"/>
                <a:sym typeface="Calibri"/>
              </a:rPr>
              <a:t>Source: Shutterstock</a:t>
            </a:r>
            <a:endParaRPr sz="2400" b="0" i="0" u="none" strike="noStrike" cap="none">
              <a:solidFill>
                <a:srgbClr val="59595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36x48-Templat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thout guides">
  <a:themeElements>
    <a:clrScheme name="Red">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1528</Words>
  <Application>Microsoft Office PowerPoint</Application>
  <PresentationFormat>Custom</PresentationFormat>
  <Paragraphs>38</Paragraphs>
  <Slides>1</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Times New Roman</vt:lpstr>
      <vt:lpstr>Arial Black</vt:lpstr>
      <vt:lpstr>Calibri</vt:lpstr>
      <vt:lpstr>Noto Sans Symbols</vt:lpstr>
      <vt:lpstr>Arial</vt:lpstr>
      <vt:lpstr>Trebuchet MS</vt:lpstr>
      <vt:lpstr>36x48-Template</vt:lpstr>
      <vt:lpstr>Without guides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PosterPresentations.com</dc:creator>
  <cp:lastModifiedBy>Gabi Evans</cp:lastModifiedBy>
  <cp:revision>1</cp:revision>
  <dcterms:created xsi:type="dcterms:W3CDTF">2012-02-03T19:11:35Z</dcterms:created>
  <dcterms:modified xsi:type="dcterms:W3CDTF">2022-03-28T07:25:53Z</dcterms:modified>
</cp:coreProperties>
</file>