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omments/modernComment_100_862F6096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sldIdLst>
    <p:sldId id="256" r:id="rId2"/>
  </p:sldIdLst>
  <p:sldSz cx="43891200" cy="329184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B9ACEA-93B7-3C80-9567-1549DEE298A1}" name="Gillian Poe" initials="GP" userId="099a7f9b1069bf1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516E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008" autoAdjust="0"/>
    <p:restoredTop sz="94676" autoAdjust="0"/>
  </p:normalViewPr>
  <p:slideViewPr>
    <p:cSldViewPr>
      <p:cViewPr varScale="1">
        <p:scale>
          <a:sx n="18" d="100"/>
          <a:sy n="18" d="100"/>
        </p:scale>
        <p:origin x="1781" y="48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omments/modernComment_100_862F609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0AD9831-2B93-4588-AD36-A74EA6E6EBEE}" authorId="{B1B9ACEA-93B7-3C80-9567-1549DEE298A1}" created="2022-03-15T15:37:03.74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251251862" sldId="256"/>
      <ac:spMk id="37" creationId="{CE1F5792-555F-4A1C-9745-CB97F901F5AB}"/>
      <ac:txMk cp="364" len="32">
        <ac:context len="397" hash="1935254272"/>
      </ac:txMk>
    </ac:txMkLst>
    <p188:pos x="9061264" y="4110679"/>
    <p188:txBody>
      <a:bodyPr/>
      <a:lstStyle/>
      <a:p>
        <a:r>
          <a:rPr lang="en-US"/>
          <a:t>On poster but not say? </a:t>
        </a:r>
      </a:p>
    </p188:txBody>
  </p188:cm>
  <p188:cm id="{D49E8908-B632-4A90-9D08-FD91F4F0E61B}" authorId="{B1B9ACEA-93B7-3C80-9567-1549DEE298A1}" created="2022-03-15T16:07:59.38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251251862" sldId="256"/>
      <ac:spMk id="46" creationId="{57B240C4-EE08-48D9-B3B8-DE753060CED6}"/>
      <ac:txMk cp="0" len="136">
        <ac:context len="151" hash="1242913515"/>
      </ac:txMk>
    </ac:txMkLst>
    <p188:pos x="9346474" y="1187113"/>
    <p188:txBody>
      <a:bodyPr/>
      <a:lstStyle/>
      <a:p>
        <a:r>
          <a:rPr lang="en-US"/>
          <a:t>cut? </a:t>
        </a:r>
      </a:p>
    </p188:txBody>
  </p188:cm>
  <p188:cm id="{06841E11-5792-48BA-9D1C-A5F15FCF9311}" authorId="{B1B9ACEA-93B7-3C80-9567-1549DEE298A1}" created="2022-03-17T18:47:36.06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251251862" sldId="256"/>
      <ac:spMk id="29" creationId="{27E3D902-ACAC-418D-ADC1-1F7EF87E9132}"/>
      <ac:txMk cp="115" len="6">
        <ac:context len="123" hash="1294019317"/>
      </ac:txMk>
    </ac:txMkLst>
    <p188:pos x="1349828" y="2306187"/>
    <p188:txBody>
      <a:bodyPr/>
      <a:lstStyle/>
      <a:p>
        <a:r>
          <a:rPr lang="en-US"/>
          <a:t>Put a starting board </a:t>
        </a:r>
      </a:p>
    </p188:txBody>
  </p188:cm>
  <p188:cm id="{31181D20-4367-47E0-BC17-84F93840220B}" authorId="{B1B9ACEA-93B7-3C80-9567-1549DEE298A1}" created="2022-03-17T19:01:05.32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251251862" sldId="256"/>
      <ac:spMk id="46" creationId="{57B240C4-EE08-48D9-B3B8-DE753060CED6}"/>
      <ac:txMk cp="150">
        <ac:context len="151" hash="1242913515"/>
      </ac:txMk>
    </ac:txMkLst>
    <p188:pos x="2788920" y="2318359"/>
    <p188:txBody>
      <a:bodyPr/>
      <a:lstStyle/>
      <a:p>
        <a:r>
          <a:rPr lang="en-US"/>
          <a:t>put nodes</a:t>
        </a:r>
      </a:p>
    </p188:txBody>
  </p188:cm>
  <p188:cm id="{96716244-CB4A-4D26-9253-1502D337FB55}" authorId="{B1B9ACEA-93B7-3C80-9567-1549DEE298A1}" created="2022-03-17T20:09:29.747">
    <pc:sldMkLst xmlns:pc="http://schemas.microsoft.com/office/powerpoint/2013/main/command">
      <pc:docMk/>
      <pc:sldMk cId="2251251862" sldId="256"/>
    </pc:sldMkLst>
    <p188:txBody>
      <a:bodyPr/>
      <a:lstStyle/>
      <a:p>
        <a:r>
          <a:rPr lang="en-US"/>
          <a:t>Maybe new graphic first.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952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AA2320-7051-4086-BE30-05F3CED99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0" y="1752603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CB6650-51D1-4FB7-8D77-2EAACEEAD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0E7C8-7FF9-4C9C-8025-3CCF1F580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t>3/26/2022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26B8D-9A00-4784-BBA0-627D012CA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38960" y="30510482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72DF0-F4C0-44E8-9F72-FFC4534F3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998160" y="30510482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A6B75E9-20AF-4508-B0B1-37EB62C7573F}"/>
              </a:ext>
            </a:extLst>
          </p:cNvPr>
          <p:cNvSpPr/>
          <p:nvPr userDrawn="1"/>
        </p:nvSpPr>
        <p:spPr>
          <a:xfrm>
            <a:off x="43159680" y="0"/>
            <a:ext cx="731520" cy="3291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08E2B7-FD7C-4917-9116-BC481670380D}"/>
              </a:ext>
            </a:extLst>
          </p:cNvPr>
          <p:cNvSpPr/>
          <p:nvPr userDrawn="1"/>
        </p:nvSpPr>
        <p:spPr>
          <a:xfrm>
            <a:off x="-3" y="0"/>
            <a:ext cx="731520" cy="32918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59857-EC20-4725-9729-C46C2B82E67B}"/>
              </a:ext>
            </a:extLst>
          </p:cNvPr>
          <p:cNvSpPr/>
          <p:nvPr userDrawn="1"/>
        </p:nvSpPr>
        <p:spPr>
          <a:xfrm>
            <a:off x="0" y="0"/>
            <a:ext cx="43891200" cy="4114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D01061-EB55-4BDA-9715-6B258A79D235}"/>
              </a:ext>
            </a:extLst>
          </p:cNvPr>
          <p:cNvSpPr/>
          <p:nvPr userDrawn="1"/>
        </p:nvSpPr>
        <p:spPr>
          <a:xfrm>
            <a:off x="0" y="28803600"/>
            <a:ext cx="43891200" cy="4114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en-US" dirty="0"/>
          </a:p>
        </p:txBody>
      </p:sp>
      <p:sp>
        <p:nvSpPr>
          <p:cNvPr id="11" name="Instructions">
            <a:extLst>
              <a:ext uri="{FF2B5EF4-FFF2-40B4-BE49-F238E27FC236}">
                <a16:creationId xmlns:a16="http://schemas.microsoft.com/office/drawing/2014/main" id="{2635A212-2F14-4E54-B188-2E68FF297809}"/>
              </a:ext>
            </a:extLst>
          </p:cNvPr>
          <p:cNvSpPr/>
          <p:nvPr userDrawn="1"/>
        </p:nvSpPr>
        <p:spPr>
          <a:xfrm>
            <a:off x="-10515600" y="0"/>
            <a:ext cx="9601200" cy="32918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1421" tIns="171421" rIns="171421" bIns="171421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Print Size:</a:t>
            </a:r>
            <a:endParaRPr sz="720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This poster template is 36” high by 48” wide. It can be used to print any poster with a 3:4 aspect ratio.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Placeholders</a:t>
            </a:r>
            <a:r>
              <a:rPr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The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various elements included</a:t>
            </a: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in this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are ones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we often see in medical, research, and scientific posters.</a:t>
            </a:r>
            <a:r>
              <a:rPr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Feel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free to edit, move,  add, and delete items, or change the layout to suit your needs. Always check with your conference organizer for specific requirements.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Image</a:t>
            </a:r>
            <a:r>
              <a:rPr lang="en-US" sz="72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Quality</a:t>
            </a:r>
            <a:r>
              <a:rPr lang="en-US" sz="72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: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You can place digital photos or logo art in your poster file by selecting the </a:t>
            </a:r>
            <a:r>
              <a:rPr lang="en-US" sz="49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Insert, Picture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command, or by using standard copy &amp; paste. For best results, all graphic elements should be at least </a:t>
            </a:r>
            <a:r>
              <a:rPr lang="en-US" sz="4900" b="1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150-200 pixels per inch in their final printed size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. For instance, a 1600 x 1200 pixel</a:t>
            </a:r>
            <a:r>
              <a:rPr lang="en-US" sz="4900" baseline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 photo will usually look fine up to </a:t>
            </a: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8“-10” wide on your printed poster.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If you are laying out a large poster and using half-scale dimensions, be sure to preview your graphics at 200% to see them at their final printed size.</a:t>
            </a:r>
          </a:p>
          <a:p>
            <a:pPr lvl="0">
              <a:spcBef>
                <a:spcPts val="0"/>
              </a:spcBef>
              <a:spcAft>
                <a:spcPts val="1800"/>
              </a:spcAft>
            </a:pPr>
            <a:r>
              <a:rPr lang="en-US" sz="49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Please note that graphics from websites (such as the logo on your hospital's or university's home page) will only be 72dpi and not suitable for printing.</a:t>
            </a:r>
          </a:p>
          <a:p>
            <a:pPr lvl="0" algn="ctr">
              <a:spcBef>
                <a:spcPts val="0"/>
              </a:spcBef>
              <a:spcAft>
                <a:spcPts val="1800"/>
              </a:spcAft>
            </a:pPr>
            <a:b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36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C03A960-1683-409E-A55D-F51A19859FC5}"/>
              </a:ext>
            </a:extLst>
          </p:cNvPr>
          <p:cNvGrpSpPr/>
          <p:nvPr userDrawn="1"/>
        </p:nvGrpSpPr>
        <p:grpSpPr>
          <a:xfrm>
            <a:off x="44805600" y="0"/>
            <a:ext cx="9601200" cy="32918400"/>
            <a:chOff x="33832800" y="0"/>
            <a:chExt cx="12801600" cy="43891200"/>
          </a:xfrm>
        </p:grpSpPr>
        <p:sp>
          <p:nvSpPr>
            <p:cNvPr id="13" name="Instructions">
              <a:extLst>
                <a:ext uri="{FF2B5EF4-FFF2-40B4-BE49-F238E27FC236}">
                  <a16:creationId xmlns:a16="http://schemas.microsoft.com/office/drawing/2014/main" id="{AB929665-0AA8-4244-A1ED-F55D3543CCB6}"/>
                </a:ext>
              </a:extLst>
            </p:cNvPr>
            <p:cNvSpPr/>
            <p:nvPr userDrawn="1"/>
          </p:nvSpPr>
          <p:spPr>
            <a:xfrm>
              <a:off x="33832800" y="0"/>
              <a:ext cx="12801600" cy="43891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28600" tIns="228600" rIns="228600" bIns="228600" rtlCol="0" anchor="t"/>
            <a:lstStyle>
              <a:defPPr>
                <a:defRPr lang="en-US"/>
              </a:defPPr>
              <a:lvl1pPr marL="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843430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68686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5530291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737372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921715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1060582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290401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4747443" algn="l" defTabSz="3686861" rtl="0" eaLnBrk="1" latinLnBrk="0" hangingPunct="1">
                <a:defRPr sz="7258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Change</a:t>
              </a:r>
              <a:r>
                <a:rPr lang="en-US" sz="72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Color Theme</a:t>
              </a: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:</a:t>
              </a:r>
              <a:endParaRPr sz="7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This template is designed to use the built-in color themes in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the newer versions of PowerPoint.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To change the color theme, select the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Design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tab, then select the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Colors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drop-down list.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The default color theme for this template is “Office”, so you can always return to that after trying some of the alternatives.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72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Printing Your Poster: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Once your poster file is ready, visit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</a:t>
              </a:r>
              <a:r>
                <a:rPr lang="en-US" sz="4900" b="1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www.genigraphics.com</a:t>
              </a: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 to order a high-quality, affordable poster print. Every order receives a free design review and we can deliver as fast as next business day within the US and Canada. </a:t>
              </a:r>
            </a:p>
            <a:p>
              <a:pPr lvl="0">
                <a:spcBef>
                  <a:spcPts val="0"/>
                </a:spcBef>
                <a:spcAft>
                  <a:spcPts val="180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Genigraphics® has been producing output from PowerPoint® longer than anyone in the industry; dating back to when we helped Microsoft® design the PowerPoint® software. </a:t>
              </a:r>
            </a:p>
            <a:p>
              <a:pPr lvl="0">
                <a:spcBef>
                  <a:spcPts val="0"/>
                </a:spcBef>
                <a:spcAft>
                  <a:spcPts val="0"/>
                </a:spcAft>
              </a:pPr>
              <a:endParaRPr lang="en-US" sz="49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US and Canada:  1-800-790-4001</a:t>
              </a:r>
              <a:b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4900" baseline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Email: info@genigraphics.com</a:t>
              </a: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</a:pPr>
              <a:b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</a:br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  <a:cs typeface="Calibri" panose="020F0502020204030204" pitchFamily="34" charset="0"/>
                </a:rPr>
                <a:t>[This sidebar area does not print.]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BC9F82D-95DA-49DA-BE65-A0623C7DA1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81342" y="9260274"/>
              <a:ext cx="11904515" cy="10246926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C3E37D2B-E2A9-420A-AA43-8831BDD464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00" y="32613600"/>
            <a:ext cx="5297435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493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8000" b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mp"/><Relationship Id="rId13" Type="http://schemas.openxmlformats.org/officeDocument/2006/relationships/image" Target="../media/image11.tmp"/><Relationship Id="rId3" Type="http://schemas.openxmlformats.org/officeDocument/2006/relationships/hyperlink" Target="mailto:gpoe@nicholls.edu" TargetMode="External"/><Relationship Id="rId7" Type="http://schemas.openxmlformats.org/officeDocument/2006/relationships/image" Target="../media/image6.tmp"/><Relationship Id="rId12" Type="http://schemas.openxmlformats.org/officeDocument/2006/relationships/image" Target="../media/image10.tmp"/><Relationship Id="rId2" Type="http://schemas.microsoft.com/office/2018/10/relationships/comments" Target="../comments/modernComment_100_862F609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mp"/><Relationship Id="rId11" Type="http://schemas.openxmlformats.org/officeDocument/2006/relationships/image" Target="../media/image9.tmp"/><Relationship Id="rId5" Type="http://schemas.openxmlformats.org/officeDocument/2006/relationships/image" Target="../media/image4.tmp"/><Relationship Id="rId15" Type="http://schemas.openxmlformats.org/officeDocument/2006/relationships/image" Target="../media/image13.tmp"/><Relationship Id="rId10" Type="http://schemas.openxmlformats.org/officeDocument/2006/relationships/image" Target="../media/image8.tmp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2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7696200" y="722979"/>
            <a:ext cx="28498800" cy="180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37" tIns="342842" rIns="137137" bIns="342842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7200" b="1" dirty="0">
                <a:solidFill>
                  <a:schemeClr val="bg1"/>
                </a:solidFill>
                <a:latin typeface="Congenial" panose="02000503040000020004" pitchFamily="2" charset="0"/>
                <a:ea typeface="Cambria Math" panose="02040503050406030204" pitchFamily="18" charset="0"/>
              </a:rPr>
              <a:t>An Earnest Consideration of Sudoku and Other Frivolous Pursuits</a:t>
            </a:r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8229600" y="2400300"/>
            <a:ext cx="27432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137137" rIns="137137" bIns="137137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Gillian Poe, B.S. Mathematics Candidate</a:t>
            </a:r>
            <a:endParaRPr lang="en-US" sz="4000" baseline="30000" dirty="0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ctr" eaLnBrk="1" hangingPunct="1"/>
            <a:r>
              <a:rPr lang="en-US" sz="4000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Mathematics Department, College of Sciences and Technology, Nicholls State University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09473" y="30002990"/>
            <a:ext cx="12923519" cy="1792786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Gillian Poe </a:t>
            </a:r>
          </a:p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  <a:hlinkClick r:id="rId3"/>
              </a:rPr>
              <a:t>gpoe@nicholls.edu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Advanced </a:t>
            </a:r>
            <a:r>
              <a:rPr lang="en-US" sz="2800">
                <a:latin typeface="Cambria Math" panose="02040503050406030204" pitchFamily="18" charset="0"/>
                <a:ea typeface="Cambria Math" panose="02040503050406030204" pitchFamily="18" charset="0"/>
              </a:rPr>
              <a:t>Mathematics Major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06880" y="29146502"/>
            <a:ext cx="2243219" cy="746346"/>
          </a:xfrm>
          <a:prstGeom prst="rect">
            <a:avLst/>
          </a:prstGeom>
          <a:noFill/>
        </p:spPr>
        <p:txBody>
          <a:bodyPr wrap="none" lIns="68568" tIns="34284" rIns="68568" bIns="34284" rtlCol="0">
            <a:spAutoFit/>
          </a:bodyPr>
          <a:lstStyle/>
          <a:p>
            <a:r>
              <a:rPr lang="en-US" sz="4400" b="1" dirty="0">
                <a:latin typeface="Congenial" panose="02000503040000020004" pitchFamily="2" charset="0"/>
              </a:rPr>
              <a:t>Contact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107400" y="28596945"/>
            <a:ext cx="20193001" cy="5562139"/>
          </a:xfrm>
          <a:prstGeom prst="rect">
            <a:avLst/>
          </a:prstGeom>
          <a:noFill/>
        </p:spPr>
        <p:txBody>
          <a:bodyPr wrap="square" lIns="68568" tIns="68568" rIns="68568" bIns="68568" numCol="1" spcCol="342842" rtlCol="0">
            <a:spAutoFit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Haythorpe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Michael. “Reducing The generalized Sudoku Problem to the Hamiltonian Cycle     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Problem”</a:t>
            </a:r>
            <a:r>
              <a:rPr lang="en-US" sz="1800" i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AKEC International Journal of Graphs and Combinatorics. 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2016. </a:t>
            </a: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Jason </a:t>
            </a: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Rosenhouse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and Laura </a:t>
            </a: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Taalman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US" sz="1800" i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Taking Sudoku Seriously : The Math Behind the </a:t>
            </a:r>
            <a:endParaRPr lang="en-US" sz="1800" dirty="0">
              <a:effectLst/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World’s Most Popular Pencil Puzzle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Oxford University Press, 2011. </a:t>
            </a:r>
            <a:r>
              <a:rPr lang="en-US" sz="1800" i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EBSCOhost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 search.ebscohost.com/</a:t>
            </a: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login.aspx?direct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true&amp;AuthType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ip,cookie,url,uid&amp;db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</a:t>
            </a: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nlebk&amp;AN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=414056&amp;site=</a:t>
            </a: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eds-live&amp;scope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=site. </a:t>
            </a:r>
          </a:p>
          <a:p>
            <a:pPr marL="360045" marR="0" indent="-36004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Lockhart, Paul. “Mathematician's Lament.” </a:t>
            </a:r>
            <a:r>
              <a:rPr lang="en-US" sz="1800" i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Mathematical Association of America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Mathematical Association of America, https://www.maa.org/sites/default/files/pdf/devlin/LockhartsLament.pdf. </a:t>
            </a:r>
          </a:p>
          <a:p>
            <a:pPr marL="360045" marR="0" indent="-360045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Zyga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, L., Newton, P., &amp; DeSalvo, S. (2010, February 13). </a:t>
            </a:r>
            <a:r>
              <a:rPr lang="en-US" sz="1800" i="1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Discovery could lead to more difficult Sudoku puzzles</a:t>
            </a: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. Phys.org. Retrieved March 3, 2022, from https://phys.org/news/2010-02-discovery-difficult-sudoku-puzzles.html </a:t>
            </a:r>
          </a:p>
          <a:p>
            <a:pPr marL="0" marR="0" indent="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 </a:t>
            </a:r>
          </a:p>
          <a:p>
            <a:br>
              <a:rPr lang="en-US" sz="1600" dirty="0"/>
            </a:b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17516687" y="29111463"/>
            <a:ext cx="3289979" cy="746346"/>
          </a:xfrm>
          <a:prstGeom prst="rect">
            <a:avLst/>
          </a:prstGeom>
          <a:noFill/>
        </p:spPr>
        <p:txBody>
          <a:bodyPr wrap="none" lIns="68568" tIns="34284" rIns="68568" bIns="34284" rtlCol="0">
            <a:spAutoFit/>
          </a:bodyPr>
          <a:lstStyle/>
          <a:p>
            <a:r>
              <a:rPr lang="en-US" sz="4400" b="1" dirty="0">
                <a:latin typeface="Congenial" panose="02000503040000020004" pitchFamily="2" charset="0"/>
              </a:rPr>
              <a:t>References:</a:t>
            </a:r>
          </a:p>
        </p:txBody>
      </p:sp>
      <p:sp>
        <p:nvSpPr>
          <p:cNvPr id="10" name="Text Box 189"/>
          <p:cNvSpPr txBox="1">
            <a:spLocks noChangeArrowheads="1"/>
          </p:cNvSpPr>
          <p:nvPr/>
        </p:nvSpPr>
        <p:spPr bwMode="auto">
          <a:xfrm>
            <a:off x="1452150" y="6326132"/>
            <a:ext cx="9165779" cy="3724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  <a:cs typeface="Aparajita" panose="02020603050405020304" pitchFamily="18" charset="0"/>
              </a:rPr>
              <a:t>The goal of this research is to explore mathematical thinking and ideas through the lens of Sudoku. Mathematical thinking is characterized by taking a question, collecting known facts, and reformatting it to reach a conclusion</a:t>
            </a:r>
            <a:r>
              <a:rPr lang="en-US" sz="3200" b="1" dirty="0">
                <a:latin typeface="Cambria Math" panose="02040503050406030204" pitchFamily="18" charset="0"/>
                <a:ea typeface="Cambria Math" panose="02040503050406030204" pitchFamily="18" charset="0"/>
                <a:cs typeface="Aparajita" panose="02020603050405020304" pitchFamily="18" charset="0"/>
              </a:rPr>
              <a:t>. In this research, we will play three “games” that model the mathematical method of discovery.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454331" y="10781468"/>
            <a:ext cx="9163598" cy="960433"/>
          </a:xfrm>
          <a:prstGeom prst="rect">
            <a:avLst/>
          </a:prstGeom>
          <a:solidFill>
            <a:srgbClr val="7F7F7F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ongenial" panose="02000503040000020004" pitchFamily="2" charset="0"/>
              </a:rPr>
              <a:t>Game 1: Traditional Sudoku 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3E8DD6B-1152-EA40-ACF2-4E6FC9D9F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9816" y="25402210"/>
            <a:ext cx="5143500" cy="2638425"/>
          </a:xfrm>
          <a:prstGeom prst="rect">
            <a:avLst/>
          </a:prstGeom>
        </p:spPr>
      </p:pic>
      <p:sp>
        <p:nvSpPr>
          <p:cNvPr id="29" name="Text Box 189">
            <a:extLst>
              <a:ext uri="{FF2B5EF4-FFF2-40B4-BE49-F238E27FC236}">
                <a16:creationId xmlns:a16="http://schemas.microsoft.com/office/drawing/2014/main" id="{27E3D902-ACAC-418D-ADC1-1F7EF87E9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149" y="12108194"/>
            <a:ext cx="9163598" cy="175428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In traditional Sudoku, the player’s goal is to use the numbers 1-9 in every row, column, and box with no repeating values.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EC4C310-2099-483C-9CFB-8B1B402AAC94}"/>
              </a:ext>
            </a:extLst>
          </p:cNvPr>
          <p:cNvSpPr/>
          <p:nvPr/>
        </p:nvSpPr>
        <p:spPr>
          <a:xfrm>
            <a:off x="1533186" y="4861594"/>
            <a:ext cx="9204959" cy="743926"/>
          </a:xfrm>
          <a:prstGeom prst="rect">
            <a:avLst/>
          </a:prstGeom>
          <a:solidFill>
            <a:srgbClr val="7F7F7F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ongenial" panose="02000503040000020004" pitchFamily="2" charset="0"/>
              </a:rPr>
              <a:t>Introduction</a:t>
            </a:r>
          </a:p>
        </p:txBody>
      </p:sp>
      <p:sp>
        <p:nvSpPr>
          <p:cNvPr id="31" name="Text Box 189">
            <a:extLst>
              <a:ext uri="{FF2B5EF4-FFF2-40B4-BE49-F238E27FC236}">
                <a16:creationId xmlns:a16="http://schemas.microsoft.com/office/drawing/2014/main" id="{AEBA9017-C6A2-4E93-8A78-F61891545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2148" y="20056779"/>
            <a:ext cx="9163599" cy="3231607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Goal: to count the number of unique boards from existing solutions. </a:t>
            </a:r>
          </a:p>
          <a:p>
            <a:endParaRPr lang="en-US" sz="32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To accomplish this, we will employ a number of techniques from intuitive attempts  to more advanced methods.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2DAB1E7-1934-4263-A8F0-D1E36E3C0DFC}"/>
              </a:ext>
            </a:extLst>
          </p:cNvPr>
          <p:cNvSpPr/>
          <p:nvPr/>
        </p:nvSpPr>
        <p:spPr>
          <a:xfrm>
            <a:off x="1406185" y="18987398"/>
            <a:ext cx="9163598" cy="563343"/>
          </a:xfrm>
          <a:prstGeom prst="rect">
            <a:avLst/>
          </a:prstGeom>
          <a:solidFill>
            <a:srgbClr val="7F7F7F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ongenial" panose="02000503040000020004" pitchFamily="2" charset="0"/>
              </a:rPr>
              <a:t> Game 2: New Boards from Old</a:t>
            </a:r>
          </a:p>
        </p:txBody>
      </p:sp>
      <p:sp>
        <p:nvSpPr>
          <p:cNvPr id="37" name="Text Box 189">
            <a:extLst>
              <a:ext uri="{FF2B5EF4-FFF2-40B4-BE49-F238E27FC236}">
                <a16:creationId xmlns:a16="http://schemas.microsoft.com/office/drawing/2014/main" id="{CE1F5792-555F-4A1C-9745-CB97F901F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9776" y="14164389"/>
            <a:ext cx="9238317" cy="4708935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Although a mere swapping of all of one numeric value with another numeric value will produce a unique board. In fact, from one unique board, 9! new boards may be created by swapping one or more values. Unfortunately, this becomes increasingly difficult to keep track of , thus we search for more systematic ways to do these “swaps.” For the following techniques, we assume that our modulus is 9. </a:t>
            </a:r>
          </a:p>
        </p:txBody>
      </p:sp>
      <p:sp>
        <p:nvSpPr>
          <p:cNvPr id="39" name="Text Box 189">
            <a:extLst>
              <a:ext uri="{FF2B5EF4-FFF2-40B4-BE49-F238E27FC236}">
                <a16:creationId xmlns:a16="http://schemas.microsoft.com/office/drawing/2014/main" id="{14FFE2FA-71F7-4412-9D26-E52DBB887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1697" y="25081115"/>
            <a:ext cx="9228908" cy="2246722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37" tIns="137137" rIns="137137" bIns="137137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Notice that by defining a unique board to be that which holds a different numeric value in at least one cell, then we can achieve unique boards by changing the orientation of the board.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432D4AE-CFB7-4254-8B48-9A9D85B7E3B0}"/>
              </a:ext>
            </a:extLst>
          </p:cNvPr>
          <p:cNvSpPr/>
          <p:nvPr/>
        </p:nvSpPr>
        <p:spPr>
          <a:xfrm>
            <a:off x="11464137" y="12709149"/>
            <a:ext cx="9204959" cy="743926"/>
          </a:xfrm>
          <a:prstGeom prst="rect">
            <a:avLst/>
          </a:prstGeom>
          <a:solidFill>
            <a:srgbClr val="7F7F7F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ongenial" panose="02000503040000020004" pitchFamily="2" charset="0"/>
              </a:rPr>
              <a:t>Method 2: Modular Arithmetic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2741C6E-91D8-4133-9737-1AC47CC8CE7A}"/>
              </a:ext>
            </a:extLst>
          </p:cNvPr>
          <p:cNvSpPr/>
          <p:nvPr/>
        </p:nvSpPr>
        <p:spPr>
          <a:xfrm>
            <a:off x="1360221" y="23794424"/>
            <a:ext cx="9255526" cy="867818"/>
          </a:xfrm>
          <a:prstGeom prst="rect">
            <a:avLst/>
          </a:prstGeom>
          <a:solidFill>
            <a:srgbClr val="7F7F7F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Congenial" panose="02000503040000020004" pitchFamily="2" charset="0"/>
              </a:rPr>
              <a:t>Method 1: Flips </a:t>
            </a:r>
          </a:p>
        </p:txBody>
      </p:sp>
      <p:pic>
        <p:nvPicPr>
          <p:cNvPr id="49" name="Picture 48" descr="Text&#10;&#10;Description automatically generated">
            <a:extLst>
              <a:ext uri="{FF2B5EF4-FFF2-40B4-BE49-F238E27FC236}">
                <a16:creationId xmlns:a16="http://schemas.microsoft.com/office/drawing/2014/main" id="{B17F591A-03D1-4838-9F35-924AE1D32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904" y="14875059"/>
            <a:ext cx="4146843" cy="3834975"/>
          </a:xfrm>
          <a:prstGeom prst="rect">
            <a:avLst/>
          </a:prstGeom>
        </p:spPr>
      </p:pic>
      <p:pic>
        <p:nvPicPr>
          <p:cNvPr id="50" name="Picture 49" descr="Table&#10;&#10;Description automatically generated">
            <a:extLst>
              <a:ext uri="{FF2B5EF4-FFF2-40B4-BE49-F238E27FC236}">
                <a16:creationId xmlns:a16="http://schemas.microsoft.com/office/drawing/2014/main" id="{B7C18D55-83B2-4EFF-A3C1-B570212E7F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315" y="20910485"/>
            <a:ext cx="3901486" cy="3912539"/>
          </a:xfrm>
          <a:prstGeom prst="rect">
            <a:avLst/>
          </a:prstGeom>
        </p:spPr>
      </p:pic>
      <p:pic>
        <p:nvPicPr>
          <p:cNvPr id="51" name="Picture 50" descr="Table&#10;&#10;Description automatically generated">
            <a:extLst>
              <a:ext uri="{FF2B5EF4-FFF2-40B4-BE49-F238E27FC236}">
                <a16:creationId xmlns:a16="http://schemas.microsoft.com/office/drawing/2014/main" id="{DB0910CA-3D9E-4771-A149-C8ABFF5E0B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261" y="20910485"/>
            <a:ext cx="3824204" cy="3835007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864D1AA-13ED-4955-9338-25F1421D23AC}"/>
              </a:ext>
            </a:extLst>
          </p:cNvPr>
          <p:cNvCxnSpPr>
            <a:cxnSpLocks/>
          </p:cNvCxnSpPr>
          <p:nvPr/>
        </p:nvCxnSpPr>
        <p:spPr>
          <a:xfrm>
            <a:off x="5444690" y="16415657"/>
            <a:ext cx="8120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370297E-9888-41D3-B2B4-BD7745C6C254}"/>
              </a:ext>
            </a:extLst>
          </p:cNvPr>
          <p:cNvGrpSpPr/>
          <p:nvPr/>
        </p:nvGrpSpPr>
        <p:grpSpPr>
          <a:xfrm>
            <a:off x="32309246" y="4811107"/>
            <a:ext cx="10089695" cy="19444359"/>
            <a:chOff x="32268694" y="4812336"/>
            <a:chExt cx="10089695" cy="19444359"/>
          </a:xfrm>
        </p:grpSpPr>
        <p:sp>
          <p:nvSpPr>
            <p:cNvPr id="12" name="Text Box 191"/>
            <p:cNvSpPr txBox="1">
              <a:spLocks noChangeArrowheads="1"/>
            </p:cNvSpPr>
            <p:nvPr/>
          </p:nvSpPr>
          <p:spPr bwMode="auto">
            <a:xfrm>
              <a:off x="32268694" y="6210875"/>
              <a:ext cx="9976585" cy="273916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wrap="square" lIns="137137" tIns="137137" rIns="137137" bIns="13713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Goal of our last game: to reduce creating new boards to a Hamiltonian Cycle problem. To do this, </a:t>
              </a:r>
              <a:r>
                <a:rPr lang="en-US" sz="3200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Haythorpe</a:t>
              </a:r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 programmed a computer to systematically calculate a value to fill  each empty cell while traversing from left to right in a snake-like pattern. 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2268694" y="4812336"/>
              <a:ext cx="9976586" cy="754615"/>
            </a:xfrm>
            <a:prstGeom prst="rect">
              <a:avLst/>
            </a:prstGeom>
            <a:solidFill>
              <a:srgbClr val="7F7F7F"/>
            </a:solidFill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Congenial" panose="02000503040000020004" pitchFamily="2" charset="0"/>
                </a:rPr>
                <a:t>Game 3</a:t>
              </a:r>
              <a:r>
                <a:rPr lang="en-US" sz="4400" b="1">
                  <a:solidFill>
                    <a:schemeClr val="bg1"/>
                  </a:solidFill>
                  <a:latin typeface="Congenial" panose="02000503040000020004" pitchFamily="2" charset="0"/>
                </a:rPr>
                <a:t>: Hamiltonian </a:t>
              </a:r>
              <a:r>
                <a:rPr lang="en-US" sz="4400" b="1" dirty="0">
                  <a:solidFill>
                    <a:schemeClr val="bg1"/>
                  </a:solidFill>
                  <a:latin typeface="Congenial" panose="02000503040000020004" pitchFamily="2" charset="0"/>
                </a:rPr>
                <a:t>Cycles</a:t>
              </a:r>
            </a:p>
          </p:txBody>
        </p:sp>
        <p:sp>
          <p:nvSpPr>
            <p:cNvPr id="14" name="Text Box 193"/>
            <p:cNvSpPr txBox="1">
              <a:spLocks noChangeArrowheads="1"/>
            </p:cNvSpPr>
            <p:nvPr/>
          </p:nvSpPr>
          <p:spPr bwMode="auto">
            <a:xfrm>
              <a:off x="32268695" y="21517530"/>
              <a:ext cx="10073647" cy="273916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wrap="square" lIns="137137" tIns="137137" rIns="137137" bIns="13713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Mathematics is about exploring ideas creatively rather than predefined steps. Each method we explored is a valid way to approach our conclusion, but there is not exactly one “best” way because all lead to new mathematical insights. 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2284743" y="20340559"/>
              <a:ext cx="10073646" cy="739716"/>
            </a:xfrm>
            <a:prstGeom prst="rect">
              <a:avLst/>
            </a:prstGeom>
            <a:solidFill>
              <a:srgbClr val="7F7F7F"/>
            </a:solidFill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Congenial" panose="02000503040000020004" pitchFamily="2" charset="0"/>
                </a:rPr>
                <a:t>Takeaway: </a:t>
              </a:r>
            </a:p>
          </p:txBody>
        </p:sp>
        <p:sp>
          <p:nvSpPr>
            <p:cNvPr id="46" name="Text Box 189">
              <a:extLst>
                <a:ext uri="{FF2B5EF4-FFF2-40B4-BE49-F238E27FC236}">
                  <a16:creationId xmlns:a16="http://schemas.microsoft.com/office/drawing/2014/main" id="{57B240C4-EE08-48D9-B3B8-DE753060CE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24033" y="13476939"/>
              <a:ext cx="9921246" cy="17542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wrap="square" lIns="137137" tIns="137137" rIns="137137" bIns="13713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A traditional Hamiltonian cycle is characterized by some sort of shape which starts at a vertex, or point, and travels along each vertex exactly once.</a:t>
              </a:r>
            </a:p>
          </p:txBody>
        </p:sp>
        <p:pic>
          <p:nvPicPr>
            <p:cNvPr id="40" name="Picture 39" descr="Shape, square&#10;&#10;Description automatically generated">
              <a:extLst>
                <a:ext uri="{FF2B5EF4-FFF2-40B4-BE49-F238E27FC236}">
                  <a16:creationId xmlns:a16="http://schemas.microsoft.com/office/drawing/2014/main" id="{99A37FFF-3743-4A87-8BDA-F815F8052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41023" y="16886854"/>
              <a:ext cx="4128989" cy="2832711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34A068E-6EEF-49D0-B4CE-E5C71B60CE77}"/>
              </a:ext>
            </a:extLst>
          </p:cNvPr>
          <p:cNvSpPr txBox="1"/>
          <p:nvPr/>
        </p:nvSpPr>
        <p:spPr>
          <a:xfrm>
            <a:off x="12228932" y="19225712"/>
            <a:ext cx="74587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Addition of two to each original value in cells to produce a new board.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35EE69-B9CB-4732-BCB8-6D09BD5A8FBA}"/>
              </a:ext>
            </a:extLst>
          </p:cNvPr>
          <p:cNvSpPr txBox="1"/>
          <p:nvPr/>
        </p:nvSpPr>
        <p:spPr>
          <a:xfrm>
            <a:off x="12141574" y="25626017"/>
            <a:ext cx="7848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This additive method creates 8 of these 9! potential boards from one existing board.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9EF8B14-29EB-4601-BA58-33DAAECC253A}"/>
              </a:ext>
            </a:extLst>
          </p:cNvPr>
          <p:cNvGrpSpPr/>
          <p:nvPr/>
        </p:nvGrpSpPr>
        <p:grpSpPr>
          <a:xfrm>
            <a:off x="21564602" y="4835748"/>
            <a:ext cx="10062186" cy="23705234"/>
            <a:chOff x="21564602" y="4835748"/>
            <a:chExt cx="10062186" cy="2370523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194"/>
                <p:cNvSpPr txBox="1">
                  <a:spLocks noChangeArrowheads="1"/>
                </p:cNvSpPr>
                <p:nvPr/>
              </p:nvSpPr>
              <p:spPr bwMode="auto">
                <a:xfrm>
                  <a:off x="21604997" y="22618381"/>
                  <a:ext cx="10021790" cy="5922601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accent1">
                      <a:lumMod val="75000"/>
                    </a:schemeClr>
                  </a:solidFill>
                </a:ln>
                <a:effectLst/>
              </p:spPr>
              <p:txBody>
                <a:bodyPr wrap="square" lIns="137137" tIns="137137" rIns="137137" bIns="137137">
                  <a:spAutoFit/>
                </a:bodyPr>
                <a:lstStyle>
                  <a:lvl1pPr eaLnBrk="0" hangingPunct="0">
                    <a:defRPr sz="2200"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 sz="2200"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 sz="2200"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 sz="2200"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 sz="2200"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200"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r>
                    <a:rPr lang="en-US" sz="3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Unfortunately, we notice that “counting” these unique boards is significantly more difficult than finding them. The actual number of unique boards is generated by an estimation of</a:t>
                  </a:r>
                </a:p>
                <a:p>
                  <a:pPr algn="ctr" eaLnBrk="1" hangingPunct="1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320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9!</m:t>
                            </m:r>
                          </m:e>
                          <m:sup>
                            <m:r>
                              <a:rPr lang="en-US" sz="3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9</m:t>
                            </m:r>
                          </m:sup>
                        </m:sSup>
                        <m:r>
                          <a:rPr lang="en-US" sz="3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× </m:t>
                        </m:r>
                        <m:sSup>
                          <m:sSupPr>
                            <m:ctrlPr>
                              <a:rPr lang="en-US" sz="3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3200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3200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US" sz="32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en-US" sz="3200" i="1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en-US" sz="3200">
                                                <a:solidFill>
                                                  <a:srgbClr val="000000"/>
                                                </a:solidFill>
                                                <a:effectLst/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  <a:cs typeface="Times New Roman" panose="02020603050405020304" pitchFamily="18" charset="0"/>
                                              </a:rPr>
                                              <m:t>948,109,639, 680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en-US" sz="320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3200" i="1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320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9!</m:t>
                                        </m:r>
                                      </m:e>
                                      <m:sup>
                                        <m:r>
                                          <a:rPr lang="en-US" sz="3200">
                                            <a:solidFill>
                                              <a:srgbClr val="000000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9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3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=6.6571</m:t>
                        </m:r>
                        <m:r>
                          <a:rPr lang="en-US" sz="3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  <m:sSup>
                          <m:sSupPr>
                            <m:ctrlPr>
                              <a:rPr lang="en-US" sz="32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3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3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21</m:t>
                            </m:r>
                          </m:sup>
                        </m:sSup>
                        <m:r>
                          <a:rPr lang="en-US" sz="32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 ≈</m:t>
                        </m:r>
                      </m:oMath>
                    </m:oMathPara>
                  </a14:m>
                  <a:endParaRPr lang="en-US" sz="3200" i="1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  <a:p>
                  <a:pPr algn="ctr" eaLnBrk="1" hangingPunct="1"/>
                  <a14:m>
                    <m:oMath xmlns:m="http://schemas.openxmlformats.org/officeDocument/2006/math">
                      <m:r>
                        <a:rPr lang="en-US" sz="32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6</m:t>
                      </m:r>
                    </m:oMath>
                  </a14:m>
                  <a:r>
                    <a:rPr lang="en-US" sz="3200" dirty="0">
                      <a:solidFill>
                        <a:srgbClr val="000000"/>
                      </a:solidFill>
                      <a:effectLst/>
                      <a:latin typeface="Cambria Math" panose="020405030504060302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, 657, 084, 616, 885, 512, 582, 463. 49 </a:t>
                  </a:r>
                  <a:endParaRPr lang="en-US" sz="3200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  <a:p>
                  <a:pPr eaLnBrk="1" hangingPunct="1"/>
                  <a:r>
                    <a:rPr lang="en-US" sz="3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found by </a:t>
                  </a:r>
                  <a:r>
                    <a:rPr lang="en-US" sz="3200" dirty="0" err="1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Felgenhaur</a:t>
                  </a:r>
                  <a:r>
                    <a:rPr lang="en-US" sz="3200" dirty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and Jarvis. But, with some computer assistance, the actual number comes out to: </a:t>
                  </a:r>
                </a:p>
                <a:p>
                  <a:pPr algn="ctr" eaLnBrk="1" hangingPunct="1"/>
                  <a:r>
                    <a:rPr lang="en-US" sz="3200" dirty="0">
                      <a:solidFill>
                        <a:srgbClr val="000000"/>
                      </a:solidFill>
                      <a:effectLst/>
                      <a:latin typeface="Cambria Math" panose="020405030504060302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6, 670, 903, 752, 021, 072, 936, 960</a:t>
                  </a:r>
                </a:p>
                <a:p>
                  <a:pPr eaLnBrk="1" hangingPunct="1"/>
                  <a:r>
                    <a:rPr lang="en-US" sz="3200" dirty="0">
                      <a:solidFill>
                        <a:srgbClr val="000000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u</a:t>
                  </a:r>
                  <a:r>
                    <a:rPr lang="en-US" sz="3200" dirty="0">
                      <a:solidFill>
                        <a:srgbClr val="000000"/>
                      </a:solidFill>
                      <a:effectLst/>
                      <a:latin typeface="Cambria Math" panose="02040503050406030204" pitchFamily="18" charset="0"/>
                      <a:ea typeface="Cambria Math" panose="02040503050406030204" pitchFamily="18" charset="0"/>
                      <a:cs typeface="Times New Roman" panose="02020603050405020304" pitchFamily="18" charset="0"/>
                    </a:rPr>
                    <a:t>nique sudoku boards. </a:t>
                  </a:r>
                  <a:endParaRPr lang="en-US" sz="3200" dirty="0">
                    <a:effectLst/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5" name="Text Box 19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604997" y="22618381"/>
                  <a:ext cx="10021790" cy="5922601"/>
                </a:xfrm>
                <a:prstGeom prst="rect">
                  <a:avLst/>
                </a:prstGeom>
                <a:blipFill>
                  <a:blip r:embed="rId9"/>
                  <a:stretch>
                    <a:fillRect l="-1033" b="-719"/>
                  </a:stretch>
                </a:blipFill>
                <a:ln w="12700">
                  <a:solidFill>
                    <a:schemeClr val="accent1">
                      <a:lumMod val="75000"/>
                    </a:schemeClr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Text Box 192"/>
            <p:cNvSpPr txBox="1">
              <a:spLocks noChangeArrowheads="1"/>
            </p:cNvSpPr>
            <p:nvPr/>
          </p:nvSpPr>
          <p:spPr bwMode="auto">
            <a:xfrm>
              <a:off x="21604998" y="4835748"/>
              <a:ext cx="9957792" cy="125590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wrap="square" lIns="137137" tIns="137137" rIns="137137" bIns="13713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  <a:cs typeface="AngsanaUPC" panose="020B0502040204020203" pitchFamily="18" charset="-34"/>
                </a:rPr>
                <a:t>Similarly, this idea may also be applied using multiplication. 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1604998" y="21628164"/>
              <a:ext cx="10021790" cy="672677"/>
            </a:xfrm>
            <a:prstGeom prst="rect">
              <a:avLst/>
            </a:prstGeom>
            <a:solidFill>
              <a:srgbClr val="7F7F7F"/>
            </a:solidFill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68" tIns="34284" rIns="68568" bIns="34284" rtlCol="0" anchor="ctr"/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Congenial" panose="02000503040000020004" pitchFamily="2" charset="0"/>
                </a:rPr>
                <a:t>Method 3: Estimation/Computers</a:t>
              </a:r>
            </a:p>
          </p:txBody>
        </p:sp>
        <p:pic>
          <p:nvPicPr>
            <p:cNvPr id="43" name="Picture 42" descr="Table&#10;&#10;Description automatically generated">
              <a:extLst>
                <a:ext uri="{FF2B5EF4-FFF2-40B4-BE49-F238E27FC236}">
                  <a16:creationId xmlns:a16="http://schemas.microsoft.com/office/drawing/2014/main" id="{F6B30E56-60C2-4AE7-8239-F9924A8C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67846" y="7184897"/>
              <a:ext cx="4390105" cy="4277901"/>
            </a:xfrm>
            <a:prstGeom prst="rect">
              <a:avLst/>
            </a:prstGeom>
          </p:spPr>
        </p:pic>
        <p:pic>
          <p:nvPicPr>
            <p:cNvPr id="44" name="Picture 43" descr="Table&#10;&#10;Description automatically generated">
              <a:extLst>
                <a:ext uri="{FF2B5EF4-FFF2-40B4-BE49-F238E27FC236}">
                  <a16:creationId xmlns:a16="http://schemas.microsoft.com/office/drawing/2014/main" id="{FB79B760-9FE3-4E40-972E-8F87D88B7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63418" y="7184897"/>
              <a:ext cx="4463369" cy="4277900"/>
            </a:xfrm>
            <a:prstGeom prst="rect">
              <a:avLst/>
            </a:prstGeom>
          </p:spPr>
        </p:pic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2174FA7-355A-4F7C-85BF-65918A7BD3EA}"/>
                </a:ext>
              </a:extLst>
            </p:cNvPr>
            <p:cNvCxnSpPr>
              <a:cxnSpLocks/>
            </p:cNvCxnSpPr>
            <p:nvPr/>
          </p:nvCxnSpPr>
          <p:spPr>
            <a:xfrm>
              <a:off x="26139372" y="9115807"/>
              <a:ext cx="78785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Picture 46" descr="A picture containing different&#10;&#10;Description automatically generated">
              <a:extLst>
                <a:ext uri="{FF2B5EF4-FFF2-40B4-BE49-F238E27FC236}">
                  <a16:creationId xmlns:a16="http://schemas.microsoft.com/office/drawing/2014/main" id="{627E1D8F-F4BE-4ED5-A6B9-6543C759B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00555" y="16847637"/>
              <a:ext cx="4326232" cy="4126736"/>
            </a:xfrm>
            <a:prstGeom prst="rect">
              <a:avLst/>
            </a:prstGeom>
          </p:spPr>
        </p:pic>
        <p:sp>
          <p:nvSpPr>
            <p:cNvPr id="48" name="Text Box 193">
              <a:extLst>
                <a:ext uri="{FF2B5EF4-FFF2-40B4-BE49-F238E27FC236}">
                  <a16:creationId xmlns:a16="http://schemas.microsoft.com/office/drawing/2014/main" id="{4BDB0F6D-F454-4558-8F4F-0CDBB8EAE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4998" y="13287250"/>
              <a:ext cx="9957792" cy="323160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txBody>
            <a:bodyPr wrap="square" lIns="137137" tIns="137137" rIns="137137" bIns="137137">
              <a:spAutoFit/>
            </a:bodyPr>
            <a:lstStyle>
              <a:lvl1pPr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3200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However, the player is limited to those values which create a bijection so that each value has a unique place mod 9. In other words, the player must not select values which are not relatively prime to 9 to distribute into the board. The following figure uses 3 to demonstrate the dangers of doing so. </a:t>
              </a:r>
            </a:p>
          </p:txBody>
        </p:sp>
        <p:pic>
          <p:nvPicPr>
            <p:cNvPr id="52" name="Picture 51" descr="Table&#10;&#10;Description automatically generated">
              <a:extLst>
                <a:ext uri="{FF2B5EF4-FFF2-40B4-BE49-F238E27FC236}">
                  <a16:creationId xmlns:a16="http://schemas.microsoft.com/office/drawing/2014/main" id="{73F76205-2291-43FF-8363-7EEADD340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64602" y="16847637"/>
              <a:ext cx="4393349" cy="4108793"/>
            </a:xfrm>
            <a:prstGeom prst="rect">
              <a:avLst/>
            </a:prstGeom>
          </p:spPr>
        </p:pic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870BC5AE-E670-4154-9ED1-82B9B500AF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51743" y="18948396"/>
              <a:ext cx="864303" cy="421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938785-2C6A-4DA8-A81B-B82D866CD036}"/>
                </a:ext>
              </a:extLst>
            </p:cNvPr>
            <p:cNvSpPr txBox="1"/>
            <p:nvPr/>
          </p:nvSpPr>
          <p:spPr>
            <a:xfrm>
              <a:off x="23222105" y="11829731"/>
              <a:ext cx="67235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We use this method to create 5 new boards from the original cell configuration.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776F90B-F66F-4DED-A0A7-C5D4D2C0F4F0}"/>
                </a:ext>
              </a:extLst>
            </p:cNvPr>
            <p:cNvSpPr txBox="1"/>
            <p:nvPr/>
          </p:nvSpPr>
          <p:spPr>
            <a:xfrm>
              <a:off x="21604997" y="6361461"/>
              <a:ext cx="99577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i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Transformation created by distributing in an 8 (mod 9) </a:t>
              </a:r>
            </a:p>
          </p:txBody>
        </p:sp>
      </p:grpSp>
      <p:pic>
        <p:nvPicPr>
          <p:cNvPr id="53" name="Picture 52" descr="Table&#10;&#10;Description automatically generated with low confidence">
            <a:extLst>
              <a:ext uri="{FF2B5EF4-FFF2-40B4-BE49-F238E27FC236}">
                <a16:creationId xmlns:a16="http://schemas.microsoft.com/office/drawing/2014/main" id="{18D4BFB1-6241-4BFB-A59B-225F7023907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148" y="14930149"/>
            <a:ext cx="3824204" cy="3834976"/>
          </a:xfrm>
          <a:prstGeom prst="rect">
            <a:avLst/>
          </a:prstGeom>
        </p:spPr>
      </p:pic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B4C455E-CC7B-4B8B-9957-14E8FB8AD4EE}"/>
              </a:ext>
            </a:extLst>
          </p:cNvPr>
          <p:cNvCxnSpPr>
            <a:cxnSpLocks/>
          </p:cNvCxnSpPr>
          <p:nvPr/>
        </p:nvCxnSpPr>
        <p:spPr>
          <a:xfrm>
            <a:off x="15643679" y="23059786"/>
            <a:ext cx="8120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 descr="A picture containing text, electronics, keyboard&#10;&#10;Description automatically generated">
            <a:extLst>
              <a:ext uri="{FF2B5EF4-FFF2-40B4-BE49-F238E27FC236}">
                <a16:creationId xmlns:a16="http://schemas.microsoft.com/office/drawing/2014/main" id="{AF17A594-A3AD-47D0-B071-BFB12B39E0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6978" y="5807619"/>
            <a:ext cx="4340152" cy="4256566"/>
          </a:xfrm>
          <a:prstGeom prst="rect">
            <a:avLst/>
          </a:prstGeom>
        </p:spPr>
      </p:pic>
      <p:pic>
        <p:nvPicPr>
          <p:cNvPr id="56" name="Picture 55" descr="Text&#10;&#10;Description automatically generated">
            <a:extLst>
              <a:ext uri="{FF2B5EF4-FFF2-40B4-BE49-F238E27FC236}">
                <a16:creationId xmlns:a16="http://schemas.microsoft.com/office/drawing/2014/main" id="{DBE2D537-95C5-49C6-8649-D81E420526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695" y="5772210"/>
            <a:ext cx="4506612" cy="42779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D4656FA-2276-47B8-A313-8435E6B5D668}"/>
              </a:ext>
            </a:extLst>
          </p:cNvPr>
          <p:cNvSpPr txBox="1"/>
          <p:nvPr/>
        </p:nvSpPr>
        <p:spPr>
          <a:xfrm flipH="1">
            <a:off x="13367330" y="4711597"/>
            <a:ext cx="7130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Board flipped 180 degrees</a:t>
            </a:r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5B9C72-302B-452B-A205-364367C07DB4}"/>
              </a:ext>
            </a:extLst>
          </p:cNvPr>
          <p:cNvSpPr txBox="1"/>
          <p:nvPr/>
        </p:nvSpPr>
        <p:spPr>
          <a:xfrm>
            <a:off x="11364674" y="10510499"/>
            <a:ext cx="91635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Note: The original board could have been “rolled” on its other sides or flipped along the opposing diagonal.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0FD2882-21AC-48AD-9613-9B3B869F316F}"/>
              </a:ext>
            </a:extLst>
          </p:cNvPr>
          <p:cNvSpPr txBox="1"/>
          <p:nvPr/>
        </p:nvSpPr>
        <p:spPr>
          <a:xfrm>
            <a:off x="1452148" y="14007665"/>
            <a:ext cx="9238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Example of starting board configuration &amp; solution. </a:t>
            </a:r>
            <a:endParaRPr lang="en-US" dirty="0"/>
          </a:p>
        </p:txBody>
      </p:sp>
      <p:pic>
        <p:nvPicPr>
          <p:cNvPr id="77" name="Picture 76" descr="A picture containing shoji, building, silhouette&#10;&#10;Description automatically generated">
            <a:extLst>
              <a:ext uri="{FF2B5EF4-FFF2-40B4-BE49-F238E27FC236}">
                <a16:creationId xmlns:a16="http://schemas.microsoft.com/office/drawing/2014/main" id="{6D1C73A3-6B9B-4E99-9473-C1177576D48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5996" y="9386066"/>
            <a:ext cx="3656625" cy="3646354"/>
          </a:xfrm>
          <a:prstGeom prst="rect">
            <a:avLst/>
          </a:prstGeom>
        </p:spPr>
      </p:pic>
      <p:sp>
        <p:nvSpPr>
          <p:cNvPr id="78" name="Arrow: Curved Left 77">
            <a:extLst>
              <a:ext uri="{FF2B5EF4-FFF2-40B4-BE49-F238E27FC236}">
                <a16:creationId xmlns:a16="http://schemas.microsoft.com/office/drawing/2014/main" id="{5257146F-335F-4922-9C46-BA117D3950CE}"/>
              </a:ext>
            </a:extLst>
          </p:cNvPr>
          <p:cNvSpPr/>
          <p:nvPr/>
        </p:nvSpPr>
        <p:spPr>
          <a:xfrm>
            <a:off x="40205510" y="9539075"/>
            <a:ext cx="228600" cy="52511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Arrow: Curved Left 78">
            <a:extLst>
              <a:ext uri="{FF2B5EF4-FFF2-40B4-BE49-F238E27FC236}">
                <a16:creationId xmlns:a16="http://schemas.microsoft.com/office/drawing/2014/main" id="{70A07763-D7D0-4B46-AB73-64636F2F4ED7}"/>
              </a:ext>
            </a:extLst>
          </p:cNvPr>
          <p:cNvSpPr/>
          <p:nvPr/>
        </p:nvSpPr>
        <p:spPr>
          <a:xfrm>
            <a:off x="40246998" y="10359352"/>
            <a:ext cx="228600" cy="52511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Arrow: Curved Left 79">
            <a:extLst>
              <a:ext uri="{FF2B5EF4-FFF2-40B4-BE49-F238E27FC236}">
                <a16:creationId xmlns:a16="http://schemas.microsoft.com/office/drawing/2014/main" id="{392ED181-39DB-49D4-B302-AF9C282ED269}"/>
              </a:ext>
            </a:extLst>
          </p:cNvPr>
          <p:cNvSpPr/>
          <p:nvPr/>
        </p:nvSpPr>
        <p:spPr>
          <a:xfrm>
            <a:off x="40246998" y="11149562"/>
            <a:ext cx="228600" cy="52511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Arrow: Curved Left 80">
            <a:extLst>
              <a:ext uri="{FF2B5EF4-FFF2-40B4-BE49-F238E27FC236}">
                <a16:creationId xmlns:a16="http://schemas.microsoft.com/office/drawing/2014/main" id="{3606D5B6-4522-49FE-BB1A-6FEB41065B49}"/>
              </a:ext>
            </a:extLst>
          </p:cNvPr>
          <p:cNvSpPr/>
          <p:nvPr/>
        </p:nvSpPr>
        <p:spPr>
          <a:xfrm>
            <a:off x="40246998" y="11939772"/>
            <a:ext cx="228600" cy="52511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Arrow: Curved Right 81">
            <a:extLst>
              <a:ext uri="{FF2B5EF4-FFF2-40B4-BE49-F238E27FC236}">
                <a16:creationId xmlns:a16="http://schemas.microsoft.com/office/drawing/2014/main" id="{848ABA9C-71E6-44F8-9FCD-7FC4537574BA}"/>
              </a:ext>
            </a:extLst>
          </p:cNvPr>
          <p:cNvSpPr/>
          <p:nvPr/>
        </p:nvSpPr>
        <p:spPr>
          <a:xfrm>
            <a:off x="36653018" y="10764651"/>
            <a:ext cx="229419" cy="51289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" name="Arrow: Curved Right 82">
            <a:extLst>
              <a:ext uri="{FF2B5EF4-FFF2-40B4-BE49-F238E27FC236}">
                <a16:creationId xmlns:a16="http://schemas.microsoft.com/office/drawing/2014/main" id="{198B081A-F389-4922-85B5-260711659FF1}"/>
              </a:ext>
            </a:extLst>
          </p:cNvPr>
          <p:cNvSpPr/>
          <p:nvPr/>
        </p:nvSpPr>
        <p:spPr>
          <a:xfrm>
            <a:off x="36667630" y="12360175"/>
            <a:ext cx="229419" cy="51289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Arrow: Curved Right 83">
            <a:extLst>
              <a:ext uri="{FF2B5EF4-FFF2-40B4-BE49-F238E27FC236}">
                <a16:creationId xmlns:a16="http://schemas.microsoft.com/office/drawing/2014/main" id="{ABDA7241-9226-4FDD-A5EA-FF11C53B8370}"/>
              </a:ext>
            </a:extLst>
          </p:cNvPr>
          <p:cNvSpPr/>
          <p:nvPr/>
        </p:nvSpPr>
        <p:spPr>
          <a:xfrm>
            <a:off x="36626141" y="11557565"/>
            <a:ext cx="229419" cy="51289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Arrow: Curved Right 84">
            <a:extLst>
              <a:ext uri="{FF2B5EF4-FFF2-40B4-BE49-F238E27FC236}">
                <a16:creationId xmlns:a16="http://schemas.microsoft.com/office/drawing/2014/main" id="{546E8536-DB45-4F10-AF63-63D39F9E6B80}"/>
              </a:ext>
            </a:extLst>
          </p:cNvPr>
          <p:cNvSpPr/>
          <p:nvPr/>
        </p:nvSpPr>
        <p:spPr>
          <a:xfrm>
            <a:off x="36626141" y="9962041"/>
            <a:ext cx="229419" cy="51289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F4956F4-92FD-424C-B3F3-CB748835FF35}"/>
              </a:ext>
            </a:extLst>
          </p:cNvPr>
          <p:cNvSpPr txBox="1"/>
          <p:nvPr/>
        </p:nvSpPr>
        <p:spPr>
          <a:xfrm>
            <a:off x="32461200" y="9962041"/>
            <a:ext cx="304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Pathway of </a:t>
            </a:r>
            <a:r>
              <a:rPr lang="en-US" sz="2400" b="1" i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Haythorpe’s</a:t>
            </a:r>
            <a:r>
              <a:rPr lang="en-US" sz="24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 program for filling in empty Sudoku boards.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BE0F655-43E2-4748-B946-4CE26F7B2881}"/>
              </a:ext>
            </a:extLst>
          </p:cNvPr>
          <p:cNvSpPr txBox="1"/>
          <p:nvPr/>
        </p:nvSpPr>
        <p:spPr>
          <a:xfrm>
            <a:off x="32616056" y="16141291"/>
            <a:ext cx="4266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Example of a Hamiltonian Cycle</a:t>
            </a: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0CF1E0E3-0D5E-435F-8DE3-5AA4451293E1}"/>
              </a:ext>
            </a:extLst>
          </p:cNvPr>
          <p:cNvCxnSpPr>
            <a:cxnSpLocks/>
          </p:cNvCxnSpPr>
          <p:nvPr/>
        </p:nvCxnSpPr>
        <p:spPr>
          <a:xfrm flipV="1">
            <a:off x="35281575" y="16792546"/>
            <a:ext cx="4128989" cy="8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55CA6C9-AB2E-49FE-BDBD-3ABBB240FDD6}"/>
              </a:ext>
            </a:extLst>
          </p:cNvPr>
          <p:cNvCxnSpPr>
            <a:cxnSpLocks/>
          </p:cNvCxnSpPr>
          <p:nvPr/>
        </p:nvCxnSpPr>
        <p:spPr>
          <a:xfrm flipH="1">
            <a:off x="35128200" y="16801131"/>
            <a:ext cx="4282364" cy="2917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0B6AE449-2A67-43B2-83B0-819B58DCAA60}"/>
              </a:ext>
            </a:extLst>
          </p:cNvPr>
          <p:cNvCxnSpPr>
            <a:cxnSpLocks/>
          </p:cNvCxnSpPr>
          <p:nvPr/>
        </p:nvCxnSpPr>
        <p:spPr>
          <a:xfrm>
            <a:off x="35220539" y="19802830"/>
            <a:ext cx="4190025" cy="143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A6815036-DC4D-4124-889F-F6DCEEBEBFDB}"/>
              </a:ext>
            </a:extLst>
          </p:cNvPr>
          <p:cNvSpPr txBox="1"/>
          <p:nvPr/>
        </p:nvSpPr>
        <p:spPr>
          <a:xfrm>
            <a:off x="39563939" y="19018533"/>
            <a:ext cx="2818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(one potential path in red) 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FC5B7724-7820-4C2C-AC20-636A0608B912}"/>
              </a:ext>
            </a:extLst>
          </p:cNvPr>
          <p:cNvSpPr txBox="1"/>
          <p:nvPr/>
        </p:nvSpPr>
        <p:spPr>
          <a:xfrm>
            <a:off x="34952639" y="1664649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8E9B9375-43FC-47EB-82CD-CC3744365DBB}"/>
              </a:ext>
            </a:extLst>
          </p:cNvPr>
          <p:cNvSpPr txBox="1"/>
          <p:nvPr/>
        </p:nvSpPr>
        <p:spPr>
          <a:xfrm>
            <a:off x="39479521" y="1666297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0BE6B93-AB72-4741-B5DB-17DEC2138E12}"/>
              </a:ext>
            </a:extLst>
          </p:cNvPr>
          <p:cNvSpPr txBox="1"/>
          <p:nvPr/>
        </p:nvSpPr>
        <p:spPr>
          <a:xfrm>
            <a:off x="34849738" y="19600555"/>
            <a:ext cx="317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dirty="0"/>
              <a:t> 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9BDCBDF-78B3-4CF9-B4A5-6D8B7D52A628}"/>
              </a:ext>
            </a:extLst>
          </p:cNvPr>
          <p:cNvSpPr txBox="1"/>
          <p:nvPr/>
        </p:nvSpPr>
        <p:spPr>
          <a:xfrm>
            <a:off x="39463649" y="19618164"/>
            <a:ext cx="357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2CD2EC8-6979-4CF8-9E07-FB15130F4843}"/>
              </a:ext>
            </a:extLst>
          </p:cNvPr>
          <p:cNvSpPr txBox="1"/>
          <p:nvPr/>
        </p:nvSpPr>
        <p:spPr>
          <a:xfrm>
            <a:off x="37151034" y="17870979"/>
            <a:ext cx="236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5251C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X-Genigraphics-Poster-Template-36x48" id="{D2F48651-E2E5-FB47-94F3-40A743D3A04E}" vid="{BEEA1494-F4BA-4F4E-A77F-10EB6EA7F6A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7559</TotalTime>
  <Words>901</Words>
  <Application>Microsoft Office PowerPoint</Application>
  <PresentationFormat>Custom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Cambria Math</vt:lpstr>
      <vt:lpstr>Congenial</vt:lpstr>
      <vt:lpstr>Office Theme</vt:lpstr>
      <vt:lpstr>PowerPoint Presentation</vt:lpstr>
    </vt:vector>
  </TitlesOfParts>
  <Company>Genigraphics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36x48</dc:title>
  <dc:creator>Jay Larson</dc:creator>
  <dc:description>Quality poster printing
www.genigraphics.com
1-800-790-4001</dc:description>
  <cp:lastModifiedBy>Gillian Poe</cp:lastModifiedBy>
  <cp:revision>145</cp:revision>
  <cp:lastPrinted>2017-11-03T00:56:36Z</cp:lastPrinted>
  <dcterms:created xsi:type="dcterms:W3CDTF">2013-02-10T21:14:48Z</dcterms:created>
  <dcterms:modified xsi:type="dcterms:W3CDTF">2022-03-28T13:03:47Z</dcterms:modified>
</cp:coreProperties>
</file>