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85"/>
    <p:restoredTop sz="94719"/>
  </p:normalViewPr>
  <p:slideViewPr>
    <p:cSldViewPr snapToGrid="0" snapToObjects="1">
      <p:cViewPr>
        <p:scale>
          <a:sx n="28" d="100"/>
          <a:sy n="28" d="100"/>
        </p:scale>
        <p:origin x="156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0307626-B799-C447-A1D2-896CDA3C4B13}" type="datetimeFigureOut">
              <a:rPr lang="en-US" smtClean="0"/>
              <a:t>3/26/22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794572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07626-B799-C447-A1D2-896CDA3C4B13}" type="datetimeFigureOut">
              <a:rPr lang="en-US" smtClean="0"/>
              <a:t>3/26/22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3501950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307626-B799-C447-A1D2-896CDA3C4B13}" type="datetimeFigureOut">
              <a:rPr lang="en-US" smtClean="0"/>
              <a:t>3/26/22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1778575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307626-B799-C447-A1D2-896CDA3C4B13}" type="datetimeFigureOut">
              <a:rPr lang="en-US" smtClean="0"/>
              <a:t>3/26/22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2100983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307626-B799-C447-A1D2-896CDA3C4B13}" type="datetimeFigureOut">
              <a:rPr lang="en-US" smtClean="0"/>
              <a:t>3/26/22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3485051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307626-B799-C447-A1D2-896CDA3C4B13}" type="datetimeFigureOut">
              <a:rPr lang="en-US" smtClean="0"/>
              <a:t>3/26/22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4255454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307626-B799-C447-A1D2-896CDA3C4B13}" type="datetimeFigureOut">
              <a:rPr lang="en-US" smtClean="0"/>
              <a:t>3/26/22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743225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0307626-B799-C447-A1D2-896CDA3C4B13}" type="datetimeFigureOut">
              <a:rPr lang="en-US" smtClean="0"/>
              <a:t>3/26/22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3575258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0307626-B799-C447-A1D2-896CDA3C4B13}" type="datetimeFigureOut">
              <a:rPr lang="en-US" smtClean="0"/>
              <a:t>3/26/22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288867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07626-B799-C447-A1D2-896CDA3C4B13}" type="datetimeFigureOut">
              <a:rPr lang="en-US" smtClean="0"/>
              <a:t>3/26/22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768900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07626-B799-C447-A1D2-896CDA3C4B13}" type="datetimeFigureOut">
              <a:rPr lang="en-US" smtClean="0"/>
              <a:t>3/26/22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176233-F069-FC4C-8005-9DF63132D340}" type="slidenum">
              <a:rPr lang="en-US" smtClean="0"/>
              <a:t>‹#›</a:t>
            </a:fld>
            <a:endParaRPr lang="en-US"/>
          </a:p>
        </p:txBody>
      </p:sp>
    </p:spTree>
    <p:extLst>
      <p:ext uri="{BB962C8B-B14F-4D97-AF65-F5344CB8AC3E}">
        <p14:creationId xmlns:p14="http://schemas.microsoft.com/office/powerpoint/2010/main" val="105547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20307626-B799-C447-A1D2-896CDA3C4B13}" type="datetimeFigureOut">
              <a:rPr lang="en-US" smtClean="0"/>
              <a:t>3/26/22</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ED176233-F069-FC4C-8005-9DF63132D340}" type="slidenum">
              <a:rPr lang="en-US" smtClean="0"/>
              <a:t>‹#›</a:t>
            </a:fld>
            <a:endParaRPr lang="en-US"/>
          </a:p>
        </p:txBody>
      </p:sp>
    </p:spTree>
    <p:extLst>
      <p:ext uri="{BB962C8B-B14F-4D97-AF65-F5344CB8AC3E}">
        <p14:creationId xmlns:p14="http://schemas.microsoft.com/office/powerpoint/2010/main" val="1042821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3D66C33-EA59-044B-A938-6E7BF7C09143}"/>
              </a:ext>
            </a:extLst>
          </p:cNvPr>
          <p:cNvSpPr txBox="1"/>
          <p:nvPr/>
        </p:nvSpPr>
        <p:spPr>
          <a:xfrm>
            <a:off x="-787614" y="722298"/>
            <a:ext cx="44678814" cy="2308324"/>
          </a:xfrm>
          <a:prstGeom prst="rect">
            <a:avLst/>
          </a:prstGeom>
          <a:noFill/>
        </p:spPr>
        <p:txBody>
          <a:bodyPr wrap="square" rtlCol="0">
            <a:spAutoFit/>
          </a:bodyPr>
          <a:lstStyle/>
          <a:p>
            <a:pPr algn="ctr"/>
            <a:r>
              <a:rPr lang="en-US" sz="7200" b="1" dirty="0">
                <a:latin typeface="Times New Roman" panose="02020603050405020304" pitchFamily="18" charset="0"/>
                <a:cs typeface="Times New Roman" panose="02020603050405020304" pitchFamily="18" charset="0"/>
              </a:rPr>
              <a:t>Synthesis of Double-Stranded RNA Targeting Bursicon Expression in the Blue Crab, </a:t>
            </a:r>
            <a:r>
              <a:rPr lang="en-US" sz="7200" b="1" i="1" dirty="0">
                <a:latin typeface="Times New Roman" panose="02020603050405020304" pitchFamily="18" charset="0"/>
                <a:cs typeface="Times New Roman" panose="02020603050405020304" pitchFamily="18" charset="0"/>
              </a:rPr>
              <a:t>Callinectes sapidus</a:t>
            </a:r>
          </a:p>
          <a:p>
            <a:pPr algn="ctr"/>
            <a:r>
              <a:rPr lang="en-US" sz="7200" b="1" dirty="0">
                <a:latin typeface="Times New Roman" panose="02020603050405020304" pitchFamily="18" charset="0"/>
                <a:cs typeface="Times New Roman" panose="02020603050405020304" pitchFamily="18" charset="0"/>
              </a:rPr>
              <a:t>Jacob P. Hagen, </a:t>
            </a:r>
            <a:r>
              <a:rPr lang="en-US" sz="7200" b="1" dirty="0" err="1">
                <a:latin typeface="Times New Roman" panose="02020603050405020304" pitchFamily="18" charset="0"/>
                <a:cs typeface="Times New Roman" panose="02020603050405020304" pitchFamily="18" charset="0"/>
              </a:rPr>
              <a:t>Enmin</a:t>
            </a:r>
            <a:r>
              <a:rPr lang="en-US" sz="7200" b="1" dirty="0">
                <a:latin typeface="Times New Roman" panose="02020603050405020304" pitchFamily="18" charset="0"/>
                <a:cs typeface="Times New Roman" panose="02020603050405020304" pitchFamily="18" charset="0"/>
              </a:rPr>
              <a:t> Zou</a:t>
            </a:r>
          </a:p>
        </p:txBody>
      </p:sp>
      <p:sp>
        <p:nvSpPr>
          <p:cNvPr id="7" name="TextBox 6">
            <a:extLst>
              <a:ext uri="{FF2B5EF4-FFF2-40B4-BE49-F238E27FC236}">
                <a16:creationId xmlns:a16="http://schemas.microsoft.com/office/drawing/2014/main" id="{37BA0CD8-FCE4-F14F-BF04-D388F5536617}"/>
              </a:ext>
            </a:extLst>
          </p:cNvPr>
          <p:cNvSpPr txBox="1"/>
          <p:nvPr/>
        </p:nvSpPr>
        <p:spPr>
          <a:xfrm>
            <a:off x="2521069" y="3030622"/>
            <a:ext cx="39541331" cy="5078313"/>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Abstract</a:t>
            </a:r>
          </a:p>
          <a:p>
            <a:r>
              <a:rPr lang="en-US" sz="4000" dirty="0">
                <a:latin typeface="Times New Roman" panose="02020603050405020304" pitchFamily="18" charset="0"/>
                <a:cs typeface="Times New Roman" panose="02020603050405020304" pitchFamily="18" charset="0"/>
              </a:rPr>
              <a:t>In order for growth and development to occur, crustaceans must periodically shed their confining exoskeleton in a process called molting or ecdysis. The newly molted specimen is covered by a soft shell that must harden speedily. Shell-hardening in Crustacea consists of sclerotization and mineralization. While there is evidence that crustacean sclerotization is controlled by the neurohormone bursicon, it remains unknown as to which hormone regulates exoskeletal mineralization post-ecdysis. This project is examining the role of bursicon in post-</a:t>
            </a:r>
            <a:r>
              <a:rPr lang="en-US" sz="4000" dirty="0" err="1">
                <a:latin typeface="Times New Roman" panose="02020603050405020304" pitchFamily="18" charset="0"/>
                <a:cs typeface="Times New Roman" panose="02020603050405020304" pitchFamily="18" charset="0"/>
              </a:rPr>
              <a:t>ecdysial</a:t>
            </a:r>
            <a:r>
              <a:rPr lang="en-US" sz="4000" dirty="0">
                <a:latin typeface="Times New Roman" panose="02020603050405020304" pitchFamily="18" charset="0"/>
                <a:cs typeface="Times New Roman" panose="02020603050405020304" pitchFamily="18" charset="0"/>
              </a:rPr>
              <a:t> shell calcification using the blue crab, Callinectes sapidus, as the model crustacean. The blue crab bursicon or CasBurs is made up of </a:t>
            </a:r>
            <a:r>
              <a:rPr lang="el-GR" sz="4000" dirty="0">
                <a:latin typeface="Times New Roman" panose="02020603050405020304" pitchFamily="18" charset="0"/>
                <a:cs typeface="Times New Roman" panose="02020603050405020304" pitchFamily="18" charset="0"/>
              </a:rPr>
              <a:t>α </a:t>
            </a:r>
            <a:r>
              <a:rPr lang="en-US" sz="4000" dirty="0">
                <a:latin typeface="Times New Roman" panose="02020603050405020304" pitchFamily="18" charset="0"/>
                <a:cs typeface="Times New Roman" panose="02020603050405020304" pitchFamily="18" charset="0"/>
              </a:rPr>
              <a:t>and </a:t>
            </a:r>
            <a:r>
              <a:rPr lang="el-GR" sz="4000" dirty="0">
                <a:latin typeface="Times New Roman" panose="02020603050405020304" pitchFamily="18" charset="0"/>
                <a:cs typeface="Times New Roman" panose="02020603050405020304" pitchFamily="18" charset="0"/>
              </a:rPr>
              <a:t>β </a:t>
            </a:r>
            <a:r>
              <a:rPr lang="en-US" sz="4000" dirty="0">
                <a:latin typeface="Times New Roman" panose="02020603050405020304" pitchFamily="18" charset="0"/>
                <a:cs typeface="Times New Roman" panose="02020603050405020304" pitchFamily="18" charset="0"/>
              </a:rPr>
              <a:t>subunits (Chung et al., 2012). Templates for CasBurs </a:t>
            </a:r>
            <a:r>
              <a:rPr lang="el-GR" sz="4000" dirty="0">
                <a:latin typeface="Times New Roman" panose="02020603050405020304" pitchFamily="18" charset="0"/>
                <a:cs typeface="Times New Roman" panose="02020603050405020304" pitchFamily="18" charset="0"/>
              </a:rPr>
              <a:t>α </a:t>
            </a:r>
            <a:r>
              <a:rPr lang="en-US" sz="4000" dirty="0">
                <a:latin typeface="Times New Roman" panose="02020603050405020304" pitchFamily="18" charset="0"/>
                <a:cs typeface="Times New Roman" panose="02020603050405020304" pitchFamily="18" charset="0"/>
              </a:rPr>
              <a:t>dsRNAs has been generated based on cDNA sequences encoding these two subunits (EU67719, GenBank), and CasBurs dsRNA successfully synthesized. The synthesized dsRNA for CasBurs will be injected to soft shell blue crabs to knock down the expression of bursicon gene through the RNAi mechanism. Ultimately, this project will result in a definitive answer to whether bursicon is the hormone that governs the process of post-</a:t>
            </a:r>
            <a:r>
              <a:rPr lang="en-US" sz="4000" dirty="0" err="1">
                <a:latin typeface="Times New Roman" panose="02020603050405020304" pitchFamily="18" charset="0"/>
                <a:cs typeface="Times New Roman" panose="02020603050405020304" pitchFamily="18" charset="0"/>
              </a:rPr>
              <a:t>ecdysial</a:t>
            </a:r>
            <a:r>
              <a:rPr lang="en-US" sz="4000" dirty="0">
                <a:latin typeface="Times New Roman" panose="02020603050405020304" pitchFamily="18" charset="0"/>
                <a:cs typeface="Times New Roman" panose="02020603050405020304" pitchFamily="18" charset="0"/>
              </a:rPr>
              <a:t> mineralization. </a:t>
            </a:r>
          </a:p>
        </p:txBody>
      </p:sp>
      <p:sp>
        <p:nvSpPr>
          <p:cNvPr id="8" name="TextBox 7">
            <a:extLst>
              <a:ext uri="{FF2B5EF4-FFF2-40B4-BE49-F238E27FC236}">
                <a16:creationId xmlns:a16="http://schemas.microsoft.com/office/drawing/2014/main" id="{529A3AEB-1B1D-3246-9F01-C209667542C8}"/>
              </a:ext>
            </a:extLst>
          </p:cNvPr>
          <p:cNvSpPr txBox="1"/>
          <p:nvPr/>
        </p:nvSpPr>
        <p:spPr>
          <a:xfrm>
            <a:off x="2521069" y="8627182"/>
            <a:ext cx="18896960" cy="7602081"/>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Background</a:t>
            </a:r>
          </a:p>
          <a:p>
            <a:r>
              <a:rPr lang="en-US" sz="3700" dirty="0">
                <a:latin typeface="Times New Roman" panose="02020603050405020304" pitchFamily="18" charset="0"/>
                <a:cs typeface="Times New Roman" panose="02020603050405020304" pitchFamily="18" charset="0"/>
              </a:rPr>
              <a:t>Crustaceans shed their exoskeleton numerous times during their lives through the process of ecdysis, commonly known as molting. Ecdysis allows the crustacean to grow and develop, which is not possible unless the confining exoskeleton can be escaped. The molting cycle is comprised of 4 stages: postmolt, intermolt, premolt, and ecdysis. The process is regulated by molting hormones called ecdysteroids, which are secreted by the Y-organ. The Y-organ is regulated by the molt-inhibiting hormone (MIH), which is produced by the X-organ sinus gland complex in the eyestalk (Zou, 2020). The ecdysteroids are received by their receptor called the ecdysteroid receptor (</a:t>
            </a:r>
            <a:r>
              <a:rPr lang="en-US" sz="3700" dirty="0" err="1">
                <a:latin typeface="Times New Roman" panose="02020603050405020304" pitchFamily="18" charset="0"/>
                <a:cs typeface="Times New Roman" panose="02020603050405020304" pitchFamily="18" charset="0"/>
              </a:rPr>
              <a:t>EcR</a:t>
            </a:r>
            <a:r>
              <a:rPr lang="en-US" sz="3700" dirty="0">
                <a:latin typeface="Times New Roman" panose="02020603050405020304" pitchFamily="18" charset="0"/>
                <a:cs typeface="Times New Roman" panose="02020603050405020304" pitchFamily="18" charset="0"/>
              </a:rPr>
              <a:t>). Upon receptor dimerization with crustacean retinoid X receptor (RXR), this complex binds to its response element which mediates gene expression under the control of molting hormones (</a:t>
            </a:r>
            <a:r>
              <a:rPr lang="en-US" sz="3700" dirty="0" err="1">
                <a:latin typeface="Times New Roman" panose="02020603050405020304" pitchFamily="18" charset="0"/>
                <a:cs typeface="Times New Roman" panose="02020603050405020304" pitchFamily="18" charset="0"/>
              </a:rPr>
              <a:t>Durica</a:t>
            </a:r>
            <a:r>
              <a:rPr lang="en-US" sz="3700" dirty="0">
                <a:latin typeface="Times New Roman" panose="02020603050405020304" pitchFamily="18" charset="0"/>
                <a:cs typeface="Times New Roman" panose="02020603050405020304" pitchFamily="18" charset="0"/>
              </a:rPr>
              <a:t> and Hopkins, 1996; Chung et al., 1998). Once the old exoskeleton is shed, the crustacean is surrounded by a soft exoskeleton that makes the animal especially susceptible to predation and pathogens. The soft shell must rapidly harden to close this window of vulnerability. </a:t>
            </a:r>
          </a:p>
        </p:txBody>
      </p:sp>
      <p:sp>
        <p:nvSpPr>
          <p:cNvPr id="9" name="TextBox 8">
            <a:extLst>
              <a:ext uri="{FF2B5EF4-FFF2-40B4-BE49-F238E27FC236}">
                <a16:creationId xmlns:a16="http://schemas.microsoft.com/office/drawing/2014/main" id="{7E959A28-16DB-A44E-9CB8-0B1F3D65E0B3}"/>
              </a:ext>
            </a:extLst>
          </p:cNvPr>
          <p:cNvSpPr txBox="1"/>
          <p:nvPr/>
        </p:nvSpPr>
        <p:spPr>
          <a:xfrm>
            <a:off x="2578326" y="16359247"/>
            <a:ext cx="19227215" cy="1354217"/>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Objective</a:t>
            </a:r>
          </a:p>
          <a:p>
            <a:r>
              <a:rPr lang="en-US" sz="3800" dirty="0">
                <a:latin typeface="Times New Roman" panose="02020603050405020304" pitchFamily="18" charset="0"/>
                <a:cs typeface="Times New Roman" panose="02020603050405020304" pitchFamily="18" charset="0"/>
              </a:rPr>
              <a:t>Synthesis of dsRNA targeting the blue crab bursicon gene expression.</a:t>
            </a:r>
          </a:p>
        </p:txBody>
      </p:sp>
      <p:sp>
        <p:nvSpPr>
          <p:cNvPr id="10" name="TextBox 9">
            <a:extLst>
              <a:ext uri="{FF2B5EF4-FFF2-40B4-BE49-F238E27FC236}">
                <a16:creationId xmlns:a16="http://schemas.microsoft.com/office/drawing/2014/main" id="{F99562A8-7639-0844-B5C2-A9F16E4418AA}"/>
              </a:ext>
            </a:extLst>
          </p:cNvPr>
          <p:cNvSpPr txBox="1"/>
          <p:nvPr/>
        </p:nvSpPr>
        <p:spPr>
          <a:xfrm>
            <a:off x="2578326" y="18208764"/>
            <a:ext cx="19227214" cy="4124206"/>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Methodology</a:t>
            </a:r>
          </a:p>
          <a:p>
            <a:r>
              <a:rPr lang="en-US" sz="3800" dirty="0">
                <a:latin typeface="Times New Roman" panose="02020603050405020304" pitchFamily="18" charset="0"/>
                <a:cs typeface="Times New Roman" panose="02020603050405020304" pitchFamily="18" charset="0"/>
              </a:rPr>
              <a:t>The blue crab bursicon, or CasBurs is made up of </a:t>
            </a:r>
            <a:r>
              <a:rPr lang="el-GR" sz="3800" dirty="0">
                <a:latin typeface="Times New Roman" panose="02020603050405020304" pitchFamily="18" charset="0"/>
                <a:cs typeface="Times New Roman" panose="02020603050405020304" pitchFamily="18" charset="0"/>
              </a:rPr>
              <a:t>α </a:t>
            </a:r>
            <a:r>
              <a:rPr lang="en-US" sz="3800" dirty="0">
                <a:latin typeface="Times New Roman" panose="02020603050405020304" pitchFamily="18" charset="0"/>
                <a:cs typeface="Times New Roman" panose="02020603050405020304" pitchFamily="18" charset="0"/>
              </a:rPr>
              <a:t>and </a:t>
            </a:r>
            <a:r>
              <a:rPr lang="el-GR" sz="3800" dirty="0">
                <a:latin typeface="Times New Roman" panose="02020603050405020304" pitchFamily="18" charset="0"/>
                <a:cs typeface="Times New Roman" panose="02020603050405020304" pitchFamily="18" charset="0"/>
              </a:rPr>
              <a:t>β </a:t>
            </a:r>
            <a:r>
              <a:rPr lang="en-US" sz="3800" dirty="0">
                <a:latin typeface="Times New Roman" panose="02020603050405020304" pitchFamily="18" charset="0"/>
                <a:cs typeface="Times New Roman" panose="02020603050405020304" pitchFamily="18" charset="0"/>
              </a:rPr>
              <a:t>subunits (Chung et al., 2012). Templates for CasBurs </a:t>
            </a:r>
            <a:r>
              <a:rPr lang="el-GR" sz="3800" dirty="0">
                <a:latin typeface="Times New Roman" panose="02020603050405020304" pitchFamily="18" charset="0"/>
                <a:cs typeface="Times New Roman" panose="02020603050405020304" pitchFamily="18" charset="0"/>
              </a:rPr>
              <a:t>α </a:t>
            </a:r>
            <a:r>
              <a:rPr lang="en-US" sz="3800" dirty="0">
                <a:latin typeface="Times New Roman" panose="02020603050405020304" pitchFamily="18" charset="0"/>
                <a:cs typeface="Times New Roman" panose="02020603050405020304" pitchFamily="18" charset="0"/>
              </a:rPr>
              <a:t>dsRNAs has been generated based on cDNA sequences encoding these two subunits (EU67719, GenBank), and CasBurs dsRNA successfully synthesized. The synthesized dsRNA for CasBurs will be injected to soft shell blue crabs to knock down the expression of bursicon gene through the RNAi mechanism.</a:t>
            </a:r>
          </a:p>
          <a:p>
            <a:endParaRPr lang="en-US" dirty="0"/>
          </a:p>
        </p:txBody>
      </p:sp>
      <p:sp>
        <p:nvSpPr>
          <p:cNvPr id="11" name="TextBox 10">
            <a:extLst>
              <a:ext uri="{FF2B5EF4-FFF2-40B4-BE49-F238E27FC236}">
                <a16:creationId xmlns:a16="http://schemas.microsoft.com/office/drawing/2014/main" id="{077833B9-21A3-094E-8A51-0EBAE002AA8B}"/>
              </a:ext>
            </a:extLst>
          </p:cNvPr>
          <p:cNvSpPr txBox="1"/>
          <p:nvPr/>
        </p:nvSpPr>
        <p:spPr>
          <a:xfrm>
            <a:off x="2578326" y="22213515"/>
            <a:ext cx="19817094" cy="4555093"/>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Prospective experimental design</a:t>
            </a:r>
          </a:p>
          <a:p>
            <a:r>
              <a:rPr lang="en-US" sz="3800" dirty="0">
                <a:latin typeface="Times New Roman" panose="02020603050405020304" pitchFamily="18" charset="0"/>
                <a:cs typeface="Times New Roman" panose="02020603050405020304" pitchFamily="18" charset="0"/>
              </a:rPr>
              <a:t>Late pre-molt blue crabs, or busters, will be individually placed in cages in aerated tanks filled with recirculating artificial seawater in a greenhouse at an ambient temperature and a natural photoperiod, approximately 14 </a:t>
            </a:r>
            <a:r>
              <a:rPr lang="en-US" sz="3800" dirty="0" err="1">
                <a:latin typeface="Times New Roman" panose="02020603050405020304" pitchFamily="18" charset="0"/>
                <a:cs typeface="Times New Roman" panose="02020603050405020304" pitchFamily="18" charset="0"/>
              </a:rPr>
              <a:t>hr</a:t>
            </a:r>
            <a:r>
              <a:rPr lang="en-US" sz="3800" dirty="0">
                <a:latin typeface="Times New Roman" panose="02020603050405020304" pitchFamily="18" charset="0"/>
                <a:cs typeface="Times New Roman" panose="02020603050405020304" pitchFamily="18" charset="0"/>
              </a:rPr>
              <a:t> light/10 </a:t>
            </a:r>
            <a:r>
              <a:rPr lang="en-US" sz="3800" dirty="0" err="1">
                <a:latin typeface="Times New Roman" panose="02020603050405020304" pitchFamily="18" charset="0"/>
                <a:cs typeface="Times New Roman" panose="02020603050405020304" pitchFamily="18" charset="0"/>
              </a:rPr>
              <a:t>hr</a:t>
            </a:r>
            <a:r>
              <a:rPr lang="en-US" sz="3800" dirty="0">
                <a:latin typeface="Times New Roman" panose="02020603050405020304" pitchFamily="18" charset="0"/>
                <a:cs typeface="Times New Roman" panose="02020603050405020304" pitchFamily="18" charset="0"/>
              </a:rPr>
              <a:t> dark. Artificial seawater will be made from the Instant Ocean sea salt and adjusted to a salinity of 10 - 12 ppt. Crabs in late post-molt or 24 hours after ecdysis will be used for dsRNA injection with a dosage of 0.02 µg/g. At day 4, survivors will be sacrificed for collection of carapaces and subjected to metal analysis.</a:t>
            </a:r>
          </a:p>
          <a:p>
            <a:endParaRPr lang="en-US" dirty="0"/>
          </a:p>
        </p:txBody>
      </p:sp>
      <p:pic>
        <p:nvPicPr>
          <p:cNvPr id="13" name="Picture 12" descr="Figure 1. Molting cycle stages of model organism, The Blue Crab, Callinectes sapidus">
            <a:extLst>
              <a:ext uri="{FF2B5EF4-FFF2-40B4-BE49-F238E27FC236}">
                <a16:creationId xmlns:a16="http://schemas.microsoft.com/office/drawing/2014/main" id="{65A004D9-A1CF-D74F-BE1F-B3F5841ACA93}"/>
              </a:ext>
            </a:extLst>
          </p:cNvPr>
          <p:cNvPicPr>
            <a:picLocks noChangeAspect="1"/>
          </p:cNvPicPr>
          <p:nvPr/>
        </p:nvPicPr>
        <p:blipFill rotWithShape="1">
          <a:blip r:embed="rId3"/>
          <a:srcRect t="49974" r="-2938"/>
          <a:stretch/>
        </p:blipFill>
        <p:spPr>
          <a:xfrm>
            <a:off x="24906509" y="8606207"/>
            <a:ext cx="14884037" cy="5541264"/>
          </a:xfrm>
          <a:prstGeom prst="rect">
            <a:avLst/>
          </a:prstGeom>
        </p:spPr>
      </p:pic>
      <p:sp>
        <p:nvSpPr>
          <p:cNvPr id="14" name="TextBox 13">
            <a:extLst>
              <a:ext uri="{FF2B5EF4-FFF2-40B4-BE49-F238E27FC236}">
                <a16:creationId xmlns:a16="http://schemas.microsoft.com/office/drawing/2014/main" id="{25B5FE89-4F19-7C4C-8CA8-3C51C2DB0669}"/>
              </a:ext>
            </a:extLst>
          </p:cNvPr>
          <p:cNvSpPr txBox="1"/>
          <p:nvPr/>
        </p:nvSpPr>
        <p:spPr>
          <a:xfrm>
            <a:off x="25169094" y="14452981"/>
            <a:ext cx="14358868" cy="58477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Figure 1. Molting cycle of the model organism Callinectes sapidus, the Blue Crab</a:t>
            </a:r>
          </a:p>
        </p:txBody>
      </p:sp>
      <p:sp>
        <p:nvSpPr>
          <p:cNvPr id="15" name="TextBox 14">
            <a:extLst>
              <a:ext uri="{FF2B5EF4-FFF2-40B4-BE49-F238E27FC236}">
                <a16:creationId xmlns:a16="http://schemas.microsoft.com/office/drawing/2014/main" id="{FD989423-83CE-3C40-8CB3-124762E23788}"/>
              </a:ext>
            </a:extLst>
          </p:cNvPr>
          <p:cNvSpPr txBox="1"/>
          <p:nvPr/>
        </p:nvSpPr>
        <p:spPr>
          <a:xfrm>
            <a:off x="31138293" y="15544720"/>
            <a:ext cx="2420471" cy="769441"/>
          </a:xfrm>
          <a:prstGeom prst="rect">
            <a:avLst/>
          </a:prstGeom>
          <a:noFill/>
        </p:spPr>
        <p:txBody>
          <a:bodyPr wrap="square" rtlCol="0">
            <a:spAutoFit/>
          </a:bodyPr>
          <a:lstStyle/>
          <a:p>
            <a:r>
              <a:rPr lang="en-US" sz="4400" b="1" dirty="0">
                <a:latin typeface="Times New Roman" panose="02020603050405020304" pitchFamily="18" charset="0"/>
                <a:cs typeface="Times New Roman" panose="02020603050405020304" pitchFamily="18" charset="0"/>
              </a:rPr>
              <a:t>Results</a:t>
            </a:r>
          </a:p>
        </p:txBody>
      </p:sp>
      <p:graphicFrame>
        <p:nvGraphicFramePr>
          <p:cNvPr id="16" name="Table 16">
            <a:extLst>
              <a:ext uri="{FF2B5EF4-FFF2-40B4-BE49-F238E27FC236}">
                <a16:creationId xmlns:a16="http://schemas.microsoft.com/office/drawing/2014/main" id="{1451A940-8665-7740-98D1-193318C4B27A}"/>
              </a:ext>
            </a:extLst>
          </p:cNvPr>
          <p:cNvGraphicFramePr>
            <a:graphicFrameLocks noGrp="1"/>
          </p:cNvGraphicFramePr>
          <p:nvPr>
            <p:extLst>
              <p:ext uri="{D42A27DB-BD31-4B8C-83A1-F6EECF244321}">
                <p14:modId xmlns:p14="http://schemas.microsoft.com/office/powerpoint/2010/main" val="347779696"/>
              </p:ext>
            </p:extLst>
          </p:nvPr>
        </p:nvGraphicFramePr>
        <p:xfrm>
          <a:off x="24160552" y="16469009"/>
          <a:ext cx="16087929" cy="3580079"/>
        </p:xfrm>
        <a:graphic>
          <a:graphicData uri="http://schemas.openxmlformats.org/drawingml/2006/table">
            <a:tbl>
              <a:tblPr firstRow="1" bandRow="1">
                <a:tableStyleId>{5C22544A-7EE6-4342-B048-85BDC9FD1C3A}</a:tableStyleId>
              </a:tblPr>
              <a:tblGrid>
                <a:gridCol w="5362643">
                  <a:extLst>
                    <a:ext uri="{9D8B030D-6E8A-4147-A177-3AD203B41FA5}">
                      <a16:colId xmlns:a16="http://schemas.microsoft.com/office/drawing/2014/main" val="2097176576"/>
                    </a:ext>
                  </a:extLst>
                </a:gridCol>
                <a:gridCol w="5362643">
                  <a:extLst>
                    <a:ext uri="{9D8B030D-6E8A-4147-A177-3AD203B41FA5}">
                      <a16:colId xmlns:a16="http://schemas.microsoft.com/office/drawing/2014/main" val="3324070398"/>
                    </a:ext>
                  </a:extLst>
                </a:gridCol>
                <a:gridCol w="5362643">
                  <a:extLst>
                    <a:ext uri="{9D8B030D-6E8A-4147-A177-3AD203B41FA5}">
                      <a16:colId xmlns:a16="http://schemas.microsoft.com/office/drawing/2014/main" val="2213028677"/>
                    </a:ext>
                  </a:extLst>
                </a:gridCol>
              </a:tblGrid>
              <a:tr h="2340751">
                <a:tc>
                  <a:txBody>
                    <a:bodyPr/>
                    <a:lstStyle/>
                    <a:p>
                      <a:pPr algn="ctr"/>
                      <a:r>
                        <a:rPr lang="en-US" sz="3600" dirty="0"/>
                        <a:t>Total runs</a:t>
                      </a:r>
                    </a:p>
                  </a:txBody>
                  <a:tcPr/>
                </a:tc>
                <a:tc>
                  <a:txBody>
                    <a:bodyPr/>
                    <a:lstStyle/>
                    <a:p>
                      <a:pPr algn="ctr"/>
                      <a:r>
                        <a:rPr lang="en-US" sz="3600" dirty="0">
                          <a:latin typeface="Times New Roman" panose="02020603050405020304" pitchFamily="18" charset="0"/>
                          <a:cs typeface="Times New Roman" panose="02020603050405020304" pitchFamily="18" charset="0"/>
                        </a:rPr>
                        <a:t>Avg. Concentration CasBurs </a:t>
                      </a:r>
                      <a:r>
                        <a:rPr lang="el-GR" sz="3600" dirty="0">
                          <a:latin typeface="Times New Roman" panose="02020603050405020304" pitchFamily="18" charset="0"/>
                          <a:cs typeface="Times New Roman" panose="02020603050405020304" pitchFamily="18" charset="0"/>
                        </a:rPr>
                        <a:t>α </a:t>
                      </a:r>
                      <a:r>
                        <a:rPr lang="en-US" sz="3600" dirty="0">
                          <a:latin typeface="Times New Roman" panose="02020603050405020304" pitchFamily="18" charset="0"/>
                          <a:cs typeface="Times New Roman" panose="02020603050405020304" pitchFamily="18" charset="0"/>
                        </a:rPr>
                        <a:t>dsRNA</a:t>
                      </a:r>
                    </a:p>
                    <a:p>
                      <a:pPr algn="ctr"/>
                      <a:r>
                        <a:rPr lang="en-US" sz="3600" dirty="0">
                          <a:latin typeface="Times New Roman" panose="02020603050405020304" pitchFamily="18" charset="0"/>
                          <a:cs typeface="Times New Roman" panose="02020603050405020304" pitchFamily="18" charset="0"/>
                        </a:rPr>
                        <a:t>(µg/µL)</a:t>
                      </a:r>
                    </a:p>
                    <a:p>
                      <a:pPr algn="ctr"/>
                      <a:endParaRPr lang="en-US" sz="3600" dirty="0"/>
                    </a:p>
                  </a:txBody>
                  <a:tcPr/>
                </a:tc>
                <a:tc>
                  <a:txBody>
                    <a:bodyPr/>
                    <a:lstStyle/>
                    <a:p>
                      <a:pPr algn="ctr"/>
                      <a:r>
                        <a:rPr lang="en-US" sz="3600" dirty="0">
                          <a:latin typeface="Times New Roman" panose="02020603050405020304" pitchFamily="18" charset="0"/>
                          <a:cs typeface="Times New Roman" panose="02020603050405020304" pitchFamily="18" charset="0"/>
                        </a:rPr>
                        <a:t>Total quantity CasBurs </a:t>
                      </a:r>
                      <a:r>
                        <a:rPr lang="el-GR" sz="3600" dirty="0">
                          <a:latin typeface="Times New Roman" panose="02020603050405020304" pitchFamily="18" charset="0"/>
                          <a:cs typeface="Times New Roman" panose="02020603050405020304" pitchFamily="18" charset="0"/>
                        </a:rPr>
                        <a:t>α </a:t>
                      </a:r>
                      <a:r>
                        <a:rPr lang="en-US" sz="3600" dirty="0">
                          <a:latin typeface="Times New Roman" panose="02020603050405020304" pitchFamily="18" charset="0"/>
                          <a:cs typeface="Times New Roman" panose="02020603050405020304" pitchFamily="18" charset="0"/>
                        </a:rPr>
                        <a:t>dsRNAs </a:t>
                      </a:r>
                    </a:p>
                    <a:p>
                      <a:pPr algn="ctr"/>
                      <a:r>
                        <a:rPr lang="en-US" sz="3600" dirty="0">
                          <a:latin typeface="Times New Roman" panose="02020603050405020304" pitchFamily="18" charset="0"/>
                          <a:cs typeface="Times New Roman" panose="02020603050405020304" pitchFamily="18" charset="0"/>
                        </a:rPr>
                        <a:t>(µg)</a:t>
                      </a:r>
                    </a:p>
                    <a:p>
                      <a:pPr algn="ctr"/>
                      <a:endParaRPr lang="en-US" sz="3600" dirty="0"/>
                    </a:p>
                  </a:txBody>
                  <a:tcPr/>
                </a:tc>
                <a:extLst>
                  <a:ext uri="{0D108BD9-81ED-4DB2-BD59-A6C34878D82A}">
                    <a16:rowId xmlns:a16="http://schemas.microsoft.com/office/drawing/2014/main" val="2546656949"/>
                  </a:ext>
                </a:extLst>
              </a:tr>
              <a:tr h="1239328">
                <a:tc>
                  <a:txBody>
                    <a:bodyPr/>
                    <a:lstStyle/>
                    <a:p>
                      <a:pPr algn="ctr"/>
                      <a:r>
                        <a:rPr lang="en-US" sz="3600" dirty="0">
                          <a:latin typeface="Times New Roman" panose="02020603050405020304" pitchFamily="18" charset="0"/>
                          <a:cs typeface="Times New Roman" panose="02020603050405020304" pitchFamily="18" charset="0"/>
                        </a:rPr>
                        <a:t>12</a:t>
                      </a:r>
                    </a:p>
                  </a:txBody>
                  <a:tcPr/>
                </a:tc>
                <a:tc>
                  <a:txBody>
                    <a:bodyPr/>
                    <a:lstStyle/>
                    <a:p>
                      <a:pPr algn="ctr"/>
                      <a:r>
                        <a:rPr lang="en-US" sz="3600" dirty="0"/>
                        <a:t>.</a:t>
                      </a:r>
                      <a:r>
                        <a:rPr lang="en-US" sz="3600" dirty="0">
                          <a:latin typeface="Times New Roman" panose="02020603050405020304" pitchFamily="18" charset="0"/>
                          <a:cs typeface="Times New Roman" panose="02020603050405020304" pitchFamily="18" charset="0"/>
                        </a:rPr>
                        <a:t>01325</a:t>
                      </a:r>
                    </a:p>
                  </a:txBody>
                  <a:tcPr/>
                </a:tc>
                <a:tc>
                  <a:txBody>
                    <a:bodyPr/>
                    <a:lstStyle/>
                    <a:p>
                      <a:pPr algn="ctr"/>
                      <a:r>
                        <a:rPr lang="en-US" sz="3600" dirty="0">
                          <a:latin typeface="Times New Roman" panose="02020603050405020304" pitchFamily="18" charset="0"/>
                          <a:cs typeface="Times New Roman" panose="02020603050405020304" pitchFamily="18" charset="0"/>
                        </a:rPr>
                        <a:t>10.789</a:t>
                      </a:r>
                    </a:p>
                  </a:txBody>
                  <a:tcPr/>
                </a:tc>
                <a:extLst>
                  <a:ext uri="{0D108BD9-81ED-4DB2-BD59-A6C34878D82A}">
                    <a16:rowId xmlns:a16="http://schemas.microsoft.com/office/drawing/2014/main" val="4168647846"/>
                  </a:ext>
                </a:extLst>
              </a:tr>
            </a:tbl>
          </a:graphicData>
        </a:graphic>
      </p:graphicFrame>
      <p:pic>
        <p:nvPicPr>
          <p:cNvPr id="18" name="Picture 17">
            <a:extLst>
              <a:ext uri="{FF2B5EF4-FFF2-40B4-BE49-F238E27FC236}">
                <a16:creationId xmlns:a16="http://schemas.microsoft.com/office/drawing/2014/main" id="{C099E495-369A-7949-923B-9214C3B136DD}"/>
              </a:ext>
            </a:extLst>
          </p:cNvPr>
          <p:cNvPicPr>
            <a:picLocks noChangeAspect="1"/>
          </p:cNvPicPr>
          <p:nvPr/>
        </p:nvPicPr>
        <p:blipFill>
          <a:blip r:embed="rId4"/>
          <a:stretch>
            <a:fillRect/>
          </a:stretch>
        </p:blipFill>
        <p:spPr>
          <a:xfrm>
            <a:off x="33441747" y="21222649"/>
            <a:ext cx="8366037" cy="6063458"/>
          </a:xfrm>
          <a:prstGeom prst="rect">
            <a:avLst/>
          </a:prstGeom>
        </p:spPr>
      </p:pic>
      <p:sp>
        <p:nvSpPr>
          <p:cNvPr id="20" name="TextBox 19">
            <a:extLst>
              <a:ext uri="{FF2B5EF4-FFF2-40B4-BE49-F238E27FC236}">
                <a16:creationId xmlns:a16="http://schemas.microsoft.com/office/drawing/2014/main" id="{4932BED5-F32A-BF4F-8B9E-56C1145839A2}"/>
              </a:ext>
            </a:extLst>
          </p:cNvPr>
          <p:cNvSpPr txBox="1"/>
          <p:nvPr/>
        </p:nvSpPr>
        <p:spPr>
          <a:xfrm>
            <a:off x="28539752" y="20157455"/>
            <a:ext cx="7617555" cy="646331"/>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Figure 2. Data from dsRNA synthesis</a:t>
            </a:r>
          </a:p>
        </p:txBody>
      </p:sp>
      <p:sp>
        <p:nvSpPr>
          <p:cNvPr id="21" name="TextBox 20">
            <a:extLst>
              <a:ext uri="{FF2B5EF4-FFF2-40B4-BE49-F238E27FC236}">
                <a16:creationId xmlns:a16="http://schemas.microsoft.com/office/drawing/2014/main" id="{87B9BD98-3B96-464C-860E-224F56C06BF6}"/>
              </a:ext>
            </a:extLst>
          </p:cNvPr>
          <p:cNvSpPr txBox="1"/>
          <p:nvPr/>
        </p:nvSpPr>
        <p:spPr>
          <a:xfrm>
            <a:off x="33441749" y="27825675"/>
            <a:ext cx="8032093" cy="1569660"/>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Figure 4. </a:t>
            </a:r>
            <a:r>
              <a:rPr lang="en-US" sz="3200" dirty="0" err="1">
                <a:latin typeface="Times New Roman" panose="02020603050405020304" pitchFamily="18" charset="0"/>
                <a:cs typeface="Times New Roman" panose="02020603050405020304" pitchFamily="18" charset="0"/>
              </a:rPr>
              <a:t>Casburs</a:t>
            </a:r>
            <a:r>
              <a:rPr lang="en-US"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α</a:t>
            </a:r>
            <a:r>
              <a:rPr lang="en-US" sz="3200" dirty="0">
                <a:latin typeface="Times New Roman" panose="02020603050405020304" pitchFamily="18" charset="0"/>
                <a:cs typeface="Times New Roman" panose="02020603050405020304" pitchFamily="18" charset="0"/>
              </a:rPr>
              <a:t>  electrophoresis results showing  </a:t>
            </a:r>
            <a:r>
              <a:rPr lang="en-US" sz="3200" dirty="0" err="1">
                <a:latin typeface="Times New Roman" panose="02020603050405020304" pitchFamily="18" charset="0"/>
                <a:cs typeface="Times New Roman" panose="02020603050405020304" pitchFamily="18" charset="0"/>
              </a:rPr>
              <a:t>Casburs</a:t>
            </a:r>
            <a:r>
              <a:rPr lang="en-US"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α </a:t>
            </a:r>
            <a:r>
              <a:rPr lang="en-US" sz="3200" dirty="0">
                <a:latin typeface="Times New Roman" panose="02020603050405020304" pitchFamily="18" charset="0"/>
                <a:cs typeface="Times New Roman" panose="02020603050405020304" pitchFamily="18" charset="0"/>
              </a:rPr>
              <a:t>dsRNA sample alongside DNA sample near the predicted size of 400bp. </a:t>
            </a:r>
          </a:p>
        </p:txBody>
      </p:sp>
      <p:pic>
        <p:nvPicPr>
          <p:cNvPr id="23" name="Picture 22">
            <a:extLst>
              <a:ext uri="{FF2B5EF4-FFF2-40B4-BE49-F238E27FC236}">
                <a16:creationId xmlns:a16="http://schemas.microsoft.com/office/drawing/2014/main" id="{974AFE3E-BB9C-7249-B370-E1BF9B667041}"/>
              </a:ext>
            </a:extLst>
          </p:cNvPr>
          <p:cNvPicPr>
            <a:picLocks noChangeAspect="1"/>
          </p:cNvPicPr>
          <p:nvPr/>
        </p:nvPicPr>
        <p:blipFill>
          <a:blip r:embed="rId5"/>
          <a:stretch>
            <a:fillRect/>
          </a:stretch>
        </p:blipFill>
        <p:spPr>
          <a:xfrm>
            <a:off x="23556511" y="21319592"/>
            <a:ext cx="8134265" cy="5966783"/>
          </a:xfrm>
          <a:prstGeom prst="rect">
            <a:avLst/>
          </a:prstGeom>
        </p:spPr>
      </p:pic>
      <p:sp>
        <p:nvSpPr>
          <p:cNvPr id="24" name="TextBox 23">
            <a:extLst>
              <a:ext uri="{FF2B5EF4-FFF2-40B4-BE49-F238E27FC236}">
                <a16:creationId xmlns:a16="http://schemas.microsoft.com/office/drawing/2014/main" id="{3FC61EBE-D437-FF48-9650-C6DD8B14EC86}"/>
              </a:ext>
            </a:extLst>
          </p:cNvPr>
          <p:cNvSpPr txBox="1"/>
          <p:nvPr/>
        </p:nvSpPr>
        <p:spPr>
          <a:xfrm>
            <a:off x="23574198" y="27825675"/>
            <a:ext cx="8774332" cy="2062103"/>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Figure 3. </a:t>
            </a:r>
            <a:r>
              <a:rPr lang="en-US" sz="3200" dirty="0" err="1">
                <a:latin typeface="Times New Roman" panose="02020603050405020304" pitchFamily="18" charset="0"/>
                <a:cs typeface="Times New Roman" panose="02020603050405020304" pitchFamily="18" charset="0"/>
              </a:rPr>
              <a:t>Casburs</a:t>
            </a:r>
            <a:r>
              <a:rPr lang="en-US"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α</a:t>
            </a:r>
            <a:r>
              <a:rPr lang="en-US" sz="3200" dirty="0">
                <a:latin typeface="Times New Roman" panose="02020603050405020304" pitchFamily="18" charset="0"/>
                <a:cs typeface="Times New Roman" panose="02020603050405020304" pitchFamily="18" charset="0"/>
              </a:rPr>
              <a:t> cDNA electrophoresis showing 400bp sample near predicted size alongside cDNA samples in lanes 3 and 4. The samples in lanes 3 and 4 were used to synthesize </a:t>
            </a:r>
            <a:r>
              <a:rPr lang="en-US" sz="3200" dirty="0" err="1">
                <a:latin typeface="Times New Roman" panose="02020603050405020304" pitchFamily="18" charset="0"/>
                <a:cs typeface="Times New Roman" panose="02020603050405020304" pitchFamily="18" charset="0"/>
              </a:rPr>
              <a:t>Casburs</a:t>
            </a:r>
            <a:r>
              <a:rPr lang="en-US"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α</a:t>
            </a:r>
            <a:r>
              <a:rPr lang="en-US" sz="3200" dirty="0">
                <a:latin typeface="Times New Roman" panose="02020603050405020304" pitchFamily="18" charset="0"/>
                <a:cs typeface="Times New Roman" panose="02020603050405020304" pitchFamily="18" charset="0"/>
              </a:rPr>
              <a:t> dsRNA. </a:t>
            </a:r>
          </a:p>
        </p:txBody>
      </p:sp>
      <p:sp>
        <p:nvSpPr>
          <p:cNvPr id="25" name="TextBox 24">
            <a:extLst>
              <a:ext uri="{FF2B5EF4-FFF2-40B4-BE49-F238E27FC236}">
                <a16:creationId xmlns:a16="http://schemas.microsoft.com/office/drawing/2014/main" id="{CCB78497-B002-5B48-83C6-5C42E4EEB4BF}"/>
              </a:ext>
            </a:extLst>
          </p:cNvPr>
          <p:cNvSpPr txBox="1"/>
          <p:nvPr/>
        </p:nvSpPr>
        <p:spPr>
          <a:xfrm>
            <a:off x="23693440" y="30427078"/>
            <a:ext cx="19730648" cy="1077218"/>
          </a:xfrm>
          <a:prstGeom prst="rect">
            <a:avLst/>
          </a:prstGeom>
          <a:noFill/>
        </p:spPr>
        <p:txBody>
          <a:bodyPr wrap="square" rtlCol="0">
            <a:spAutoFit/>
          </a:bodyPr>
          <a:lstStyle/>
          <a:p>
            <a:pPr algn="ctr"/>
            <a:r>
              <a:rPr lang="en-US" sz="3600" b="1" dirty="0">
                <a:latin typeface="Times New Roman" panose="02020603050405020304" pitchFamily="18" charset="0"/>
                <a:cs typeface="Times New Roman" panose="02020603050405020304" pitchFamily="18" charset="0"/>
              </a:rPr>
              <a:t>Acknowledgements</a:t>
            </a:r>
          </a:p>
          <a:p>
            <a:pPr algn="ctr"/>
            <a:r>
              <a:rPr lang="en-US" sz="2800" dirty="0">
                <a:latin typeface="Times New Roman" panose="02020603050405020304" pitchFamily="18" charset="0"/>
                <a:cs typeface="Times New Roman" panose="02020603050405020304" pitchFamily="18" charset="0"/>
              </a:rPr>
              <a:t>This project was supported by the Louisiana Sea Grant Undergraduate Research Opportunity Program</a:t>
            </a:r>
            <a:r>
              <a:rPr lang="en-US" sz="2800" dirty="0"/>
              <a:t>.</a:t>
            </a:r>
          </a:p>
        </p:txBody>
      </p:sp>
      <p:sp>
        <p:nvSpPr>
          <p:cNvPr id="26" name="TextBox 25">
            <a:extLst>
              <a:ext uri="{FF2B5EF4-FFF2-40B4-BE49-F238E27FC236}">
                <a16:creationId xmlns:a16="http://schemas.microsoft.com/office/drawing/2014/main" id="{8D9CF5C7-A510-8748-B9F2-7CF0C9741F49}"/>
              </a:ext>
            </a:extLst>
          </p:cNvPr>
          <p:cNvSpPr txBox="1"/>
          <p:nvPr/>
        </p:nvSpPr>
        <p:spPr>
          <a:xfrm>
            <a:off x="2625757" y="26950101"/>
            <a:ext cx="19722232" cy="5816977"/>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References</a:t>
            </a:r>
          </a:p>
          <a:p>
            <a:pPr marL="457200" indent="-457200"/>
            <a:r>
              <a:rPr lang="en-US" sz="2800" dirty="0">
                <a:latin typeface="Times New Roman" panose="02020603050405020304" pitchFamily="18" charset="0"/>
                <a:cs typeface="Times New Roman" panose="02020603050405020304" pitchFamily="18" charset="0"/>
              </a:rPr>
              <a:t>Chung, A. C.-K., </a:t>
            </a:r>
            <a:r>
              <a:rPr lang="en-US" sz="2800" dirty="0" err="1">
                <a:latin typeface="Times New Roman" panose="02020603050405020304" pitchFamily="18" charset="0"/>
                <a:cs typeface="Times New Roman" panose="02020603050405020304" pitchFamily="18" charset="0"/>
              </a:rPr>
              <a:t>Durica</a:t>
            </a:r>
            <a:r>
              <a:rPr lang="en-US" sz="2800" dirty="0">
                <a:latin typeface="Times New Roman" panose="02020603050405020304" pitchFamily="18" charset="0"/>
                <a:cs typeface="Times New Roman" panose="02020603050405020304" pitchFamily="18" charset="0"/>
              </a:rPr>
              <a:t>, D. S., Clifton, S. W., Roe, B. A., &amp; Hopkins, P. M. (1998). Cloning of crustacean ecdysteroid receptor and retinoid-X receptor gene homologs and elevation of retinoid-X receptor mRNA by retinoic acid. </a:t>
            </a:r>
            <a:r>
              <a:rPr lang="en-US" sz="2800" i="1" dirty="0">
                <a:latin typeface="Times New Roman" panose="02020603050405020304" pitchFamily="18" charset="0"/>
                <a:cs typeface="Times New Roman" panose="02020603050405020304" pitchFamily="18" charset="0"/>
              </a:rPr>
              <a:t>Molecular and Cellular Endocrinology</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139</a:t>
            </a:r>
            <a:r>
              <a:rPr lang="en-US" sz="2800" dirty="0">
                <a:latin typeface="Times New Roman" panose="02020603050405020304" pitchFamily="18" charset="0"/>
                <a:cs typeface="Times New Roman" panose="02020603050405020304" pitchFamily="18" charset="0"/>
              </a:rPr>
              <a:t>(1–2), 209–227. </a:t>
            </a:r>
          </a:p>
          <a:p>
            <a:pPr marL="457200" indent="-457200"/>
            <a:r>
              <a:rPr lang="en-US" sz="2800" dirty="0">
                <a:latin typeface="Times New Roman" panose="02020603050405020304" pitchFamily="18" charset="0"/>
                <a:cs typeface="Times New Roman" panose="02020603050405020304" pitchFamily="18" charset="0"/>
              </a:rPr>
              <a:t>Chung, J. S., Katayama, H., &amp;amp; </a:t>
            </a:r>
            <a:r>
              <a:rPr lang="en-US" sz="2800" dirty="0" err="1">
                <a:latin typeface="Times New Roman" panose="02020603050405020304" pitchFamily="18" charset="0"/>
                <a:cs typeface="Times New Roman" panose="02020603050405020304" pitchFamily="18" charset="0"/>
              </a:rPr>
              <a:t>Dircksen</a:t>
            </a:r>
            <a:r>
              <a:rPr lang="en-US" sz="2800" dirty="0">
                <a:latin typeface="Times New Roman" panose="02020603050405020304" pitchFamily="18" charset="0"/>
                <a:cs typeface="Times New Roman" panose="02020603050405020304" pitchFamily="18" charset="0"/>
              </a:rPr>
              <a:t>, H. (2012). New Functions of Arthropod Bursicon: Inducing Deposition and Thickening of New Cuticle and Hemocyte Granulation in the Blue Crab, Callinectes sapidus. </a:t>
            </a:r>
            <a:r>
              <a:rPr lang="en-US" sz="2800" dirty="0" err="1">
                <a:latin typeface="Times New Roman" panose="02020603050405020304" pitchFamily="18" charset="0"/>
                <a:cs typeface="Times New Roman" panose="02020603050405020304" pitchFamily="18" charset="0"/>
              </a:rPr>
              <a:t>PLoS</a:t>
            </a:r>
            <a:r>
              <a:rPr lang="en-US" sz="2800" dirty="0">
                <a:latin typeface="Times New Roman" panose="02020603050405020304" pitchFamily="18" charset="0"/>
                <a:cs typeface="Times New Roman" panose="02020603050405020304" pitchFamily="18" charset="0"/>
              </a:rPr>
              <a:t> ONE, 7(9), e46299.</a:t>
            </a:r>
          </a:p>
          <a:p>
            <a:pPr marL="457200" indent="-457200"/>
            <a:r>
              <a:rPr lang="en-US" sz="2800" dirty="0" err="1">
                <a:latin typeface="Times New Roman" panose="02020603050405020304" pitchFamily="18" charset="0"/>
                <a:cs typeface="Times New Roman" panose="02020603050405020304" pitchFamily="18" charset="0"/>
              </a:rPr>
              <a:t>Durica</a:t>
            </a:r>
            <a:r>
              <a:rPr lang="en-US" sz="2800" dirty="0">
                <a:latin typeface="Times New Roman" panose="02020603050405020304" pitchFamily="18" charset="0"/>
                <a:cs typeface="Times New Roman" panose="02020603050405020304" pitchFamily="18" charset="0"/>
              </a:rPr>
              <a:t>, D. S., &amp; Hopkins, P. M. (1996). Expression of the genes encoding the ecdysteroid and retinoid receptors in regenerating limb tissues from fiddler crab, </a:t>
            </a:r>
            <a:r>
              <a:rPr lang="en-US" sz="2800" i="1" dirty="0">
                <a:latin typeface="Times New Roman" panose="02020603050405020304" pitchFamily="18" charset="0"/>
                <a:cs typeface="Times New Roman" panose="02020603050405020304" pitchFamily="18" charset="0"/>
              </a:rPr>
              <a:t>Uca </a:t>
            </a:r>
            <a:r>
              <a:rPr lang="en-US" sz="2800" i="1" dirty="0" err="1">
                <a:latin typeface="Times New Roman" panose="02020603050405020304" pitchFamily="18" charset="0"/>
                <a:cs typeface="Times New Roman" panose="02020603050405020304" pitchFamily="18" charset="0"/>
              </a:rPr>
              <a:t>pugilator</a:t>
            </a:r>
            <a:r>
              <a:rPr lang="en-US" sz="2800" i="1" dirty="0">
                <a:latin typeface="Times New Roman" panose="02020603050405020304" pitchFamily="18" charset="0"/>
                <a:cs typeface="Times New Roman" panose="02020603050405020304" pitchFamily="18" charset="0"/>
              </a:rPr>
              <a:t>. Gene, 171(2), 237-241.</a:t>
            </a:r>
          </a:p>
          <a:p>
            <a:pPr marL="457200" indent="-457200"/>
            <a:r>
              <a:rPr lang="en-US" sz="2800" dirty="0">
                <a:latin typeface="Times New Roman" panose="02020603050405020304" pitchFamily="18" charset="0"/>
                <a:cs typeface="Times New Roman" panose="02020603050405020304" pitchFamily="18" charset="0"/>
              </a:rPr>
              <a:t>Zou, E. (2020). Invisible endocrine disruption and its mechanisms: A current review. </a:t>
            </a:r>
            <a:r>
              <a:rPr lang="en-US" sz="2800" i="1" dirty="0">
                <a:latin typeface="Times New Roman" panose="02020603050405020304" pitchFamily="18" charset="0"/>
                <a:cs typeface="Times New Roman" panose="02020603050405020304" pitchFamily="18" charset="0"/>
              </a:rPr>
              <a:t>General and Comparative Endocrinology</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293</a:t>
            </a:r>
            <a:r>
              <a:rPr lang="en-US" sz="2800" dirty="0">
                <a:latin typeface="Times New Roman" panose="02020603050405020304" pitchFamily="18" charset="0"/>
                <a:cs typeface="Times New Roman" panose="02020603050405020304" pitchFamily="18" charset="0"/>
              </a:rPr>
              <a:t>, 113470. </a:t>
            </a:r>
            <a:endParaRPr lang="en-US" sz="2800" i="1" dirty="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endParaRPr lang="en-US" sz="4000" dirty="0"/>
          </a:p>
        </p:txBody>
      </p:sp>
      <p:sp>
        <p:nvSpPr>
          <p:cNvPr id="32" name="TextBox 31">
            <a:extLst>
              <a:ext uri="{FF2B5EF4-FFF2-40B4-BE49-F238E27FC236}">
                <a16:creationId xmlns:a16="http://schemas.microsoft.com/office/drawing/2014/main" id="{76EAD54D-13FC-9442-B051-A5D2596A91B7}"/>
              </a:ext>
            </a:extLst>
          </p:cNvPr>
          <p:cNvSpPr txBox="1"/>
          <p:nvPr/>
        </p:nvSpPr>
        <p:spPr>
          <a:xfrm>
            <a:off x="49987200" y="8077200"/>
            <a:ext cx="184731" cy="369332"/>
          </a:xfrm>
          <a:prstGeom prst="rect">
            <a:avLst/>
          </a:prstGeom>
          <a:solidFill>
            <a:schemeClr val="bg2"/>
          </a:solidFill>
        </p:spPr>
        <p:txBody>
          <a:bodyPr wrap="none" rtlCol="0">
            <a:spAutoFit/>
          </a:bodyPr>
          <a:lstStyle/>
          <a:p>
            <a:endParaRPr lang="en-US" dirty="0"/>
          </a:p>
        </p:txBody>
      </p:sp>
    </p:spTree>
    <p:extLst>
      <p:ext uri="{BB962C8B-B14F-4D97-AF65-F5344CB8AC3E}">
        <p14:creationId xmlns:p14="http://schemas.microsoft.com/office/powerpoint/2010/main" val="33582287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1276</TotalTime>
  <Words>925</Words>
  <Application>Microsoft Macintosh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Hagen</dc:creator>
  <cp:lastModifiedBy>Jacob Hagen</cp:lastModifiedBy>
  <cp:revision>12</cp:revision>
  <dcterms:created xsi:type="dcterms:W3CDTF">2022-03-27T00:20:01Z</dcterms:created>
  <dcterms:modified xsi:type="dcterms:W3CDTF">2022-03-27T21:36:21Z</dcterms:modified>
</cp:coreProperties>
</file>