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</p:sldIdLst>
  <p:sldSz cx="43891200" cy="38404800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n approach to extending the π-conjugation of ferrocene using electron-deficient aromatic backbone" id="{0D8534CE-F4B8-8B49-B14F-5012AF00C3B0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  <p15:guide id="3" orient="horz" pos="12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4123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89" autoAdjust="0"/>
    <p:restoredTop sz="50000" autoAdjust="0"/>
  </p:normalViewPr>
  <p:slideViewPr>
    <p:cSldViewPr>
      <p:cViewPr varScale="1">
        <p:scale>
          <a:sx n="22" d="100"/>
          <a:sy n="22" d="100"/>
        </p:scale>
        <p:origin x="1936" y="328"/>
      </p:cViewPr>
      <p:guideLst>
        <p:guide orient="horz" pos="10368"/>
        <p:guide pos="13824"/>
        <p:guide orient="horz" pos="12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570" y="11931121"/>
            <a:ext cx="37308064" cy="82306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137" y="21761980"/>
            <a:ext cx="30724930" cy="981604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362BE-8367-4AE1-983C-6FA959BEA1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02BD5-30E0-4E04-9EA5-8BFC19A8CF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24679014"/>
            <a:ext cx="37308064" cy="762687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6277961"/>
            <a:ext cx="37308064" cy="84010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68C8D-D150-43B5-8C33-307CB4F703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1571" y="11090276"/>
            <a:ext cx="18588717" cy="2304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0915" y="11090276"/>
            <a:ext cx="18588718" cy="2304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DE58A-9ED9-4A0A-B0F7-4F665ED6D8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4" y="1537229"/>
            <a:ext cx="39501536" cy="640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834" y="8597374"/>
            <a:ext cx="19392901" cy="3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834" y="12179303"/>
            <a:ext cx="19392901" cy="221268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665" y="8597374"/>
            <a:ext cx="19399704" cy="35819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665" y="12179303"/>
            <a:ext cx="19399704" cy="221268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81258-E7DF-40CB-B7DE-85F1BA31F2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16ABE-F0FD-4828-A302-1FF2F4EE48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739F7-1937-44ED-BEE9-C535596481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833" y="1529821"/>
            <a:ext cx="14439901" cy="6506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968" y="1529821"/>
            <a:ext cx="24536400" cy="327763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833" y="8036190"/>
            <a:ext cx="14439901" cy="262699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1"/>
            </a:lvl4pPr>
            <a:lvl5pPr marL="1828800" indent="0">
              <a:buNone/>
              <a:defRPr sz="901"/>
            </a:lvl5pPr>
            <a:lvl6pPr marL="2286000" indent="0">
              <a:buNone/>
              <a:defRPr sz="901"/>
            </a:lvl6pPr>
            <a:lvl7pPr marL="2743200" indent="0">
              <a:buNone/>
              <a:defRPr sz="901"/>
            </a:lvl7pPr>
            <a:lvl8pPr marL="3200400" indent="0">
              <a:buNone/>
              <a:defRPr sz="901"/>
            </a:lvl8pPr>
            <a:lvl9pPr marL="3657600" indent="0">
              <a:buNone/>
              <a:defRPr sz="9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C7F10-BFAD-4DDD-A8A1-09091345FA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437" y="26882992"/>
            <a:ext cx="26335264" cy="317447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437" y="3431914"/>
            <a:ext cx="26335264" cy="230417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437" y="30057464"/>
            <a:ext cx="26335264" cy="45061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1"/>
            </a:lvl4pPr>
            <a:lvl5pPr marL="1828800" indent="0">
              <a:buNone/>
              <a:defRPr sz="901"/>
            </a:lvl5pPr>
            <a:lvl6pPr marL="2286000" indent="0">
              <a:buNone/>
              <a:defRPr sz="901"/>
            </a:lvl6pPr>
            <a:lvl7pPr marL="2743200" indent="0">
              <a:buNone/>
              <a:defRPr sz="901"/>
            </a:lvl7pPr>
            <a:lvl8pPr marL="3200400" indent="0">
              <a:buNone/>
              <a:defRPr sz="901"/>
            </a:lvl8pPr>
            <a:lvl9pPr marL="3657600" indent="0">
              <a:buNone/>
              <a:defRPr sz="9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5BB0F-8974-4318-B2E9-F71198D390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1EBAB-B783-4416-9FEA-F5C969DF84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273298" y="3411540"/>
            <a:ext cx="9326336" cy="307260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1569" y="3411540"/>
            <a:ext cx="27851101" cy="307260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8BA97-74DC-4030-9650-1D12830616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0889" y="3411538"/>
            <a:ext cx="37309426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631" tIns="240315" rIns="480631" bIns="2403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0889" y="11090276"/>
            <a:ext cx="37309426" cy="2304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80631" tIns="240315" rIns="480631" bIns="2403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90888" y="34993264"/>
            <a:ext cx="914400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631" tIns="240315" rIns="480631" bIns="240315" numCol="1" anchor="t" anchorCtr="0" compatLnSpc="1">
            <a:prstTxWarp prst="textNoShape">
              <a:avLst/>
            </a:prstTxWarp>
          </a:bodyPr>
          <a:lstStyle>
            <a:lvl1pPr>
              <a:defRPr sz="74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7115" y="34993264"/>
            <a:ext cx="13896974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631" tIns="240315" rIns="480631" bIns="240315" numCol="1" anchor="t" anchorCtr="0" compatLnSpc="1">
            <a:prstTxWarp prst="textNoShape">
              <a:avLst/>
            </a:prstTxWarp>
          </a:bodyPr>
          <a:lstStyle>
            <a:lvl1pPr algn="ctr">
              <a:defRPr sz="74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6314" y="34993264"/>
            <a:ext cx="914400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80631" tIns="240315" rIns="480631" bIns="240315" numCol="1" anchor="t" anchorCtr="0" compatLnSpc="1">
            <a:prstTxWarp prst="textNoShape">
              <a:avLst/>
            </a:prstTxWarp>
          </a:bodyPr>
          <a:lstStyle>
            <a:lvl1pPr algn="r">
              <a:defRPr sz="7400">
                <a:latin typeface="Arial" pitchFamily="34" charset="0"/>
              </a:defRPr>
            </a:lvl1pPr>
          </a:lstStyle>
          <a:p>
            <a:pPr>
              <a:defRPr/>
            </a:pPr>
            <a:fld id="{04F40BEB-FF62-49A8-9AE8-587951DF11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805363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Arial" pitchFamily="34" charset="0"/>
          <a:ea typeface="+mj-ea"/>
          <a:cs typeface="+mj-cs"/>
        </a:defRPr>
      </a:lvl1pPr>
      <a:lvl2pPr algn="ctr" defTabSz="4805363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Arial" charset="0"/>
        </a:defRPr>
      </a:lvl2pPr>
      <a:lvl3pPr algn="ctr" defTabSz="4805363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Arial" charset="0"/>
        </a:defRPr>
      </a:lvl3pPr>
      <a:lvl4pPr algn="ctr" defTabSz="4805363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Arial" charset="0"/>
        </a:defRPr>
      </a:lvl4pPr>
      <a:lvl5pPr algn="ctr" defTabSz="4805363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Arial" charset="0"/>
        </a:defRPr>
      </a:lvl5pPr>
      <a:lvl6pPr marL="457200" algn="ctr" defTabSz="4805363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charset="0"/>
        </a:defRPr>
      </a:lvl6pPr>
      <a:lvl7pPr marL="914400" algn="ctr" defTabSz="4805363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charset="0"/>
        </a:defRPr>
      </a:lvl7pPr>
      <a:lvl8pPr marL="1371600" algn="ctr" defTabSz="4805363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charset="0"/>
        </a:defRPr>
      </a:lvl8pPr>
      <a:lvl9pPr marL="1828800" algn="ctr" defTabSz="4805363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charset="0"/>
        </a:defRPr>
      </a:lvl9pPr>
    </p:titleStyle>
    <p:bodyStyle>
      <a:lvl1pPr marL="1804989" indent="-1804989" algn="l" defTabSz="4805363" rtl="0" eaLnBrk="0" fontAlgn="base" hangingPunct="0">
        <a:spcBef>
          <a:spcPct val="20000"/>
        </a:spcBef>
        <a:spcAft>
          <a:spcPct val="0"/>
        </a:spcAft>
        <a:buChar char="•"/>
        <a:defRPr sz="16901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3905250" indent="-1501774" algn="l" defTabSz="4805363" rtl="0" eaLnBrk="0" fontAlgn="base" hangingPunct="0">
        <a:spcBef>
          <a:spcPct val="20000"/>
        </a:spcBef>
        <a:spcAft>
          <a:spcPct val="0"/>
        </a:spcAft>
        <a:buChar char="–"/>
        <a:defRPr sz="14701">
          <a:solidFill>
            <a:schemeClr val="tx1"/>
          </a:solidFill>
          <a:latin typeface="Arial" pitchFamily="34" charset="0"/>
        </a:defRPr>
      </a:lvl2pPr>
      <a:lvl3pPr marL="6008688" indent="-1203325" algn="l" defTabSz="4805363" rtl="0" eaLnBrk="0" fontAlgn="base" hangingPunct="0">
        <a:spcBef>
          <a:spcPct val="20000"/>
        </a:spcBef>
        <a:spcAft>
          <a:spcPct val="0"/>
        </a:spcAft>
        <a:buChar char="•"/>
        <a:defRPr sz="12701">
          <a:solidFill>
            <a:schemeClr val="tx1"/>
          </a:solidFill>
          <a:latin typeface="Arial" pitchFamily="34" charset="0"/>
        </a:defRPr>
      </a:lvl3pPr>
      <a:lvl4pPr marL="8412163" indent="-1203325" algn="l" defTabSz="4805363" rtl="0" eaLnBrk="0" fontAlgn="base" hangingPunct="0">
        <a:spcBef>
          <a:spcPct val="20000"/>
        </a:spcBef>
        <a:spcAft>
          <a:spcPct val="0"/>
        </a:spcAft>
        <a:buChar char="–"/>
        <a:defRPr sz="10501">
          <a:solidFill>
            <a:schemeClr val="tx1"/>
          </a:solidFill>
          <a:latin typeface="Arial" pitchFamily="34" charset="0"/>
        </a:defRPr>
      </a:lvl4pPr>
      <a:lvl5pPr marL="10814050" indent="-1200150" algn="l" defTabSz="4805363" rtl="0" eaLnBrk="0" fontAlgn="base" hangingPunct="0">
        <a:spcBef>
          <a:spcPct val="20000"/>
        </a:spcBef>
        <a:spcAft>
          <a:spcPct val="0"/>
        </a:spcAft>
        <a:buChar char="»"/>
        <a:defRPr sz="10501">
          <a:solidFill>
            <a:schemeClr val="tx1"/>
          </a:solidFill>
          <a:latin typeface="Arial" pitchFamily="34" charset="0"/>
        </a:defRPr>
      </a:lvl5pPr>
      <a:lvl6pPr marL="11271250" indent="-1200150" algn="l" defTabSz="4805363" rtl="0" fontAlgn="base">
        <a:spcBef>
          <a:spcPct val="20000"/>
        </a:spcBef>
        <a:spcAft>
          <a:spcPct val="0"/>
        </a:spcAft>
        <a:buChar char="»"/>
        <a:defRPr sz="10501">
          <a:solidFill>
            <a:schemeClr val="tx1"/>
          </a:solidFill>
          <a:latin typeface="+mn-lt"/>
        </a:defRPr>
      </a:lvl6pPr>
      <a:lvl7pPr marL="11728450" indent="-1200150" algn="l" defTabSz="4805363" rtl="0" fontAlgn="base">
        <a:spcBef>
          <a:spcPct val="20000"/>
        </a:spcBef>
        <a:spcAft>
          <a:spcPct val="0"/>
        </a:spcAft>
        <a:buChar char="»"/>
        <a:defRPr sz="10501">
          <a:solidFill>
            <a:schemeClr val="tx1"/>
          </a:solidFill>
          <a:latin typeface="+mn-lt"/>
        </a:defRPr>
      </a:lvl7pPr>
      <a:lvl8pPr marL="12185650" indent="-1200150" algn="l" defTabSz="4805363" rtl="0" fontAlgn="base">
        <a:spcBef>
          <a:spcPct val="20000"/>
        </a:spcBef>
        <a:spcAft>
          <a:spcPct val="0"/>
        </a:spcAft>
        <a:buChar char="»"/>
        <a:defRPr sz="10501">
          <a:solidFill>
            <a:schemeClr val="tx1"/>
          </a:solidFill>
          <a:latin typeface="+mn-lt"/>
        </a:defRPr>
      </a:lvl8pPr>
      <a:lvl9pPr marL="12642850" indent="-1200150" algn="l" defTabSz="4805363" rtl="0" fontAlgn="base">
        <a:spcBef>
          <a:spcPct val="20000"/>
        </a:spcBef>
        <a:spcAft>
          <a:spcPct val="0"/>
        </a:spcAft>
        <a:buChar char="»"/>
        <a:defRPr sz="1050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9.JPG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5.emf"/><Relationship Id="rId7" Type="http://schemas.openxmlformats.org/officeDocument/2006/relationships/image" Target="../media/image1.emf"/><Relationship Id="rId12" Type="http://schemas.openxmlformats.org/officeDocument/2006/relationships/image" Target="../media/image8.jpeg"/><Relationship Id="rId17" Type="http://schemas.openxmlformats.org/officeDocument/2006/relationships/oleObject" Target="../embeddings/oleObject4.bin"/><Relationship Id="rId2" Type="http://schemas.openxmlformats.org/officeDocument/2006/relationships/vmlDrawing" Target="../drawings/vmlDrawing1.vml"/><Relationship Id="rId16" Type="http://schemas.openxmlformats.org/officeDocument/2006/relationships/image" Target="../media/image12.png"/><Relationship Id="rId20" Type="http://schemas.openxmlformats.org/officeDocument/2006/relationships/oleObject" Target="../embeddings/oleObject5.bin"/><Relationship Id="rId1" Type="http://schemas.openxmlformats.org/officeDocument/2006/relationships/themeOverride" Target="../theme/themeOverride1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.emf"/><Relationship Id="rId5" Type="http://schemas.openxmlformats.org/officeDocument/2006/relationships/image" Target="../media/image7.png"/><Relationship Id="rId15" Type="http://schemas.openxmlformats.org/officeDocument/2006/relationships/image" Target="../media/image11.jpeg"/><Relationship Id="rId23" Type="http://schemas.openxmlformats.org/officeDocument/2006/relationships/image" Target="../media/image15.png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13.JPG"/><Relationship Id="rId4" Type="http://schemas.openxmlformats.org/officeDocument/2006/relationships/image" Target="../media/image6.jpeg"/><Relationship Id="rId9" Type="http://schemas.openxmlformats.org/officeDocument/2006/relationships/image" Target="../media/image2.emf"/><Relationship Id="rId14" Type="http://schemas.openxmlformats.org/officeDocument/2006/relationships/image" Target="../media/image10.png"/><Relationship Id="rId2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" name="Picture 1126" descr="C:\Users\upokharel\Downloads\N with Chemistr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9136"/>
            <a:ext cx="9186512" cy="6819864"/>
          </a:xfrm>
          <a:prstGeom prst="rect">
            <a:avLst/>
          </a:prstGeom>
          <a:noFill/>
        </p:spPr>
      </p:pic>
      <p:sp>
        <p:nvSpPr>
          <p:cNvPr id="128" name="Text Box 7">
            <a:extLst>
              <a:ext uri="{FF2B5EF4-FFF2-40B4-BE49-F238E27FC236}">
                <a16:creationId xmlns:a16="http://schemas.microsoft.com/office/drawing/2014/main" id="{EBFCF53D-C6A4-4557-BA82-9DDD9BB76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18969" y="35700736"/>
            <a:ext cx="139446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Pokharel, U. R.; Bergeron, J. T.;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Fronczek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, F. R., Synthesis and crystal structures of 2-(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ferrocenylcarbonyl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)benzoic acid and 3-ferrocenylphthalide. </a:t>
            </a:r>
            <a:r>
              <a:rPr lang="en-US" sz="28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Acta </a:t>
            </a:r>
            <a:r>
              <a:rPr lang="en-US" sz="28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Crystallogr</a:t>
            </a:r>
            <a:r>
              <a:rPr lang="en-US" sz="28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. Sect. E 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2020,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, 1163-1167.</a:t>
            </a:r>
            <a:endParaRPr lang="en-US" sz="2800" dirty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630620" y="0"/>
            <a:ext cx="34803380" cy="54864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approach to extending the </a:t>
            </a:r>
            <a:r>
              <a:rPr lang="en-US" sz="9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9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-conjugation of ferrocene using electron-deficient aromatic backbone</a:t>
            </a:r>
            <a:endParaRPr lang="en-US" sz="9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0" y="8001000"/>
            <a:ext cx="14630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  <a:endParaRPr lang="en-US" sz="6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1141412" y="8991600"/>
            <a:ext cx="11722100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project, we are interested in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investigating the reactivity of 2,3,4,5-tetrafluo- and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tetrachloro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-phthalic anhydride with ferrocene. The products of the reaction will be eventually be converted to the π-extended ferrocene derivative with a series of reactions. A long-term goal of the project is to incorporate electron-deficient groups to the aromatic core with extended π-conjugation of ferrocene (see below). We assume that the presence of electronegative groups reduce the electron density in the ligands that allows them to make a better interaction with electron rich Fe(II) center. We will explore the stability of such complexes and their suitability for the organic optoelectronic applications.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9" name="Rectangle 89"/>
          <p:cNvSpPr>
            <a:spLocks noChangeArrowheads="1"/>
          </p:cNvSpPr>
          <p:nvPr/>
        </p:nvSpPr>
        <p:spPr bwMode="auto">
          <a:xfrm>
            <a:off x="29519410" y="33099264"/>
            <a:ext cx="14630400" cy="169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485900" indent="-640080" eaLnBrk="1" hangingPunct="1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1320800" algn="l"/>
              </a:tabLst>
              <a:defRPr/>
            </a:pP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 support</a:t>
            </a:r>
          </a:p>
          <a:p>
            <a:pPr marL="1943100" lvl="2" indent="-640080" eaLnBrk="1" hangingPunct="1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1320800" algn="l"/>
              </a:tabLst>
              <a:defRPr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SURE, Louisiana Board of Regents</a:t>
            </a:r>
          </a:p>
        </p:txBody>
      </p:sp>
      <p:sp>
        <p:nvSpPr>
          <p:cNvPr id="2060" name="Line 105"/>
          <p:cNvSpPr>
            <a:spLocks noChangeShapeType="1"/>
          </p:cNvSpPr>
          <p:nvPr/>
        </p:nvSpPr>
        <p:spPr bwMode="auto">
          <a:xfrm>
            <a:off x="13784991" y="8001000"/>
            <a:ext cx="76200" cy="29260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62" name="Line 108"/>
          <p:cNvSpPr>
            <a:spLocks noChangeShapeType="1"/>
          </p:cNvSpPr>
          <p:nvPr/>
        </p:nvSpPr>
        <p:spPr bwMode="auto">
          <a:xfrm flipH="1">
            <a:off x="29207254" y="8001000"/>
            <a:ext cx="0" cy="29260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70" name="Rectangle 165"/>
          <p:cNvSpPr>
            <a:spLocks noChangeArrowheads="1"/>
          </p:cNvSpPr>
          <p:nvPr/>
        </p:nvSpPr>
        <p:spPr bwMode="auto">
          <a:xfrm>
            <a:off x="2" y="-230830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71" name="Rectangle 167"/>
          <p:cNvSpPr>
            <a:spLocks noChangeArrowheads="1"/>
          </p:cNvSpPr>
          <p:nvPr/>
        </p:nvSpPr>
        <p:spPr bwMode="auto">
          <a:xfrm>
            <a:off x="2" y="-230830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2" y="-23082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2" y="-23082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71" name="Picture 423" descr="Image result for louisiana board of regents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776" y="31592520"/>
            <a:ext cx="2948336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Text Box 6">
            <a:extLst>
              <a:ext uri="{FF2B5EF4-FFF2-40B4-BE49-F238E27FC236}">
                <a16:creationId xmlns:a16="http://schemas.microsoft.com/office/drawing/2014/main" id="{403B2535-79F6-4BEA-B24C-72B9432B5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5872" y="34560633"/>
            <a:ext cx="146303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endParaRPr lang="en-US" sz="6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 Box 6">
            <a:extLst>
              <a:ext uri="{FF2B5EF4-FFF2-40B4-BE49-F238E27FC236}">
                <a16:creationId xmlns:a16="http://schemas.microsoft.com/office/drawing/2014/main" id="{E1F6F2DA-5523-4C8D-8150-4800D0E5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5871" y="25959137"/>
            <a:ext cx="146303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  <a:endParaRPr lang="en-US" sz="6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Text Box 7">
            <a:extLst>
              <a:ext uri="{FF2B5EF4-FFF2-40B4-BE49-F238E27FC236}">
                <a16:creationId xmlns:a16="http://schemas.microsoft.com/office/drawing/2014/main" id="{B7287142-8CF1-459E-BE08-9C87E0172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07254" y="26946285"/>
            <a:ext cx="13944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371600" indent="-457200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Friedel-Crafts Acylation of ferrocene with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tetrafluorophthalic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anhydride lead to the formation of fulvene derivative by demetallation of the complex</a:t>
            </a:r>
          </a:p>
          <a:p>
            <a:pPr marL="1371600" indent="-457200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Friedel-Crafts Acylation of ferrocene with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tetrachlorophthalic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anhydride gave a product with 1,1’-diketocarboxylic acid.</a:t>
            </a:r>
          </a:p>
          <a:p>
            <a:pPr marL="1371600" indent="-457200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are working on the characterization of other products of the reaction.</a:t>
            </a:r>
          </a:p>
          <a:p>
            <a:pPr marL="1371600" indent="-457200">
              <a:buFont typeface="Arial" pitchFamily="34" charset="0"/>
              <a:buChar char="•"/>
              <a:defRPr/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Text Box 6">
            <a:extLst>
              <a:ext uri="{FF2B5EF4-FFF2-40B4-BE49-F238E27FC236}">
                <a16:creationId xmlns:a16="http://schemas.microsoft.com/office/drawing/2014/main" id="{0B6831B2-B2CC-4264-9645-4FCF8ADBC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3170" y="31807235"/>
            <a:ext cx="1463039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Acknowledgements</a:t>
            </a:r>
            <a:endParaRPr lang="en-US" sz="6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77450" y="4298229"/>
            <a:ext cx="23736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Melba Parnell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and Uttam Pokharel</a:t>
            </a:r>
            <a:r>
              <a:rPr lang="en-US" sz="6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Department of Chemistry &amp; Physical Sciences, Nicholls State University, Thibodaux, LA 70301</a:t>
            </a:r>
            <a:endParaRPr lang="en-US" sz="4800" dirty="0"/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7AECA23F-C343-4EEC-9FF3-D75325F92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1177" y="9296400"/>
            <a:ext cx="146304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Friedel-Crafts acylation between ferrocene and </a:t>
            </a:r>
            <a:r>
              <a:rPr lang="en-US" sz="4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tetrafluorophthalic</a:t>
            </a:r>
            <a:r>
              <a:rPr lang="en-US" sz="4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anhydride</a:t>
            </a:r>
          </a:p>
        </p:txBody>
      </p:sp>
      <p:sp>
        <p:nvSpPr>
          <p:cNvPr id="6" name="Rectangle 209"/>
          <p:cNvSpPr>
            <a:spLocks noChangeArrowheads="1"/>
          </p:cNvSpPr>
          <p:nvPr/>
        </p:nvSpPr>
        <p:spPr bwMode="auto">
          <a:xfrm flipV="1">
            <a:off x="12009972" y="16742162"/>
            <a:ext cx="82679253" cy="62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" name="Text Box 6">
            <a:extLst>
              <a:ext uri="{FF2B5EF4-FFF2-40B4-BE49-F238E27FC236}">
                <a16:creationId xmlns:a16="http://schemas.microsoft.com/office/drawing/2014/main" id="{B20D9E31-8EB8-4398-8405-AE0B9E118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00200" y="32537400"/>
            <a:ext cx="14630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Proposed research</a:t>
            </a:r>
            <a:endParaRPr lang="en-US" sz="6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 Box 7">
            <a:extLst>
              <a:ext uri="{FF2B5EF4-FFF2-40B4-BE49-F238E27FC236}">
                <a16:creationId xmlns:a16="http://schemas.microsoft.com/office/drawing/2014/main" id="{FC78BE20-E674-4CB8-A783-48A2AE075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07" y="21190089"/>
            <a:ext cx="117221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Earlier, we attempted to extend the </a:t>
            </a:r>
            <a:r>
              <a:rPr lang="el-G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-conjugation of ferrocene using aromatic core without any substituents on it.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we attempted that methodology, the final product of the reaction was found to highly sensitive to air. We hypothesize that the air-sensitivity of the products can be lowered by lowering the energy of the HOMO. That can be done by incorporating electron-withdrawing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fluoro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or chloro- groups in the molecule. By lowering the electron density in aromatic core of the ligands, we can also improve the bonding interaction between Fe(II) and π-extended aromatic ligands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 Box 6">
            <a:extLst>
              <a:ext uri="{FF2B5EF4-FFF2-40B4-BE49-F238E27FC236}">
                <a16:creationId xmlns:a16="http://schemas.microsoft.com/office/drawing/2014/main" id="{1CD9D39E-6F26-44B7-9FE4-0E501DAE8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34763" y="19863137"/>
            <a:ext cx="14630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  <a:endParaRPr lang="en-US" sz="6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14EFD7C1-3125-41FF-B7C2-43B413A6C2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809711"/>
              </p:ext>
            </p:extLst>
          </p:nvPr>
        </p:nvGraphicFramePr>
        <p:xfrm>
          <a:off x="4262223" y="15849600"/>
          <a:ext cx="3217863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" name="CS ChemDraw Drawing" r:id="rId6" imgW="1204928" imgH="1392419" progId="ChemDraw.Document.6.0">
                  <p:embed/>
                </p:oleObj>
              </mc:Choice>
              <mc:Fallback>
                <p:oleObj name="CS ChemDraw Drawing" r:id="rId6" imgW="1204928" imgH="1392419" progId="ChemDraw.Document.6.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D1520251-BAB0-4A04-859E-3DF4F36A8E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62223" y="15849600"/>
                        <a:ext cx="3217863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E08B15F-9197-406F-9E69-1AA474A553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99483"/>
              </p:ext>
            </p:extLst>
          </p:nvPr>
        </p:nvGraphicFramePr>
        <p:xfrm>
          <a:off x="1141413" y="27432000"/>
          <a:ext cx="11533187" cy="457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" name="CS ChemDraw Drawing" r:id="rId8" imgW="6459823" imgH="2562871" progId="ChemDraw.Document.6.0">
                  <p:embed/>
                </p:oleObj>
              </mc:Choice>
              <mc:Fallback>
                <p:oleObj name="CS ChemDraw Drawing" r:id="rId8" imgW="6459823" imgH="256287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1413" y="27432000"/>
                        <a:ext cx="11533187" cy="4575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B3E159B7-9869-49BE-A53F-72CFF519D3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690996"/>
              </p:ext>
            </p:extLst>
          </p:nvPr>
        </p:nvGraphicFramePr>
        <p:xfrm>
          <a:off x="517832" y="33909000"/>
          <a:ext cx="13503825" cy="3689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" name="CS ChemDraw Drawing" r:id="rId10" imgW="5572808" imgH="1522198" progId="ChemDraw.Document.6.0">
                  <p:embed/>
                </p:oleObj>
              </mc:Choice>
              <mc:Fallback>
                <p:oleObj name="CS ChemDraw Drawing" r:id="rId10" imgW="5572808" imgH="1522198" progId="ChemDraw.Document.6.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E08B15F-9197-406F-9E69-1AA474A553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7832" y="33909000"/>
                        <a:ext cx="13503825" cy="3689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6">
            <a:extLst>
              <a:ext uri="{FF2B5EF4-FFF2-40B4-BE49-F238E27FC236}">
                <a16:creationId xmlns:a16="http://schemas.microsoft.com/office/drawing/2014/main" id="{FFDFCAD8-0BC3-4FC1-A7F0-40462207F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1177" y="8305800"/>
            <a:ext cx="14630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6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en-US" sz="6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2F37EB-833F-43BB-9660-C81A722886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6209" y="6175343"/>
            <a:ext cx="4910358" cy="59986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0E3969-8290-41B7-8762-BCB78B3BFF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460" y="26847462"/>
            <a:ext cx="14818785" cy="18037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FDA40D-1A57-45ED-A694-DCBB1B2D25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100906" y="15925882"/>
            <a:ext cx="9019237" cy="56746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D9E82D-4609-4AEB-A8CE-B42ED243F6A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2446" y="15855364"/>
            <a:ext cx="2891155" cy="63261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E9DEB7-1591-4C25-892F-8B24AF422F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915226" y="6068842"/>
            <a:ext cx="2661252" cy="5998628"/>
          </a:xfrm>
          <a:prstGeom prst="rect">
            <a:avLst/>
          </a:prstGeom>
        </p:spPr>
      </p:pic>
      <p:sp>
        <p:nvSpPr>
          <p:cNvPr id="34" name="Text Box 7">
            <a:extLst>
              <a:ext uri="{FF2B5EF4-FFF2-40B4-BE49-F238E27FC236}">
                <a16:creationId xmlns:a16="http://schemas.microsoft.com/office/drawing/2014/main" id="{4AB541C6-87CE-4AA4-9EF9-E4784AF50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0399" y="10811140"/>
            <a:ext cx="13677899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TLC results of the reaction between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tetrafluorophthalic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anhydride (1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eqvt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with ferrocene (2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eqvt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in the presence of AlCl</a:t>
            </a:r>
            <a:r>
              <a:rPr lang="en-US" sz="36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(5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eqvt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in dichloroethane under reflux for 12 h showed the consumption of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tetrafluorophthalic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anhydride.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 of the reaction were separated by column chromatography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dark red band was isolated when ethyl acetate was used as an eluent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 showed the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presence of two carbonyl (at 1796 cm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1722 cm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 Box 7">
            <a:extLst>
              <a:ext uri="{FF2B5EF4-FFF2-40B4-BE49-F238E27FC236}">
                <a16:creationId xmlns:a16="http://schemas.microsoft.com/office/drawing/2014/main" id="{0B96CB59-6B60-42FC-8819-957BB025C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83947" y="22481714"/>
            <a:ext cx="14211152" cy="438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 NMR showed the absence of unsubstituted cyclopentadienyl ring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presence of unsubstituted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 would give a singlet with five protons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Resonances at 7.5 and 6.2 ppm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indicated the presence of vinyl protons indicates the formation fulvene derivative.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NMR analysis of the product is still underway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electronegative fluorine reduces the electron-density at cyclopentadienyl ring which weakens its bonding with Fe(II)</a:t>
            </a:r>
          </a:p>
        </p:txBody>
      </p:sp>
      <p:sp>
        <p:nvSpPr>
          <p:cNvPr id="44" name="Text Box 6">
            <a:extLst>
              <a:ext uri="{FF2B5EF4-FFF2-40B4-BE49-F238E27FC236}">
                <a16:creationId xmlns:a16="http://schemas.microsoft.com/office/drawing/2014/main" id="{AFC2C9B7-D3E6-4AD7-8AEE-DC7F2A570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0" y="12760018"/>
            <a:ext cx="146304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4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Friedel-Crafts acylation between ferrocene and </a:t>
            </a:r>
            <a:r>
              <a:rPr lang="en-US" sz="44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tetrachlorophthalic</a:t>
            </a:r>
            <a:r>
              <a:rPr lang="en-US" sz="4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anhydride</a:t>
            </a:r>
          </a:p>
        </p:txBody>
      </p:sp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79561703-ECE2-475A-99FD-7CDEECAEED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402079"/>
              </p:ext>
            </p:extLst>
          </p:nvPr>
        </p:nvGraphicFramePr>
        <p:xfrm>
          <a:off x="17297414" y="28766772"/>
          <a:ext cx="8870730" cy="2830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" name="CS ChemDraw Drawing" r:id="rId17" imgW="4058062" imgH="1294911" progId="ChemDraw.Document.6.0">
                  <p:embed/>
                </p:oleObj>
              </mc:Choice>
              <mc:Fallback>
                <p:oleObj name="CS ChemDraw Drawing" r:id="rId17" imgW="4058062" imgH="1294911" progId="ChemDraw.Document.6.0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EA16017C-C65D-49CE-8D82-828E2C9CC7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297414" y="28766772"/>
                        <a:ext cx="8870730" cy="28305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0A8AC808-6E77-4152-BEEA-7000F829D5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9201" y="15517766"/>
            <a:ext cx="13344525" cy="6667500"/>
          </a:xfrm>
          <a:prstGeom prst="rect">
            <a:avLst/>
          </a:prstGeom>
        </p:spPr>
      </p:pic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EA16017C-C65D-49CE-8D82-828E2C9CC7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542703"/>
              </p:ext>
            </p:extLst>
          </p:nvPr>
        </p:nvGraphicFramePr>
        <p:xfrm>
          <a:off x="32000825" y="14257956"/>
          <a:ext cx="9909175" cy="355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" name="CS ChemDraw Drawing" r:id="rId20" imgW="4454360" imgH="1595180" progId="ChemDraw.Document.6.0">
                  <p:embed/>
                </p:oleObj>
              </mc:Choice>
              <mc:Fallback>
                <p:oleObj name="CS ChemDraw Drawing" r:id="rId20" imgW="4454360" imgH="1595180" progId="ChemDraw.Document.6.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2E08B15F-9197-406F-9E69-1AA474A553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2000825" y="14257956"/>
                        <a:ext cx="9909175" cy="355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D00C8531-24F7-4890-B24D-25265553E2F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462565" y="6083962"/>
            <a:ext cx="2661253" cy="6157267"/>
          </a:xfrm>
          <a:prstGeom prst="rect">
            <a:avLst/>
          </a:prstGeom>
        </p:spPr>
      </p:pic>
      <p:sp>
        <p:nvSpPr>
          <p:cNvPr id="47" name="Text Box 7">
            <a:extLst>
              <a:ext uri="{FF2B5EF4-FFF2-40B4-BE49-F238E27FC236}">
                <a16:creationId xmlns:a16="http://schemas.microsoft.com/office/drawing/2014/main" id="{CC7A534B-9083-491E-83A8-CBD56C5AD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85670" y="22441177"/>
            <a:ext cx="13677899" cy="306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 NMR showed the breakage of symmetry in the molecule, possibly due to high rotational barrier between two Cp rings.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product showed broad (3500 – 2500 cm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O-H signal, two carbonyl (C=O) signals (1791 and 1708 cm</a:t>
            </a:r>
            <a:r>
              <a:rPr lang="en-US" sz="36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571500" marR="0" indent="-5715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still working on the full characterization of the product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F9995C8-C058-480D-83F5-C4F3251BFAA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090673" y="31584900"/>
            <a:ext cx="15049500" cy="1638300"/>
          </a:xfrm>
          <a:prstGeom prst="rect">
            <a:avLst/>
          </a:prstGeom>
        </p:spPr>
      </p:pic>
      <p:sp>
        <p:nvSpPr>
          <p:cNvPr id="49" name="Text Box 7">
            <a:extLst>
              <a:ext uri="{FF2B5EF4-FFF2-40B4-BE49-F238E27FC236}">
                <a16:creationId xmlns:a16="http://schemas.microsoft.com/office/drawing/2014/main" id="{C18D89EC-8771-4483-B7F9-EDDE9A9C9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5275" y="33748682"/>
            <a:ext cx="139446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88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371600" indent="-457200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6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 NMR of the product showed four resonances indicating the presence of fluorene in the molecule</a:t>
            </a:r>
          </a:p>
          <a:p>
            <a:pPr marL="1371600" indent="-457200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integration ratio of each signal is 1:1:1:1. The F atoms couple to their neighboring atom giving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multiplet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signals</a:t>
            </a:r>
          </a:p>
          <a:p>
            <a:pPr marL="1371600" indent="-457200">
              <a:buFont typeface="Arial" pitchFamily="34" charset="0"/>
              <a:buChar char="•"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the presence of some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tetrafluorophthalic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acid and </a:t>
            </a:r>
            <a:r>
              <a:rPr lang="en-US" sz="3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tetrafluorophthalic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anhydride as impurities in </a:t>
            </a:r>
            <a:r>
              <a:rPr lang="en-US" sz="36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 NMR</a:t>
            </a:r>
          </a:p>
          <a:p>
            <a:pPr marL="1371600" indent="-457200">
              <a:buFont typeface="Arial" pitchFamily="34" charset="0"/>
              <a:buChar char="•"/>
              <a:defRPr/>
            </a:pPr>
            <a:endParaRPr 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13163</TotalTime>
  <Words>622</Words>
  <Application>Microsoft Macintosh PowerPoint</Application>
  <PresentationFormat>Custom</PresentationFormat>
  <Paragraphs>34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Blank Presentation</vt:lpstr>
      <vt:lpstr>CS ChemDraw Drawing</vt:lpstr>
      <vt:lpstr>An approach to extending the π-conjugation of ferrocene using electron-deficient aromatic backbone</vt:lpstr>
    </vt:vector>
  </TitlesOfParts>
  <Company>University of Kentucky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Acene poster</dc:title>
  <dc:creator>John Selegue</dc:creator>
  <cp:lastModifiedBy>Melba Parnell</cp:lastModifiedBy>
  <cp:revision>563</cp:revision>
  <cp:lastPrinted>2006-11-16T15:13:19Z</cp:lastPrinted>
  <dcterms:created xsi:type="dcterms:W3CDTF">2005-11-28T05:48:56Z</dcterms:created>
  <dcterms:modified xsi:type="dcterms:W3CDTF">2022-03-25T18:16:15Z</dcterms:modified>
</cp:coreProperties>
</file>