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C878E"/>
    <a:srgbClr val="A619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86" autoAdjust="0"/>
    <p:restoredTop sz="94370" autoAdjust="0"/>
  </p:normalViewPr>
  <p:slideViewPr>
    <p:cSldViewPr snapToGrid="0">
      <p:cViewPr>
        <p:scale>
          <a:sx n="50" d="100"/>
          <a:sy n="50" d="100"/>
        </p:scale>
        <p:origin x="36" y="-2238"/>
      </p:cViewPr>
      <p:guideLst>
        <p:guide orient="horz" pos="10368"/>
        <p:guide pos="13824"/>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hellie\Dropbox\NSU%20Research\2022%20NSU%20Scholars%20Expeaux%20(RJ%20Project)\RJ%20Data%20Analysis%20(no%20correctio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hellie\Dropbox\NSU%20Research\2022%20NSU%20Scholars%20Expeaux%20(RJ%20Project)\RJ%20Data%20Analysis%20(no%20correctio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Chellie\Dropbox\NSU%20Research\2022%20NSU%20Scholars%20Expeaux%20(RJ%20Project)\RJ%20Data%20Analysis%20(no%20correction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Times New Roman" panose="02020603050405020304" pitchFamily="18" charset="0"/>
                <a:ea typeface="+mn-ea"/>
                <a:cs typeface="Times New Roman" panose="02020603050405020304" pitchFamily="18" charset="0"/>
              </a:defRPr>
            </a:pPr>
            <a:r>
              <a:rPr lang="en-US" dirty="0">
                <a:latin typeface="Times New Roman" panose="02020603050405020304" pitchFamily="18" charset="0"/>
                <a:cs typeface="Times New Roman" panose="02020603050405020304" pitchFamily="18" charset="0"/>
              </a:rPr>
              <a:t>Following Condition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0"/>
          <c:order val="0"/>
          <c:tx>
            <c:strRef>
              <c:f>'MOOD valance'!$W$3</c:f>
              <c:strCache>
                <c:ptCount val="1"/>
                <c:pt idx="0">
                  <c:v>PRE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stdErr"/>
            <c:noEndCap val="0"/>
            <c:spPr>
              <a:noFill/>
              <a:ln w="9525" cap="flat" cmpd="sng" algn="ctr">
                <a:solidFill>
                  <a:schemeClr val="tx1">
                    <a:lumMod val="65000"/>
                    <a:lumOff val="35000"/>
                  </a:schemeClr>
                </a:solidFill>
                <a:round/>
              </a:ln>
              <a:effectLst/>
            </c:spPr>
          </c:errBars>
          <c:cat>
            <c:strRef>
              <c:f>'MOOD valance'!$X$1:$Y$2</c:f>
              <c:strCache>
                <c:ptCount val="2"/>
                <c:pt idx="0">
                  <c:v>POS</c:v>
                </c:pt>
                <c:pt idx="1">
                  <c:v>NEG</c:v>
                </c:pt>
              </c:strCache>
            </c:strRef>
          </c:cat>
          <c:val>
            <c:numRef>
              <c:f>'MOOD valance'!$X$3:$Y$3</c:f>
              <c:numCache>
                <c:formatCode>General</c:formatCode>
                <c:ptCount val="2"/>
                <c:pt idx="0">
                  <c:v>2.7333333333333338</c:v>
                </c:pt>
                <c:pt idx="1">
                  <c:v>2.9666666666666668</c:v>
                </c:pt>
              </c:numCache>
            </c:numRef>
          </c:val>
          <c:smooth val="0"/>
          <c:extLst>
            <c:ext xmlns:c16="http://schemas.microsoft.com/office/drawing/2014/chart" uri="{C3380CC4-5D6E-409C-BE32-E72D297353CC}">
              <c16:uniqueId val="{00000000-DB0B-4666-99AA-5671A0B7FBD1}"/>
            </c:ext>
          </c:extLst>
        </c:ser>
        <c:ser>
          <c:idx val="1"/>
          <c:order val="1"/>
          <c:tx>
            <c:strRef>
              <c:f>'MOOD valance'!$W$4</c:f>
              <c:strCache>
                <c:ptCount val="1"/>
                <c:pt idx="0">
                  <c:v>POST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stdErr"/>
            <c:noEndCap val="0"/>
            <c:spPr>
              <a:noFill/>
              <a:ln w="9525" cap="flat" cmpd="sng" algn="ctr">
                <a:solidFill>
                  <a:schemeClr val="tx1">
                    <a:lumMod val="65000"/>
                    <a:lumOff val="35000"/>
                  </a:schemeClr>
                </a:solidFill>
                <a:round/>
              </a:ln>
              <a:effectLst/>
            </c:spPr>
          </c:errBars>
          <c:cat>
            <c:strRef>
              <c:f>'MOOD valance'!$X$1:$Y$2</c:f>
              <c:strCache>
                <c:ptCount val="2"/>
                <c:pt idx="0">
                  <c:v>POS</c:v>
                </c:pt>
                <c:pt idx="1">
                  <c:v>NEG</c:v>
                </c:pt>
              </c:strCache>
            </c:strRef>
          </c:cat>
          <c:val>
            <c:numRef>
              <c:f>'MOOD valance'!$X$4:$Y$4</c:f>
              <c:numCache>
                <c:formatCode>General</c:formatCode>
                <c:ptCount val="2"/>
                <c:pt idx="0">
                  <c:v>3.4166666666666665</c:v>
                </c:pt>
                <c:pt idx="1">
                  <c:v>2.3314814814814819</c:v>
                </c:pt>
              </c:numCache>
            </c:numRef>
          </c:val>
          <c:smooth val="0"/>
          <c:extLst>
            <c:ext xmlns:c16="http://schemas.microsoft.com/office/drawing/2014/chart" uri="{C3380CC4-5D6E-409C-BE32-E72D297353CC}">
              <c16:uniqueId val="{00000001-DB0B-4666-99AA-5671A0B7FBD1}"/>
            </c:ext>
          </c:extLst>
        </c:ser>
        <c:dLbls>
          <c:showLegendKey val="0"/>
          <c:showVal val="0"/>
          <c:showCatName val="0"/>
          <c:showSerName val="0"/>
          <c:showPercent val="0"/>
          <c:showBubbleSize val="0"/>
        </c:dLbls>
        <c:marker val="1"/>
        <c:smooth val="0"/>
        <c:axId val="752272064"/>
        <c:axId val="752269112"/>
      </c:lineChart>
      <c:catAx>
        <c:axId val="75227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752269112"/>
        <c:crosses val="autoZero"/>
        <c:auto val="1"/>
        <c:lblAlgn val="ctr"/>
        <c:lblOffset val="100"/>
        <c:noMultiLvlLbl val="0"/>
      </c:catAx>
      <c:valAx>
        <c:axId val="75226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75227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Times New Roman" panose="02020603050405020304" pitchFamily="18" charset="0"/>
                <a:ea typeface="+mn-ea"/>
                <a:cs typeface="Times New Roman" panose="02020603050405020304" pitchFamily="18" charset="0"/>
              </a:defRPr>
            </a:pPr>
            <a:r>
              <a:rPr lang="en-US">
                <a:latin typeface="Times New Roman" panose="02020603050405020304" pitchFamily="18" charset="0"/>
                <a:cs typeface="Times New Roman" panose="02020603050405020304" pitchFamily="18" charset="0"/>
              </a:rPr>
              <a:t>Freestyle Condition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0"/>
          <c:order val="0"/>
          <c:tx>
            <c:strRef>
              <c:f>'MOOD valance'!$O$3</c:f>
              <c:strCache>
                <c:ptCount val="1"/>
                <c:pt idx="0">
                  <c:v>PRE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stdErr"/>
            <c:noEndCap val="0"/>
            <c:spPr>
              <a:noFill/>
              <a:ln w="9525" cap="flat" cmpd="sng" algn="ctr">
                <a:solidFill>
                  <a:schemeClr val="tx1">
                    <a:lumMod val="65000"/>
                    <a:lumOff val="35000"/>
                  </a:schemeClr>
                </a:solidFill>
                <a:round/>
              </a:ln>
              <a:effectLst/>
            </c:spPr>
          </c:errBars>
          <c:cat>
            <c:strRef>
              <c:f>'MOOD valance'!$P$2:$Q$2</c:f>
              <c:strCache>
                <c:ptCount val="2"/>
                <c:pt idx="0">
                  <c:v>POS</c:v>
                </c:pt>
                <c:pt idx="1">
                  <c:v>NEG</c:v>
                </c:pt>
              </c:strCache>
            </c:strRef>
          </c:cat>
          <c:val>
            <c:numRef>
              <c:f>'MOOD valance'!$P$3:$Q$3</c:f>
              <c:numCache>
                <c:formatCode>General</c:formatCode>
                <c:ptCount val="2"/>
                <c:pt idx="0">
                  <c:v>2.664814814814815</c:v>
                </c:pt>
                <c:pt idx="1">
                  <c:v>2.9833333333333338</c:v>
                </c:pt>
              </c:numCache>
            </c:numRef>
          </c:val>
          <c:smooth val="0"/>
          <c:extLst>
            <c:ext xmlns:c16="http://schemas.microsoft.com/office/drawing/2014/chart" uri="{C3380CC4-5D6E-409C-BE32-E72D297353CC}">
              <c16:uniqueId val="{00000000-C74F-4FB6-B303-DF7B47154587}"/>
            </c:ext>
          </c:extLst>
        </c:ser>
        <c:ser>
          <c:idx val="1"/>
          <c:order val="1"/>
          <c:tx>
            <c:strRef>
              <c:f>'MOOD valance'!$O$4</c:f>
              <c:strCache>
                <c:ptCount val="1"/>
                <c:pt idx="0">
                  <c:v>POST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stdErr"/>
            <c:noEndCap val="0"/>
            <c:spPr>
              <a:noFill/>
              <a:ln w="9525" cap="flat" cmpd="sng" algn="ctr">
                <a:solidFill>
                  <a:schemeClr val="tx1">
                    <a:lumMod val="65000"/>
                    <a:lumOff val="35000"/>
                  </a:schemeClr>
                </a:solidFill>
                <a:round/>
              </a:ln>
              <a:effectLst/>
            </c:spPr>
          </c:errBars>
          <c:cat>
            <c:strRef>
              <c:f>'MOOD valance'!$P$2:$Q$2</c:f>
              <c:strCache>
                <c:ptCount val="2"/>
                <c:pt idx="0">
                  <c:v>POS</c:v>
                </c:pt>
                <c:pt idx="1">
                  <c:v>NEG</c:v>
                </c:pt>
              </c:strCache>
            </c:strRef>
          </c:cat>
          <c:val>
            <c:numRef>
              <c:f>'MOOD valance'!$P$4:$Q$4</c:f>
              <c:numCache>
                <c:formatCode>General</c:formatCode>
                <c:ptCount val="2"/>
                <c:pt idx="0">
                  <c:v>2.7666666666666671</c:v>
                </c:pt>
                <c:pt idx="1">
                  <c:v>2.6833333333333336</c:v>
                </c:pt>
              </c:numCache>
            </c:numRef>
          </c:val>
          <c:smooth val="0"/>
          <c:extLst>
            <c:ext xmlns:c16="http://schemas.microsoft.com/office/drawing/2014/chart" uri="{C3380CC4-5D6E-409C-BE32-E72D297353CC}">
              <c16:uniqueId val="{00000001-C74F-4FB6-B303-DF7B47154587}"/>
            </c:ext>
          </c:extLst>
        </c:ser>
        <c:dLbls>
          <c:showLegendKey val="0"/>
          <c:showVal val="0"/>
          <c:showCatName val="0"/>
          <c:showSerName val="0"/>
          <c:showPercent val="0"/>
          <c:showBubbleSize val="0"/>
        </c:dLbls>
        <c:marker val="1"/>
        <c:smooth val="0"/>
        <c:axId val="644324472"/>
        <c:axId val="644333984"/>
      </c:lineChart>
      <c:catAx>
        <c:axId val="64432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644333984"/>
        <c:crosses val="autoZero"/>
        <c:auto val="1"/>
        <c:lblAlgn val="ctr"/>
        <c:lblOffset val="100"/>
        <c:noMultiLvlLbl val="0"/>
      </c:catAx>
      <c:valAx>
        <c:axId val="6443339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64432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Times New Roman" panose="02020603050405020304" pitchFamily="18" charset="0"/>
                <a:ea typeface="+mn-ea"/>
                <a:cs typeface="Times New Roman" panose="02020603050405020304" pitchFamily="18" charset="0"/>
              </a:defRPr>
            </a:pPr>
            <a:r>
              <a:rPr lang="en-US"/>
              <a:t>Viewing Condition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lineChart>
        <c:grouping val="standard"/>
        <c:varyColors val="0"/>
        <c:ser>
          <c:idx val="0"/>
          <c:order val="0"/>
          <c:tx>
            <c:strRef>
              <c:f>'MOOD valance'!$AE$3</c:f>
              <c:strCache>
                <c:ptCount val="1"/>
                <c:pt idx="0">
                  <c:v>PRE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stdErr"/>
            <c:noEndCap val="0"/>
            <c:spPr>
              <a:noFill/>
              <a:ln w="9525" cap="flat" cmpd="sng" algn="ctr">
                <a:solidFill>
                  <a:schemeClr val="tx1">
                    <a:lumMod val="65000"/>
                    <a:lumOff val="35000"/>
                  </a:schemeClr>
                </a:solidFill>
                <a:round/>
              </a:ln>
              <a:effectLst/>
            </c:spPr>
          </c:errBars>
          <c:cat>
            <c:strRef>
              <c:f>'MOOD valance'!$AF$2:$AG$2</c:f>
              <c:strCache>
                <c:ptCount val="2"/>
                <c:pt idx="0">
                  <c:v>POS</c:v>
                </c:pt>
                <c:pt idx="1">
                  <c:v>NEG</c:v>
                </c:pt>
              </c:strCache>
            </c:strRef>
          </c:cat>
          <c:val>
            <c:numRef>
              <c:f>'MOOD valance'!$AF$3:$AG$3</c:f>
              <c:numCache>
                <c:formatCode>General</c:formatCode>
                <c:ptCount val="2"/>
                <c:pt idx="0">
                  <c:v>2.35</c:v>
                </c:pt>
                <c:pt idx="1">
                  <c:v>3.4999999999999996</c:v>
                </c:pt>
              </c:numCache>
            </c:numRef>
          </c:val>
          <c:smooth val="0"/>
          <c:extLst>
            <c:ext xmlns:c16="http://schemas.microsoft.com/office/drawing/2014/chart" uri="{C3380CC4-5D6E-409C-BE32-E72D297353CC}">
              <c16:uniqueId val="{00000000-ABB3-4C7F-B204-37B5525794F8}"/>
            </c:ext>
          </c:extLst>
        </c:ser>
        <c:ser>
          <c:idx val="1"/>
          <c:order val="1"/>
          <c:tx>
            <c:strRef>
              <c:f>'MOOD valance'!$AE$4</c:f>
              <c:strCache>
                <c:ptCount val="1"/>
                <c:pt idx="0">
                  <c:v>POST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errBars>
            <c:errDir val="y"/>
            <c:errBarType val="both"/>
            <c:errValType val="stdErr"/>
            <c:noEndCap val="0"/>
            <c:spPr>
              <a:noFill/>
              <a:ln w="9525" cap="flat" cmpd="sng" algn="ctr">
                <a:solidFill>
                  <a:schemeClr val="tx1">
                    <a:lumMod val="65000"/>
                    <a:lumOff val="35000"/>
                  </a:schemeClr>
                </a:solidFill>
                <a:round/>
              </a:ln>
              <a:effectLst/>
            </c:spPr>
          </c:errBars>
          <c:cat>
            <c:strRef>
              <c:f>'MOOD valance'!$AF$2:$AG$2</c:f>
              <c:strCache>
                <c:ptCount val="2"/>
                <c:pt idx="0">
                  <c:v>POS</c:v>
                </c:pt>
                <c:pt idx="1">
                  <c:v>NEG</c:v>
                </c:pt>
              </c:strCache>
            </c:strRef>
          </c:cat>
          <c:val>
            <c:numRef>
              <c:f>'MOOD valance'!$AF$4:$AG$4</c:f>
              <c:numCache>
                <c:formatCode>General</c:formatCode>
                <c:ptCount val="2"/>
                <c:pt idx="0">
                  <c:v>2.4</c:v>
                </c:pt>
                <c:pt idx="1">
                  <c:v>3.1833333333333331</c:v>
                </c:pt>
              </c:numCache>
            </c:numRef>
          </c:val>
          <c:smooth val="0"/>
          <c:extLst>
            <c:ext xmlns:c16="http://schemas.microsoft.com/office/drawing/2014/chart" uri="{C3380CC4-5D6E-409C-BE32-E72D297353CC}">
              <c16:uniqueId val="{00000001-ABB3-4C7F-B204-37B5525794F8}"/>
            </c:ext>
          </c:extLst>
        </c:ser>
        <c:dLbls>
          <c:showLegendKey val="0"/>
          <c:showVal val="0"/>
          <c:showCatName val="0"/>
          <c:showSerName val="0"/>
          <c:showPercent val="0"/>
          <c:showBubbleSize val="0"/>
        </c:dLbls>
        <c:marker val="1"/>
        <c:smooth val="0"/>
        <c:axId val="748019416"/>
        <c:axId val="748024008"/>
      </c:lineChart>
      <c:catAx>
        <c:axId val="74801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crossAx val="748024008"/>
        <c:crosses val="autoZero"/>
        <c:auto val="1"/>
        <c:lblAlgn val="ctr"/>
        <c:lblOffset val="100"/>
        <c:noMultiLvlLbl val="0"/>
      </c:catAx>
      <c:valAx>
        <c:axId val="74802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crossAx val="74801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994219-1623-4A1E-8697-97C121CF0A74}" type="datetimeFigureOut">
              <a:rPr lang="en-US" smtClean="0"/>
              <a:t>3/28/2022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BA1FB8-AEA5-4C72-8865-2618790D822C}" type="slidenum">
              <a:rPr lang="en-US" smtClean="0"/>
              <a:t>‹#›</a:t>
            </a:fld>
            <a:endParaRPr lang="en-US"/>
          </a:p>
        </p:txBody>
      </p:sp>
    </p:spTree>
    <p:extLst>
      <p:ext uri="{BB962C8B-B14F-4D97-AF65-F5344CB8AC3E}">
        <p14:creationId xmlns:p14="http://schemas.microsoft.com/office/powerpoint/2010/main" val="1605474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BA1FB8-AEA5-4C72-8865-2618790D822C}" type="slidenum">
              <a:rPr lang="en-US" smtClean="0"/>
              <a:t>1</a:t>
            </a:fld>
            <a:endParaRPr lang="en-US"/>
          </a:p>
        </p:txBody>
      </p:sp>
    </p:spTree>
    <p:extLst>
      <p:ext uri="{BB962C8B-B14F-4D97-AF65-F5344CB8AC3E}">
        <p14:creationId xmlns:p14="http://schemas.microsoft.com/office/powerpoint/2010/main" val="1091219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6D575C-E32E-41C2-87DD-ABBB86D16C4A}"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1354651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6D575C-E32E-41C2-87DD-ABBB86D16C4A}"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2947031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6D575C-E32E-41C2-87DD-ABBB86D16C4A}"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2992227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6D575C-E32E-41C2-87DD-ABBB86D16C4A}"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24809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6D575C-E32E-41C2-87DD-ABBB86D16C4A}" type="datetimeFigureOut">
              <a:rPr lang="en-US" smtClean="0"/>
              <a:t>3/28/2022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258027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6D575C-E32E-41C2-87DD-ABBB86D16C4A}" type="datetimeFigureOut">
              <a:rPr lang="en-US" smtClean="0"/>
              <a:t>3/28/2022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3012926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6D575C-E32E-41C2-87DD-ABBB86D16C4A}" type="datetimeFigureOut">
              <a:rPr lang="en-US" smtClean="0"/>
              <a:t>3/28/2022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1321933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E76D575C-E32E-41C2-87DD-ABBB86D16C4A}"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2707366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E76D575C-E32E-41C2-87DD-ABBB86D16C4A}"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116486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6D575C-E32E-41C2-87DD-ABBB86D16C4A}"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133545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6D575C-E32E-41C2-87DD-ABBB86D16C4A}"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6117C-94AF-4A07-A1EE-1D0134ED1C2C}" type="slidenum">
              <a:rPr lang="en-US" smtClean="0"/>
              <a:t>‹#›</a:t>
            </a:fld>
            <a:endParaRPr lang="en-US"/>
          </a:p>
        </p:txBody>
      </p:sp>
    </p:spTree>
    <p:extLst>
      <p:ext uri="{BB962C8B-B14F-4D97-AF65-F5344CB8AC3E}">
        <p14:creationId xmlns:p14="http://schemas.microsoft.com/office/powerpoint/2010/main" val="2809562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E76D575C-E32E-41C2-87DD-ABBB86D16C4A}" type="datetimeFigureOut">
              <a:rPr lang="en-US" smtClean="0"/>
              <a:t>3/28/2022</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D4D6117C-94AF-4A07-A1EE-1D0134ED1C2C}" type="slidenum">
              <a:rPr lang="en-US" smtClean="0"/>
              <a:t>‹#›</a:t>
            </a:fld>
            <a:endParaRPr lang="en-US"/>
          </a:p>
        </p:txBody>
      </p:sp>
    </p:spTree>
    <p:extLst>
      <p:ext uri="{BB962C8B-B14F-4D97-AF65-F5344CB8AC3E}">
        <p14:creationId xmlns:p14="http://schemas.microsoft.com/office/powerpoint/2010/main" val="2928243190"/>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chart" Target="../charts/chart3.xml"/><Relationship Id="rId5" Type="http://schemas.openxmlformats.org/officeDocument/2006/relationships/image" Target="../media/image3.png"/><Relationship Id="rId10" Type="http://schemas.openxmlformats.org/officeDocument/2006/relationships/chart" Target="../charts/chart2.xml"/><Relationship Id="rId4" Type="http://schemas.openxmlformats.org/officeDocument/2006/relationships/image" Target="../media/image2.png"/><Relationship Id="rId9"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6192E"/>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9B4C19-EFE5-4617-9C09-7893EACCDDCC}"/>
              </a:ext>
            </a:extLst>
          </p:cNvPr>
          <p:cNvSpPr/>
          <p:nvPr/>
        </p:nvSpPr>
        <p:spPr>
          <a:xfrm>
            <a:off x="31814918" y="7164247"/>
            <a:ext cx="10972800" cy="24688800"/>
          </a:xfrm>
          <a:prstGeom prst="rect">
            <a:avLst/>
          </a:prstGeom>
          <a:solidFill>
            <a:schemeClr val="tx1"/>
          </a:solidFill>
          <a:ln w="317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62CEB6D-8D3E-4B95-96D4-48E43E300E39}"/>
              </a:ext>
            </a:extLst>
          </p:cNvPr>
          <p:cNvSpPr/>
          <p:nvPr/>
        </p:nvSpPr>
        <p:spPr>
          <a:xfrm>
            <a:off x="13384010" y="7086939"/>
            <a:ext cx="17288436" cy="24688800"/>
          </a:xfrm>
          <a:prstGeom prst="rect">
            <a:avLst/>
          </a:prstGeom>
          <a:solidFill>
            <a:schemeClr val="tx1"/>
          </a:solidFill>
          <a:ln w="317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76DEBB9-11EB-489C-9B11-C761549D0E83}"/>
              </a:ext>
            </a:extLst>
          </p:cNvPr>
          <p:cNvSpPr/>
          <p:nvPr/>
        </p:nvSpPr>
        <p:spPr>
          <a:xfrm>
            <a:off x="1397672" y="7164247"/>
            <a:ext cx="10972800" cy="24688800"/>
          </a:xfrm>
          <a:prstGeom prst="rect">
            <a:avLst/>
          </a:prstGeom>
          <a:solidFill>
            <a:schemeClr val="tx1"/>
          </a:solidFill>
          <a:ln w="317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C635BDF-2671-4B24-AD0B-E60208310397}"/>
              </a:ext>
            </a:extLst>
          </p:cNvPr>
          <p:cNvGrpSpPr/>
          <p:nvPr/>
        </p:nvGrpSpPr>
        <p:grpSpPr>
          <a:xfrm>
            <a:off x="1571050" y="7297776"/>
            <a:ext cx="10625328" cy="20324282"/>
            <a:chOff x="1571050" y="7297776"/>
            <a:chExt cx="10625328" cy="20324282"/>
          </a:xfrm>
        </p:grpSpPr>
        <p:sp>
          <p:nvSpPr>
            <p:cNvPr id="13" name="TextBox 12">
              <a:extLst>
                <a:ext uri="{FF2B5EF4-FFF2-40B4-BE49-F238E27FC236}">
                  <a16:creationId xmlns:a16="http://schemas.microsoft.com/office/drawing/2014/main" id="{B9522309-2290-4EDD-BC04-CF7CE053A5E7}"/>
                </a:ext>
              </a:extLst>
            </p:cNvPr>
            <p:cNvSpPr txBox="1"/>
            <p:nvPr/>
          </p:nvSpPr>
          <p:spPr>
            <a:xfrm>
              <a:off x="1573103" y="7297776"/>
              <a:ext cx="10621222" cy="9094797"/>
            </a:xfrm>
            <a:prstGeom prst="rect">
              <a:avLst/>
            </a:prstGeom>
            <a:noFill/>
          </p:spPr>
          <p:txBody>
            <a:bodyPr wrap="square" rtlCol="0">
              <a:spAutoFit/>
            </a:bodyPr>
            <a:lstStyle/>
            <a:p>
              <a:pPr marL="457200" indent="-457200">
                <a:buAutoNum type="arabicPeriod"/>
              </a:pPr>
              <a:r>
                <a:rPr lang="en-US" sz="3500" b="1" dirty="0">
                  <a:solidFill>
                    <a:schemeClr val="bg1"/>
                  </a:solidFill>
                  <a:latin typeface="Times New Roman" panose="02020603050405020304" pitchFamily="18" charset="0"/>
                  <a:cs typeface="Times New Roman" panose="02020603050405020304" pitchFamily="18" charset="0"/>
                </a:rPr>
                <a:t>INTRODUCTION</a:t>
              </a:r>
            </a:p>
            <a:p>
              <a:endParaRPr lang="en-US" sz="2500" b="1" dirty="0">
                <a:solidFill>
                  <a:schemeClr val="bg1"/>
                </a:solidFill>
                <a:latin typeface="Times New Roman" panose="02020603050405020304" pitchFamily="18" charset="0"/>
                <a:cs typeface="Times New Roman" panose="02020603050405020304" pitchFamily="18" charset="0"/>
              </a:endParaRPr>
            </a:p>
            <a:p>
              <a:pPr marL="0" marR="0" algn="just">
                <a:spcBef>
                  <a:spcPts val="0"/>
                </a:spcBef>
                <a:spcAft>
                  <a:spcPts val="0"/>
                </a:spcAft>
              </a:pPr>
              <a:r>
                <a:rPr lang="en-US" sz="2500" b="0" i="0" u="none" strike="noStrike" dirty="0">
                  <a:solidFill>
                    <a:srgbClr val="000000"/>
                  </a:solidFill>
                  <a:effectLst/>
                  <a:latin typeface="Times New Roman" panose="02020603050405020304" pitchFamily="18" charset="0"/>
                </a:rPr>
                <a:t>Social Media is a fairly recent space that individuals use alongside the growth of the technological world.  A recent study has shown that social media sites can assist in reducing stress, as such sites may serve as a coping mechanism to users (Coats, </a:t>
              </a:r>
              <a:r>
                <a:rPr lang="en-US" sz="2500" b="0" i="0" u="none" strike="noStrike" dirty="0" err="1">
                  <a:solidFill>
                    <a:srgbClr val="000000"/>
                  </a:solidFill>
                  <a:effectLst/>
                  <a:latin typeface="Times New Roman" panose="02020603050405020304" pitchFamily="18" charset="0"/>
                </a:rPr>
                <a:t>Sykora</a:t>
              </a:r>
              <a:r>
                <a:rPr lang="en-US" sz="2500" b="0" i="0" u="none" strike="noStrike" dirty="0">
                  <a:solidFill>
                    <a:srgbClr val="000000"/>
                  </a:solidFill>
                  <a:effectLst/>
                  <a:latin typeface="Times New Roman" panose="02020603050405020304" pitchFamily="18" charset="0"/>
                </a:rPr>
                <a:t>, &amp; Jackson, 2019) through sites designed with entertaining content, including humor, identity exploration, and creative expression (</a:t>
              </a:r>
              <a:r>
                <a:rPr lang="en-US" sz="2500" b="0" i="0" u="none" strike="noStrike" dirty="0" err="1">
                  <a:solidFill>
                    <a:srgbClr val="000000"/>
                  </a:solidFill>
                  <a:effectLst/>
                  <a:latin typeface="Times New Roman" panose="02020603050405020304" pitchFamily="18" charset="0"/>
                </a:rPr>
                <a:t>Nesi</a:t>
              </a:r>
              <a:r>
                <a:rPr lang="en-US" sz="2500" b="0" i="0" u="none" strike="noStrike" dirty="0">
                  <a:solidFill>
                    <a:srgbClr val="000000"/>
                  </a:solidFill>
                  <a:effectLst/>
                  <a:latin typeface="Times New Roman" panose="02020603050405020304" pitchFamily="18" charset="0"/>
                </a:rPr>
                <a:t>, 2020).  Within the app TikTok, recent emerging trends in social media involve common dance routines. Many users are drawn to the platform by these </a:t>
              </a:r>
              <a:r>
                <a:rPr lang="en-US" sz="2500" b="0" i="1" u="none" strike="noStrike" dirty="0">
                  <a:solidFill>
                    <a:srgbClr val="000000"/>
                  </a:solidFill>
                  <a:effectLst/>
                  <a:latin typeface="Times New Roman" panose="02020603050405020304" pitchFamily="18" charset="0"/>
                </a:rPr>
                <a:t>dance challenges</a:t>
              </a:r>
              <a:r>
                <a:rPr lang="en-US" sz="2500" b="0" i="0" u="none" strike="noStrike" dirty="0">
                  <a:solidFill>
                    <a:srgbClr val="000000"/>
                  </a:solidFill>
                  <a:effectLst/>
                  <a:latin typeface="Times New Roman" panose="02020603050405020304" pitchFamily="18" charset="0"/>
                </a:rPr>
                <a:t>—short dance routines of varying complexity set to popular songs that are recreated by other users in hopes of eventually going “viral” (i.e., recreated on a massive scale by other users) on the app (Johnson, 2021). Dancing as a therapeutic method is something recent within studies about mental health, but not new (</a:t>
              </a:r>
              <a:r>
                <a:rPr lang="en-US" sz="2500" b="0" i="0" u="none" strike="noStrike" dirty="0" err="1">
                  <a:solidFill>
                    <a:srgbClr val="000000"/>
                  </a:solidFill>
                  <a:effectLst/>
                  <a:latin typeface="Times New Roman" panose="02020603050405020304" pitchFamily="18" charset="0"/>
                </a:rPr>
                <a:t>Laland</a:t>
              </a:r>
              <a:r>
                <a:rPr lang="en-US" sz="2500" b="0" i="0" u="none" strike="noStrike" dirty="0">
                  <a:solidFill>
                    <a:srgbClr val="000000"/>
                  </a:solidFill>
                  <a:effectLst/>
                  <a:latin typeface="Times New Roman" panose="02020603050405020304" pitchFamily="18" charset="0"/>
                </a:rPr>
                <a:t> et al., 2016).  For example, Martin et al. (2018) showed a significant reduction in stress and increase in coping in participants.  Additionally, dance has been shown to contribute to the healing process by allowing for the development of a sense of control (Hanna, 1995). In considering these findings coupled with increases in stress on college campuses at epidemic levels (Scheffler, 2019), research is needed on how the impact of social media content targeting college students may be employed to regulate stress and mood.  The purpose of this study is to investigate how different levels of engagement – by viewing, mimicking, or freestyling to presented videos - might reduce stress and elevate mood.  </a:t>
              </a:r>
              <a:endParaRPr lang="en-US" sz="2500" dirty="0">
                <a:solidFill>
                  <a:schemeClr val="bg1"/>
                </a:solidFill>
                <a:effectLs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EAFB731C-E1A2-4E7A-8F53-93738746A321}"/>
                </a:ext>
              </a:extLst>
            </p:cNvPr>
            <p:cNvSpPr txBox="1"/>
            <p:nvPr/>
          </p:nvSpPr>
          <p:spPr>
            <a:xfrm>
              <a:off x="1571050" y="17166128"/>
              <a:ext cx="10625328" cy="3708708"/>
            </a:xfrm>
            <a:prstGeom prst="rect">
              <a:avLst/>
            </a:prstGeom>
            <a:noFill/>
          </p:spPr>
          <p:txBody>
            <a:bodyPr wrap="square" rtlCol="0">
              <a:spAutoFit/>
            </a:bodyPr>
            <a:lstStyle/>
            <a:p>
              <a:r>
                <a:rPr lang="en-US" sz="3500" b="1" dirty="0">
                  <a:solidFill>
                    <a:schemeClr val="bg1"/>
                  </a:solidFill>
                  <a:latin typeface="Times New Roman" panose="02020603050405020304" pitchFamily="18" charset="0"/>
                  <a:cs typeface="Times New Roman" panose="02020603050405020304" pitchFamily="18" charset="0"/>
                </a:rPr>
                <a:t>2. SPECIFIC QUESTIONS</a:t>
              </a:r>
            </a:p>
            <a:p>
              <a:pPr marL="0" marR="0">
                <a:spcBef>
                  <a:spcPts val="0"/>
                </a:spcBef>
                <a:spcAft>
                  <a:spcPts val="0"/>
                </a:spcAft>
              </a:pPr>
              <a:endPar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current series of questionnaires seeks to examine:</a:t>
              </a:r>
              <a:endParaRPr lang="en-US"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lvl="1" algn="just" fontAlgn="base">
                <a:buFont typeface="+mj-lt"/>
                <a:buAutoNum type="arabicPeriod"/>
              </a:pPr>
              <a:r>
                <a:rPr lang="en-US" sz="2500" b="0" i="0" u="none" strike="noStrike" dirty="0">
                  <a:solidFill>
                    <a:srgbClr val="000000"/>
                  </a:solidFill>
                  <a:effectLst/>
                  <a:latin typeface="Times New Roman" panose="02020603050405020304" pitchFamily="18" charset="0"/>
                </a:rPr>
                <a:t>  Is there a relationship between watching social media styled dance videos and stress reduction?</a:t>
              </a:r>
            </a:p>
            <a:p>
              <a:pPr lvl="1" algn="just" fontAlgn="base">
                <a:buFont typeface="+mj-lt"/>
                <a:buAutoNum type="arabicPeriod"/>
              </a:pPr>
              <a:r>
                <a:rPr lang="en-US" sz="2500" b="0" i="0" u="none" strike="noStrike" dirty="0">
                  <a:solidFill>
                    <a:srgbClr val="000000"/>
                  </a:solidFill>
                  <a:effectLst/>
                  <a:latin typeface="Times New Roman" panose="02020603050405020304" pitchFamily="18" charset="0"/>
                </a:rPr>
                <a:t>  Is there a relationship between watching social media styled dance videos and mood?</a:t>
              </a:r>
            </a:p>
            <a:p>
              <a:pPr lvl="1" algn="just" fontAlgn="base">
                <a:buFont typeface="+mj-lt"/>
                <a:buAutoNum type="arabicPeriod"/>
              </a:pPr>
              <a:r>
                <a:rPr lang="en-US" sz="2500" b="0" i="0" u="none" strike="noStrike" dirty="0">
                  <a:solidFill>
                    <a:srgbClr val="000000"/>
                  </a:solidFill>
                  <a:effectLst/>
                  <a:latin typeface="Times New Roman" panose="02020603050405020304" pitchFamily="18" charset="0"/>
                </a:rPr>
                <a:t>  Would differing levels of interaction with watching social media styled dance videos have different effects on stress and mood?</a:t>
              </a:r>
            </a:p>
          </p:txBody>
        </p:sp>
        <p:sp>
          <p:nvSpPr>
            <p:cNvPr id="2" name="TextBox 1">
              <a:extLst>
                <a:ext uri="{FF2B5EF4-FFF2-40B4-BE49-F238E27FC236}">
                  <a16:creationId xmlns:a16="http://schemas.microsoft.com/office/drawing/2014/main" id="{29871D23-2AC3-4075-A396-AB06B9C6CEE2}"/>
                </a:ext>
              </a:extLst>
            </p:cNvPr>
            <p:cNvSpPr txBox="1"/>
            <p:nvPr/>
          </p:nvSpPr>
          <p:spPr>
            <a:xfrm>
              <a:off x="1571050" y="22374468"/>
              <a:ext cx="10625328" cy="5247590"/>
            </a:xfrm>
            <a:prstGeom prst="rect">
              <a:avLst/>
            </a:prstGeom>
            <a:noFill/>
          </p:spPr>
          <p:txBody>
            <a:bodyPr wrap="square" rtlCol="0">
              <a:spAutoFit/>
            </a:bodyPr>
            <a:lstStyle/>
            <a:p>
              <a:pPr algn="just"/>
              <a:r>
                <a:rPr lang="en-US" sz="3500" b="1" dirty="0">
                  <a:solidFill>
                    <a:schemeClr val="bg1"/>
                  </a:solidFill>
                  <a:latin typeface="Times New Roman" panose="02020603050405020304" pitchFamily="18" charset="0"/>
                  <a:cs typeface="Times New Roman" panose="02020603050405020304" pitchFamily="18" charset="0"/>
                </a:rPr>
                <a:t>3. PROCEDURE</a:t>
              </a:r>
            </a:p>
            <a:p>
              <a:pPr algn="just"/>
              <a:endParaRPr lang="en-US" sz="2500" dirty="0">
                <a:solidFill>
                  <a:schemeClr val="bg1"/>
                </a:solidFill>
                <a:latin typeface="Times New Roman" panose="02020603050405020304" pitchFamily="18" charset="0"/>
                <a:cs typeface="Times New Roman" panose="02020603050405020304" pitchFamily="18" charset="0"/>
              </a:endParaRPr>
            </a:p>
            <a:p>
              <a:pPr algn="just"/>
              <a:r>
                <a:rPr lang="en-US" sz="2500" dirty="0">
                  <a:solidFill>
                    <a:schemeClr val="bg1"/>
                  </a:solidFill>
                  <a:latin typeface="Times New Roman" panose="02020603050405020304" pitchFamily="18" charset="0"/>
                  <a:cs typeface="Times New Roman" panose="02020603050405020304" pitchFamily="18" charset="0"/>
                </a:rPr>
                <a:t>University students enrolled in courses for the behavioral sciences were recruited  to view a social media styled dance video simulating a dance challenge.  Following consent procedures, a Fitbit Charge 5 Fitness Tracker was fitted to the participant to measure steps and heartrate.  Participants were then given a questionnaire with questions measuring perceived stress and mood followed by a 5 minute and 12 second video demonstrating the dance challenge.  Participants were randomly assigned to either watch the video, to follow along with the video by copying the steps, or to dance freestyle while the video played in the background.  At the conclusion of the video, measurements for steps accrued and heartrate were recorded.  Participants were then provided the questionnaire to measure perceived stress and mood prior to debriefing.</a:t>
              </a:r>
            </a:p>
          </p:txBody>
        </p:sp>
      </p:grpSp>
      <p:sp>
        <p:nvSpPr>
          <p:cNvPr id="18" name="TextBox 17">
            <a:extLst>
              <a:ext uri="{FF2B5EF4-FFF2-40B4-BE49-F238E27FC236}">
                <a16:creationId xmlns:a16="http://schemas.microsoft.com/office/drawing/2014/main" id="{8221E2DF-CC2C-42AD-B8EA-1AA4BAC6F63A}"/>
              </a:ext>
            </a:extLst>
          </p:cNvPr>
          <p:cNvSpPr txBox="1"/>
          <p:nvPr/>
        </p:nvSpPr>
        <p:spPr>
          <a:xfrm>
            <a:off x="13557405" y="7333123"/>
            <a:ext cx="8791696" cy="6017032"/>
          </a:xfrm>
          <a:prstGeom prst="rect">
            <a:avLst/>
          </a:prstGeom>
          <a:noFill/>
        </p:spPr>
        <p:txBody>
          <a:bodyPr wrap="square" rtlCol="0">
            <a:spAutoFit/>
          </a:bodyPr>
          <a:lstStyle/>
          <a:p>
            <a:r>
              <a:rPr lang="en-US" sz="3500" b="1" dirty="0">
                <a:solidFill>
                  <a:schemeClr val="bg1"/>
                </a:solidFill>
                <a:latin typeface="Times New Roman" panose="02020603050405020304" pitchFamily="18" charset="0"/>
                <a:cs typeface="Times New Roman" panose="02020603050405020304" pitchFamily="18" charset="0"/>
              </a:rPr>
              <a:t>4. MATERIALS</a:t>
            </a:r>
          </a:p>
          <a:p>
            <a:endParaRPr lang="en-US" sz="2500" dirty="0">
              <a:solidFill>
                <a:schemeClr val="bg1"/>
              </a:solidFill>
              <a:latin typeface="Times New Roman" panose="02020603050405020304" pitchFamily="18" charset="0"/>
              <a:cs typeface="Times New Roman" panose="02020603050405020304" pitchFamily="18" charset="0"/>
            </a:endParaRPr>
          </a:p>
          <a:p>
            <a:pPr algn="just"/>
            <a:r>
              <a:rPr lang="en-US" sz="2500" dirty="0">
                <a:solidFill>
                  <a:schemeClr val="bg1"/>
                </a:solidFill>
                <a:latin typeface="Times New Roman" panose="02020603050405020304" pitchFamily="18" charset="0"/>
                <a:cs typeface="Times New Roman" panose="02020603050405020304" pitchFamily="18" charset="0"/>
              </a:rPr>
              <a:t>Stimuli for the video content was recorded using a Canon Rebel T6. The dance challenge was presented as an instructional video on a 32-inch Westinghouse television monitor administered via a connected HP laptop.  The dance sequence was arranged to the song </a:t>
            </a:r>
            <a:r>
              <a:rPr lang="en-US" sz="2500" i="1" dirty="0">
                <a:solidFill>
                  <a:schemeClr val="bg1"/>
                </a:solidFill>
                <a:latin typeface="Times New Roman" panose="02020603050405020304" pitchFamily="18" charset="0"/>
                <a:cs typeface="Times New Roman" panose="02020603050405020304" pitchFamily="18" charset="0"/>
              </a:rPr>
              <a:t>Rent</a:t>
            </a:r>
            <a:r>
              <a:rPr lang="en-US" sz="2500" dirty="0">
                <a:solidFill>
                  <a:schemeClr val="bg1"/>
                </a:solidFill>
                <a:latin typeface="Times New Roman" panose="02020603050405020304" pitchFamily="18" charset="0"/>
                <a:cs typeface="Times New Roman" panose="02020603050405020304" pitchFamily="18" charset="0"/>
              </a:rPr>
              <a:t> by the artist Big </a:t>
            </a:r>
            <a:r>
              <a:rPr lang="en-US" sz="2500" dirty="0" err="1">
                <a:solidFill>
                  <a:schemeClr val="bg1"/>
                </a:solidFill>
                <a:latin typeface="Times New Roman" panose="02020603050405020304" pitchFamily="18" charset="0"/>
                <a:cs typeface="Times New Roman" panose="02020603050405020304" pitchFamily="18" charset="0"/>
              </a:rPr>
              <a:t>Freedia</a:t>
            </a:r>
            <a:r>
              <a:rPr lang="en-US" sz="2500" dirty="0">
                <a:solidFill>
                  <a:schemeClr val="bg1"/>
                </a:solidFill>
                <a:latin typeface="Times New Roman" panose="02020603050405020304" pitchFamily="18" charset="0"/>
                <a:cs typeface="Times New Roman" panose="02020603050405020304" pitchFamily="18" charset="0"/>
              </a:rPr>
              <a:t> (Asylum Records, 2018; limited permission for use granted by </a:t>
            </a:r>
            <a:r>
              <a:rPr lang="en-US" sz="2500" dirty="0" err="1">
                <a:solidFill>
                  <a:schemeClr val="bg1"/>
                </a:solidFill>
                <a:latin typeface="Times New Roman" panose="02020603050405020304" pitchFamily="18" charset="0"/>
                <a:cs typeface="Times New Roman" panose="02020603050405020304" pitchFamily="18" charset="0"/>
              </a:rPr>
              <a:t>MidCitizen</a:t>
            </a:r>
            <a:r>
              <a:rPr lang="en-US" sz="2500" dirty="0">
                <a:solidFill>
                  <a:schemeClr val="bg1"/>
                </a:solidFill>
                <a:latin typeface="Times New Roman" panose="02020603050405020304" pitchFamily="18" charset="0"/>
                <a:cs typeface="Times New Roman" panose="02020603050405020304" pitchFamily="18" charset="0"/>
              </a:rPr>
              <a:t> Entertainment).  The sequence contains with 9 eight-count sections repeated in a loop 10x.  Video content was edited using Apple iMovie and converted to jpeg (</a:t>
            </a:r>
            <a:r>
              <a:rPr lang="en-US" sz="2500" i="1" dirty="0">
                <a:solidFill>
                  <a:schemeClr val="bg1"/>
                </a:solidFill>
                <a:latin typeface="Times New Roman" panose="02020603050405020304" pitchFamily="18" charset="0"/>
                <a:cs typeface="Times New Roman" panose="02020603050405020304" pitchFamily="18" charset="0"/>
              </a:rPr>
              <a:t>see </a:t>
            </a:r>
            <a:r>
              <a:rPr lang="en-US" sz="2500" dirty="0">
                <a:solidFill>
                  <a:schemeClr val="bg1"/>
                </a:solidFill>
                <a:latin typeface="Times New Roman" panose="02020603050405020304" pitchFamily="18" charset="0"/>
                <a:cs typeface="Times New Roman" panose="02020603050405020304" pitchFamily="18" charset="0"/>
              </a:rPr>
              <a:t>Figure 01)</a:t>
            </a:r>
            <a:r>
              <a:rPr lang="en-US" sz="2500" i="1" dirty="0">
                <a:solidFill>
                  <a:schemeClr val="bg1"/>
                </a:solidFill>
                <a:latin typeface="Times New Roman" panose="02020603050405020304" pitchFamily="18" charset="0"/>
                <a:cs typeface="Times New Roman" panose="02020603050405020304" pitchFamily="18" charset="0"/>
              </a:rPr>
              <a:t>.</a:t>
            </a:r>
            <a:r>
              <a:rPr lang="en-US" sz="2500" dirty="0">
                <a:solidFill>
                  <a:schemeClr val="bg1"/>
                </a:solidFill>
                <a:latin typeface="Times New Roman" panose="02020603050405020304" pitchFamily="18" charset="0"/>
                <a:cs typeface="Times New Roman" panose="02020603050405020304" pitchFamily="18" charset="0"/>
              </a:rPr>
              <a:t>   Questions for the pre-post questionnaire were partially derived from the </a:t>
            </a:r>
            <a:r>
              <a:rPr lang="en-US" sz="2500" b="0" i="0" u="none" strike="noStrike" dirty="0">
                <a:solidFill>
                  <a:srgbClr val="000000"/>
                </a:solidFill>
                <a:effectLst/>
                <a:latin typeface="Times New Roman" panose="02020603050405020304" pitchFamily="18" charset="0"/>
              </a:rPr>
              <a:t>Perceived Stress Questionnaire (PSQ) (</a:t>
            </a:r>
            <a:r>
              <a:rPr lang="en-US" sz="2500" b="0" i="0" u="none" strike="noStrike" dirty="0" err="1">
                <a:solidFill>
                  <a:srgbClr val="000000"/>
                </a:solidFill>
                <a:effectLst/>
                <a:latin typeface="Times New Roman" panose="02020603050405020304" pitchFamily="18" charset="0"/>
              </a:rPr>
              <a:t>Levenstien</a:t>
            </a:r>
            <a:r>
              <a:rPr lang="en-US" sz="2500" b="0" i="0" u="none" strike="noStrike" dirty="0">
                <a:solidFill>
                  <a:srgbClr val="000000"/>
                </a:solidFill>
                <a:effectLst/>
                <a:latin typeface="Times New Roman" panose="02020603050405020304" pitchFamily="18" charset="0"/>
              </a:rPr>
              <a:t> et al., 1993) to measure their stress and the Brief Mood Introspection Scale (BMIS) (Mayer &amp; </a:t>
            </a:r>
            <a:r>
              <a:rPr lang="en-US" sz="2500" b="0" i="0" u="none" strike="noStrike" dirty="0" err="1">
                <a:solidFill>
                  <a:srgbClr val="000000"/>
                </a:solidFill>
                <a:effectLst/>
                <a:latin typeface="Times New Roman" panose="02020603050405020304" pitchFamily="18" charset="0"/>
              </a:rPr>
              <a:t>Gaschke</a:t>
            </a:r>
            <a:r>
              <a:rPr lang="en-US" sz="2500" b="0" i="0" u="none" strike="noStrike" dirty="0">
                <a:solidFill>
                  <a:srgbClr val="000000"/>
                </a:solidFill>
                <a:effectLst/>
                <a:latin typeface="Times New Roman" panose="02020603050405020304" pitchFamily="18" charset="0"/>
              </a:rPr>
              <a:t>, 1988) to measure affect.</a:t>
            </a:r>
            <a:endParaRPr lang="en-US" sz="2500" dirty="0">
              <a:solidFill>
                <a:schemeClr val="bg1"/>
              </a:solidFill>
              <a:latin typeface="Times New Roman" panose="02020603050405020304" pitchFamily="18" charset="0"/>
              <a:cs typeface="Times New Roman" panose="02020603050405020304" pitchFamily="18" charset="0"/>
            </a:endParaRPr>
          </a:p>
        </p:txBody>
      </p:sp>
      <p:grpSp>
        <p:nvGrpSpPr>
          <p:cNvPr id="33" name="Group 32">
            <a:extLst>
              <a:ext uri="{FF2B5EF4-FFF2-40B4-BE49-F238E27FC236}">
                <a16:creationId xmlns:a16="http://schemas.microsoft.com/office/drawing/2014/main" id="{C96A2D5E-F10D-4D40-99C7-908481970C66}"/>
              </a:ext>
            </a:extLst>
          </p:cNvPr>
          <p:cNvGrpSpPr/>
          <p:nvPr/>
        </p:nvGrpSpPr>
        <p:grpSpPr>
          <a:xfrm>
            <a:off x="1397672" y="1418547"/>
            <a:ext cx="41390046" cy="4572000"/>
            <a:chOff x="1397672" y="1418547"/>
            <a:chExt cx="41390046" cy="4572000"/>
          </a:xfrm>
        </p:grpSpPr>
        <p:sp>
          <p:nvSpPr>
            <p:cNvPr id="6" name="Text Box 241">
              <a:extLst>
                <a:ext uri="{FF2B5EF4-FFF2-40B4-BE49-F238E27FC236}">
                  <a16:creationId xmlns:a16="http://schemas.microsoft.com/office/drawing/2014/main" id="{6EA8A75E-FA98-44A1-8162-3AD82D813078}"/>
                </a:ext>
              </a:extLst>
            </p:cNvPr>
            <p:cNvSpPr txBox="1">
              <a:spLocks noChangeArrowheads="1"/>
            </p:cNvSpPr>
            <p:nvPr/>
          </p:nvSpPr>
          <p:spPr bwMode="auto">
            <a:xfrm>
              <a:off x="1397672" y="1418547"/>
              <a:ext cx="41390046" cy="4572000"/>
            </a:xfrm>
            <a:prstGeom prst="snip2DiagRect">
              <a:avLst/>
            </a:prstGeom>
            <a:solidFill>
              <a:srgbClr val="FFFFFF"/>
            </a:solidFill>
            <a:ln w="317500">
              <a:solidFill>
                <a:schemeClr val="bg1"/>
              </a:solidFill>
              <a:miter lim="800000"/>
            </a:ln>
          </p:spPr>
          <p:txBody>
            <a:bodyPr lIns="170777" tIns="85385" rIns="170777" bIns="85385" anchor="ctr"/>
            <a:lstStyle>
              <a:defPPr>
                <a:defRPr kern="1200" smtId="4294967295"/>
              </a:defPPr>
              <a:lvl1pPr defTabSz="612775">
                <a:defRPr sz="2400">
                  <a:solidFill>
                    <a:schemeClr val="tx1"/>
                  </a:solidFill>
                  <a:latin typeface="Times New Roman" pitchFamily="18" charset="0"/>
                </a:defRPr>
              </a:lvl1pPr>
              <a:lvl2pPr marL="742950" indent="-285750" defTabSz="612775">
                <a:defRPr sz="2400">
                  <a:solidFill>
                    <a:schemeClr val="tx1"/>
                  </a:solidFill>
                  <a:latin typeface="Times New Roman" pitchFamily="18" charset="0"/>
                </a:defRPr>
              </a:lvl2pPr>
              <a:lvl3pPr marL="1143000" indent="-228600" defTabSz="612775">
                <a:defRPr sz="2400">
                  <a:solidFill>
                    <a:schemeClr val="tx1"/>
                  </a:solidFill>
                  <a:latin typeface="Times New Roman" pitchFamily="18" charset="0"/>
                </a:defRPr>
              </a:lvl3pPr>
              <a:lvl4pPr marL="1600200" indent="-228600" defTabSz="612775">
                <a:defRPr sz="2400">
                  <a:solidFill>
                    <a:schemeClr val="tx1"/>
                  </a:solidFill>
                  <a:latin typeface="Times New Roman" pitchFamily="18" charset="0"/>
                </a:defRPr>
              </a:lvl4pPr>
              <a:lvl5pPr marL="2057400" indent="-228600" defTabSz="612775">
                <a:defRPr sz="2400">
                  <a:solidFill>
                    <a:schemeClr val="tx1"/>
                  </a:solidFill>
                  <a:latin typeface="Times New Roman" pitchFamily="18" charset="0"/>
                </a:defRPr>
              </a:lvl5pPr>
              <a:lvl6pPr marL="2514600" indent="-228600" defTabSz="612775" eaLnBrk="0" fontAlgn="base" hangingPunct="0">
                <a:spcBef>
                  <a:spcPct val="0"/>
                </a:spcBef>
                <a:spcAft>
                  <a:spcPct val="0"/>
                </a:spcAft>
                <a:defRPr sz="2400">
                  <a:solidFill>
                    <a:schemeClr val="tx1"/>
                  </a:solidFill>
                  <a:latin typeface="Times New Roman" pitchFamily="18" charset="0"/>
                </a:defRPr>
              </a:lvl6pPr>
              <a:lvl7pPr marL="2971800" indent="-228600" defTabSz="612775" eaLnBrk="0" fontAlgn="base" hangingPunct="0">
                <a:spcBef>
                  <a:spcPct val="0"/>
                </a:spcBef>
                <a:spcAft>
                  <a:spcPct val="0"/>
                </a:spcAft>
                <a:defRPr sz="2400">
                  <a:solidFill>
                    <a:schemeClr val="tx1"/>
                  </a:solidFill>
                  <a:latin typeface="Times New Roman" pitchFamily="18" charset="0"/>
                </a:defRPr>
              </a:lvl7pPr>
              <a:lvl8pPr marL="3429000" indent="-228600" defTabSz="612775" eaLnBrk="0" fontAlgn="base" hangingPunct="0">
                <a:spcBef>
                  <a:spcPct val="0"/>
                </a:spcBef>
                <a:spcAft>
                  <a:spcPct val="0"/>
                </a:spcAft>
                <a:defRPr sz="2400">
                  <a:solidFill>
                    <a:schemeClr val="tx1"/>
                  </a:solidFill>
                  <a:latin typeface="Times New Roman" pitchFamily="18" charset="0"/>
                </a:defRPr>
              </a:lvl8pPr>
              <a:lvl9pPr marL="3886200" indent="-228600" defTabSz="612775" eaLnBrk="0" fontAlgn="base" hangingPunct="0">
                <a:spcBef>
                  <a:spcPct val="0"/>
                </a:spcBef>
                <a:spcAft>
                  <a:spcPct val="0"/>
                </a:spcAft>
                <a:defRPr sz="2400">
                  <a:solidFill>
                    <a:schemeClr val="tx1"/>
                  </a:solidFill>
                  <a:latin typeface="Times New Roman" pitchFamily="18" charset="0"/>
                </a:defRPr>
              </a:lvl9pPr>
            </a:lstStyle>
            <a:p>
              <a:pPr algn="ctr"/>
              <a:endParaRPr lang="en-US" altLang="zh-CN" sz="11725" b="1" i="1" u="sng">
                <a:solidFill>
                  <a:schemeClr val="bg1"/>
                </a:solidFill>
                <a:latin typeface="Arial"/>
                <a:ea typeface="SimSun" pitchFamily="2" charset="-122"/>
              </a:endParaRPr>
            </a:p>
          </p:txBody>
        </p:sp>
        <p:grpSp>
          <p:nvGrpSpPr>
            <p:cNvPr id="32" name="Group 31">
              <a:extLst>
                <a:ext uri="{FF2B5EF4-FFF2-40B4-BE49-F238E27FC236}">
                  <a16:creationId xmlns:a16="http://schemas.microsoft.com/office/drawing/2014/main" id="{E210B7B3-83EA-4EF3-B2DD-5C7EA4BAE03A}"/>
                </a:ext>
              </a:extLst>
            </p:cNvPr>
            <p:cNvGrpSpPr/>
            <p:nvPr/>
          </p:nvGrpSpPr>
          <p:grpSpPr>
            <a:xfrm>
              <a:off x="2251145" y="1783199"/>
              <a:ext cx="39623502" cy="3842696"/>
              <a:chOff x="2251145" y="1783199"/>
              <a:chExt cx="39623502" cy="3842696"/>
            </a:xfrm>
          </p:grpSpPr>
          <p:sp>
            <p:nvSpPr>
              <p:cNvPr id="3" name="TextBox 2">
                <a:extLst>
                  <a:ext uri="{FF2B5EF4-FFF2-40B4-BE49-F238E27FC236}">
                    <a16:creationId xmlns:a16="http://schemas.microsoft.com/office/drawing/2014/main" id="{B1929D44-EFD4-46D3-A591-38B03ACAA979}"/>
                  </a:ext>
                </a:extLst>
              </p:cNvPr>
              <p:cNvSpPr txBox="1"/>
              <p:nvPr/>
            </p:nvSpPr>
            <p:spPr>
              <a:xfrm>
                <a:off x="7773401" y="2165665"/>
                <a:ext cx="28578990" cy="3077765"/>
              </a:xfrm>
              <a:prstGeom prst="rect">
                <a:avLst/>
              </a:prstGeom>
              <a:noFill/>
            </p:spPr>
            <p:txBody>
              <a:bodyPr wrap="square" rtlCol="0">
                <a:spAutoFit/>
              </a:bodyPr>
              <a:lstStyle/>
              <a:p>
                <a:pPr algn="ctr"/>
                <a:r>
                  <a:rPr lang="en-US" sz="8000" b="1" dirty="0">
                    <a:solidFill>
                      <a:schemeClr val="bg1"/>
                    </a:solidFill>
                    <a:latin typeface="Times New Roman" panose="02020603050405020304" pitchFamily="18" charset="0"/>
                    <a:cs typeface="Times New Roman" panose="02020603050405020304" pitchFamily="18" charset="0"/>
                  </a:rPr>
                  <a:t>The Impact of Dance on Stress Reduction and Mood</a:t>
                </a:r>
              </a:p>
              <a:p>
                <a:pPr algn="ctr"/>
                <a:r>
                  <a:rPr lang="en-US" sz="6600" dirty="0">
                    <a:solidFill>
                      <a:schemeClr val="bg1"/>
                    </a:solidFill>
                    <a:latin typeface="Times New Roman" panose="02020603050405020304" pitchFamily="18" charset="0"/>
                    <a:cs typeface="Times New Roman" panose="02020603050405020304" pitchFamily="18" charset="0"/>
                  </a:rPr>
                  <a:t>Racheal M. Johnson and Michelle L. Fowler, PhD</a:t>
                </a:r>
              </a:p>
              <a:p>
                <a:pPr algn="ctr"/>
                <a:r>
                  <a:rPr lang="en-US" sz="4800" dirty="0">
                    <a:solidFill>
                      <a:schemeClr val="bg1"/>
                    </a:solidFill>
                    <a:latin typeface="Times New Roman" panose="02020603050405020304" pitchFamily="18" charset="0"/>
                    <a:cs typeface="Times New Roman" panose="02020603050405020304" pitchFamily="18" charset="0"/>
                  </a:rPr>
                  <a:t>Department of Psychology, Counseling, &amp; Family Studies, Nicholls State University</a:t>
                </a:r>
              </a:p>
            </p:txBody>
          </p:sp>
          <p:pic>
            <p:nvPicPr>
              <p:cNvPr id="31" name="Picture 30">
                <a:extLst>
                  <a:ext uri="{FF2B5EF4-FFF2-40B4-BE49-F238E27FC236}">
                    <a16:creationId xmlns:a16="http://schemas.microsoft.com/office/drawing/2014/main" id="{DC74CC09-2F8C-406A-A9A1-2DA9B3DA7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1145" y="1783199"/>
                <a:ext cx="5756848" cy="3842696"/>
              </a:xfrm>
              <a:prstGeom prst="rect">
                <a:avLst/>
              </a:prstGeom>
            </p:spPr>
          </p:pic>
          <p:pic>
            <p:nvPicPr>
              <p:cNvPr id="39" name="Picture 38">
                <a:extLst>
                  <a:ext uri="{FF2B5EF4-FFF2-40B4-BE49-F238E27FC236}">
                    <a16:creationId xmlns:a16="http://schemas.microsoft.com/office/drawing/2014/main" id="{16E49BA9-1011-49E9-9327-A7A2A11C8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17799" y="1783199"/>
                <a:ext cx="5756848" cy="3842696"/>
              </a:xfrm>
              <a:prstGeom prst="rect">
                <a:avLst/>
              </a:prstGeom>
            </p:spPr>
          </p:pic>
        </p:grpSp>
      </p:grpSp>
      <p:grpSp>
        <p:nvGrpSpPr>
          <p:cNvPr id="5" name="Group 4">
            <a:extLst>
              <a:ext uri="{FF2B5EF4-FFF2-40B4-BE49-F238E27FC236}">
                <a16:creationId xmlns:a16="http://schemas.microsoft.com/office/drawing/2014/main" id="{7214CF59-4276-48D0-9000-F86C3AE176E0}"/>
              </a:ext>
            </a:extLst>
          </p:cNvPr>
          <p:cNvGrpSpPr/>
          <p:nvPr/>
        </p:nvGrpSpPr>
        <p:grpSpPr>
          <a:xfrm>
            <a:off x="31991682" y="7333341"/>
            <a:ext cx="10625328" cy="24021596"/>
            <a:chOff x="31991682" y="7333341"/>
            <a:chExt cx="10625328" cy="24021596"/>
          </a:xfrm>
        </p:grpSpPr>
        <p:sp>
          <p:nvSpPr>
            <p:cNvPr id="20" name="TextBox 19">
              <a:extLst>
                <a:ext uri="{FF2B5EF4-FFF2-40B4-BE49-F238E27FC236}">
                  <a16:creationId xmlns:a16="http://schemas.microsoft.com/office/drawing/2014/main" id="{B2EC7566-4ED1-4317-A669-5640328C648F}"/>
                </a:ext>
              </a:extLst>
            </p:cNvPr>
            <p:cNvSpPr txBox="1"/>
            <p:nvPr/>
          </p:nvSpPr>
          <p:spPr>
            <a:xfrm>
              <a:off x="32020410" y="7333341"/>
              <a:ext cx="10567873" cy="13714716"/>
            </a:xfrm>
            <a:prstGeom prst="rect">
              <a:avLst/>
            </a:prstGeom>
            <a:noFill/>
          </p:spPr>
          <p:txBody>
            <a:bodyPr wrap="square" rtlCol="0">
              <a:spAutoFit/>
            </a:bodyPr>
            <a:lstStyle/>
            <a:p>
              <a:r>
                <a:rPr lang="en-US" sz="3500" b="1" dirty="0">
                  <a:solidFill>
                    <a:schemeClr val="bg1"/>
                  </a:solidFill>
                  <a:latin typeface="Times New Roman" panose="02020603050405020304" pitchFamily="18" charset="0"/>
                  <a:cs typeface="Times New Roman" panose="02020603050405020304" pitchFamily="18" charset="0"/>
                </a:rPr>
                <a:t>6. DISCUSSION &amp; FUTURE DIRECTIONS</a:t>
              </a:r>
            </a:p>
            <a:p>
              <a:endParaRPr lang="en-US" sz="2500" dirty="0">
                <a:solidFill>
                  <a:schemeClr val="bg1"/>
                </a:solidFill>
                <a:latin typeface="Times New Roman" panose="02020603050405020304" pitchFamily="18" charset="0"/>
                <a:cs typeface="Times New Roman" panose="02020603050405020304" pitchFamily="18" charset="0"/>
              </a:endParaRPr>
            </a:p>
            <a:p>
              <a:pPr marL="0" marR="0" algn="just">
                <a:lnSpc>
                  <a:spcPct val="107000"/>
                </a:lnSpc>
                <a:spcBef>
                  <a:spcPts val="0"/>
                </a:spcBef>
                <a:spcAft>
                  <a:spcPts val="800"/>
                </a:spcAft>
              </a:pP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Interaction with social media was shown to significantly decrease perceived stress and significantly increase mood irrespective of interaction type.  Given previous research into the health benefits of physical activity and dance, this finding is not consistent with our hypothesis that active participation by either following along with the video or freestyle dancing would produce greater outcomes than viewing the video alone.  Although we considered that passive viewing as an escape mechanism would certainly decrease perceived stress, we theorized that this would produce linear differences across the levels of participation.  One potential source to consider is in the sensitivity of the scale, as we used a 5-point Likert scale.  Another potential source lies within the temporal use of psychometric questionnaires within a short timeframe.   </a:t>
              </a:r>
              <a:endParaRPr lang="en-US"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endParaRPr lang="en-US" sz="1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Secondly, this study suffered greatly from lack of power in the engagement condition.  Subsequent power analysis revealed that sample size</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s would need to surpass 35 participants per sample. </a:t>
              </a: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While most of this study achieved power from repeated-measures methodology, this element showed interesting promise and trends towards differences between the engagement condition.  In considering the Freestyle condition, participants may have found an experimental setting not particularly inspiring to truly embrace the "dance like nobody is watching" mentality.  In considering the Following condition, the repetitive nature of the song lyrics does not allow for the organic individuality typically expressed in dance challenges.   Finally, the duration of the dance challenge is of particular interest for further study, as the current interval of the video might have not allowed enough time for </a:t>
              </a:r>
              <a:r>
                <a:rPr lang="en-US" sz="2500"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neuromechanisms</a:t>
              </a: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underlying the stress response to respond.  </a:t>
              </a:r>
              <a:r>
                <a:rPr lang="en-US" sz="25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 future study could seek to investigate whether power could be increased by varying the video lengths, in which the loop could be modified at 1/3 as well as 1.5x the current duration for only the Following and Passive Viewing Conditions.  </a:t>
              </a:r>
              <a:r>
                <a:rPr lang="en-US" sz="25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Nonetheless, the promise shown from this data suggests that future research should continue this avenue of inquiry into developing social media platforms that seek engagement beyond simple passive viewing.</a:t>
              </a:r>
              <a:endParaRPr lang="en-US" sz="25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 Box 13">
              <a:extLst>
                <a:ext uri="{FF2B5EF4-FFF2-40B4-BE49-F238E27FC236}">
                  <a16:creationId xmlns:a16="http://schemas.microsoft.com/office/drawing/2014/main" id="{AD90901F-315D-4AFC-8031-5584AED55B0D}"/>
                </a:ext>
              </a:extLst>
            </p:cNvPr>
            <p:cNvSpPr txBox="1">
              <a:spLocks noChangeArrowheads="1"/>
            </p:cNvSpPr>
            <p:nvPr/>
          </p:nvSpPr>
          <p:spPr bwMode="auto">
            <a:xfrm>
              <a:off x="31991682" y="21268982"/>
              <a:ext cx="10625328" cy="8968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2088" tIns="21044" rIns="42088" bIns="21044">
              <a:spAutoFit/>
            </a:bodyPr>
            <a:lstStyle>
              <a:lvl1pPr defTabSz="762000" eaLnBrk="0" hangingPunct="0">
                <a:defRPr sz="10600">
                  <a:solidFill>
                    <a:schemeClr val="tx1"/>
                  </a:solidFill>
                  <a:latin typeface="Arial" panose="020B0604020202020204" pitchFamily="34" charset="0"/>
                  <a:cs typeface="Arial" panose="020B0604020202020204" pitchFamily="34" charset="0"/>
                </a:defRPr>
              </a:lvl1pPr>
              <a:lvl2pPr marL="742950" indent="-285750" defTabSz="762000" eaLnBrk="0" hangingPunct="0">
                <a:defRPr sz="10600">
                  <a:solidFill>
                    <a:schemeClr val="tx1"/>
                  </a:solidFill>
                  <a:latin typeface="Arial" panose="020B0604020202020204" pitchFamily="34" charset="0"/>
                  <a:cs typeface="Arial" panose="020B0604020202020204" pitchFamily="34" charset="0"/>
                </a:defRPr>
              </a:lvl2pPr>
              <a:lvl3pPr marL="1143000" indent="-228600" defTabSz="762000" eaLnBrk="0" hangingPunct="0">
                <a:defRPr sz="10600">
                  <a:solidFill>
                    <a:schemeClr val="tx1"/>
                  </a:solidFill>
                  <a:latin typeface="Arial" panose="020B0604020202020204" pitchFamily="34" charset="0"/>
                  <a:cs typeface="Arial" panose="020B0604020202020204" pitchFamily="34" charset="0"/>
                </a:defRPr>
              </a:lvl3pPr>
              <a:lvl4pPr marL="1600200" indent="-228600" defTabSz="762000" eaLnBrk="0" hangingPunct="0">
                <a:defRPr sz="10600">
                  <a:solidFill>
                    <a:schemeClr val="tx1"/>
                  </a:solidFill>
                  <a:latin typeface="Arial" panose="020B0604020202020204" pitchFamily="34" charset="0"/>
                  <a:cs typeface="Arial" panose="020B0604020202020204" pitchFamily="34" charset="0"/>
                </a:defRPr>
              </a:lvl4pPr>
              <a:lvl5pPr marL="2057400" indent="-228600" defTabSz="762000" eaLnBrk="0" hangingPunct="0">
                <a:defRPr sz="10600">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9pPr>
            </a:lstStyle>
            <a:p>
              <a:pPr algn="just" eaLnBrk="1" hangingPunct="1"/>
              <a:r>
                <a:rPr lang="en-US" altLang="en-US" sz="1600" b="1" dirty="0">
                  <a:solidFill>
                    <a:schemeClr val="bg1"/>
                  </a:solidFill>
                  <a:latin typeface="Times New Roman" panose="02020603050405020304" pitchFamily="18" charset="0"/>
                  <a:cs typeface="Times New Roman" panose="02020603050405020304" pitchFamily="18" charset="0"/>
                </a:rPr>
                <a:t>REFERENCES</a:t>
              </a:r>
            </a:p>
            <a:p>
              <a:pPr algn="just" eaLnBrk="1" hangingPunct="1"/>
              <a:endParaRPr lang="en-US" sz="1600" b="1" i="0" u="none" strike="noStrike" dirty="0">
                <a:solidFill>
                  <a:schemeClr val="bg1"/>
                </a:solidFill>
                <a:effectLst/>
                <a:latin typeface="Times New Roman" panose="02020603050405020304" pitchFamily="18" charset="0"/>
                <a:cs typeface="Times New Roman" panose="02020603050405020304" pitchFamily="18" charset="0"/>
              </a:endParaRPr>
            </a:p>
            <a:p>
              <a:pPr algn="just" eaLnBrk="1" hangingPunct="1"/>
              <a:r>
                <a:rPr lang="en-US" sz="1800" dirty="0">
                  <a:solidFill>
                    <a:schemeClr val="bg1"/>
                  </a:solidFill>
                  <a:latin typeface="Times New Roman" panose="02020603050405020304" pitchFamily="18" charset="0"/>
                  <a:cs typeface="Times New Roman" panose="02020603050405020304" pitchFamily="18" charset="0"/>
                </a:rPr>
                <a:t>Big </a:t>
              </a:r>
              <a:r>
                <a:rPr lang="en-US" sz="1800" dirty="0" err="1">
                  <a:solidFill>
                    <a:schemeClr val="bg1"/>
                  </a:solidFill>
                  <a:latin typeface="Times New Roman" panose="02020603050405020304" pitchFamily="18" charset="0"/>
                  <a:cs typeface="Times New Roman" panose="02020603050405020304" pitchFamily="18" charset="0"/>
                </a:rPr>
                <a:t>Freedia</a:t>
              </a:r>
              <a:r>
                <a:rPr lang="en-US" sz="1800" dirty="0">
                  <a:solidFill>
                    <a:schemeClr val="bg1"/>
                  </a:solidFill>
                  <a:latin typeface="Times New Roman" panose="02020603050405020304" pitchFamily="18" charset="0"/>
                  <a:cs typeface="Times New Roman" panose="02020603050405020304" pitchFamily="18" charset="0"/>
                </a:rPr>
                <a:t> (2018). </a:t>
              </a:r>
              <a:r>
                <a:rPr lang="en-US" sz="1800" i="1" dirty="0">
                  <a:solidFill>
                    <a:schemeClr val="bg1"/>
                  </a:solidFill>
                  <a:latin typeface="Times New Roman" panose="02020603050405020304" pitchFamily="18" charset="0"/>
                  <a:cs typeface="Times New Roman" panose="02020603050405020304" pitchFamily="18" charset="0"/>
                </a:rPr>
                <a:t>Rent. </a:t>
              </a:r>
              <a:r>
                <a:rPr lang="en-US" sz="1800" dirty="0">
                  <a:solidFill>
                    <a:schemeClr val="bg1"/>
                  </a:solidFill>
                  <a:latin typeface="Times New Roman" panose="02020603050405020304" pitchFamily="18" charset="0"/>
                  <a:cs typeface="Times New Roman" panose="02020603050405020304" pitchFamily="18" charset="0"/>
                </a:rPr>
                <a:t>Asylum Records.  </a:t>
              </a:r>
            </a:p>
            <a:p>
              <a:pPr algn="just" eaLnBrk="1" hangingPunct="1"/>
              <a:endParaRPr lang="en-US" sz="700" b="0" i="0" u="none" strike="noStrike" dirty="0">
                <a:solidFill>
                  <a:srgbClr val="000000"/>
                </a:solidFill>
                <a:effectLst/>
                <a:latin typeface="Times New Roman" panose="02020603050405020304" pitchFamily="18" charset="0"/>
                <a:cs typeface="Times New Roman" panose="02020603050405020304" pitchFamily="18" charset="0"/>
              </a:endParaRPr>
            </a:p>
            <a:p>
              <a:pPr rtl="0">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Christie, M. J. (1981). Electrodermal activity in the 1980s: a review. Journal of the Royal Society of Medicine, 74(8), 616-622.</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a:solidFill>
                    <a:srgbClr val="000000"/>
                  </a:solidFill>
                  <a:effectLst/>
                  <a:latin typeface="Times New Roman" panose="02020603050405020304" pitchFamily="18" charset="0"/>
                  <a:cs typeface="Times New Roman" panose="02020603050405020304" pitchFamily="18" charset="0"/>
                </a:rPr>
                <a:t>Coates, R.,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Sykora</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M., &amp; Jackson, T. (2019, January). Browsing to breathe: social Media for Stress Reduction. In Proceedings of the 52nd Hawaii International Conference on System Sciences.</a:t>
              </a:r>
            </a:p>
            <a:p>
              <a:pPr rtl="0">
                <a:spcBef>
                  <a:spcPts val="0"/>
                </a:spcBef>
                <a:spcAft>
                  <a:spcPts val="0"/>
                </a:spcAft>
              </a:pP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r>
                <a:rPr lang="en-US" sz="1800" b="0" i="0" u="none" strike="noStrike" dirty="0">
                  <a:solidFill>
                    <a:srgbClr val="000000"/>
                  </a:solidFill>
                  <a:effectLst/>
                  <a:latin typeface="Times New Roman" panose="02020603050405020304" pitchFamily="18" charset="0"/>
                  <a:cs typeface="Times New Roman" panose="02020603050405020304" pitchFamily="18" charset="0"/>
                </a:rPr>
                <a:t>Johnson, A. (2021). Copyrighting TikTok Dances: Choreography in the Internet Age. Washington Law Review, 96(3), 1225.</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a:solidFill>
                    <a:srgbClr val="000000"/>
                  </a:solidFill>
                  <a:effectLst/>
                  <a:latin typeface="Times New Roman" panose="02020603050405020304" pitchFamily="18" charset="0"/>
                  <a:cs typeface="Times New Roman" panose="02020603050405020304" pitchFamily="18" charset="0"/>
                </a:rPr>
                <a:t>Hanna, J. L. (1995). The power of dance: Health and healing. The Journal of Alternative and Complementary Medicine, 1(4), 323–331. https://doi.org/10.1089/acm.1995.1.323 </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Laland</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K., Wilkins, C., &amp; Clayton, N. (2016). The evolution of dance. Current Biology, 26(1). </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Levenstein</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S.,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Prantera</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C.,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Varvo</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V.,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Scribano</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M. L.,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Berto</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E.,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Luzi</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C., &amp;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Andreoli</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 (1993). Development of the perceived stress questionnaire: a new tool for psychosomatic research. Journal of Psychosomatic Research, 37(1), 19–32.</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a:solidFill>
                    <a:srgbClr val="000000"/>
                  </a:solidFill>
                  <a:effectLst/>
                  <a:latin typeface="Times New Roman" panose="02020603050405020304" pitchFamily="18" charset="0"/>
                  <a:cs typeface="Times New Roman" panose="02020603050405020304" pitchFamily="18" charset="0"/>
                </a:rPr>
                <a:t>Martin, L.,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Oepen</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R., Bauer, K.,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Nottensteiner</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A.,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Mergheim</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K., Gruber, H., &amp; Koch, S. C. (2018). Creative arts interventions for stress management and prevention—a systematic review. Behavioral Sciences, 8(2), 28.</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a:solidFill>
                    <a:srgbClr val="000000"/>
                  </a:solidFill>
                  <a:effectLst/>
                  <a:latin typeface="Times New Roman" panose="02020603050405020304" pitchFamily="18" charset="0"/>
                  <a:cs typeface="Times New Roman" panose="02020603050405020304" pitchFamily="18" charset="0"/>
                </a:rPr>
                <a:t>Mayer, J. D., &amp; </a:t>
              </a: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Gaschke</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Y. N. (1988). The experience and meta-experience of mood. Journal of Personality and Social Psychology, 55, 102-111.</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err="1">
                  <a:solidFill>
                    <a:srgbClr val="000000"/>
                  </a:solidFill>
                  <a:effectLst/>
                  <a:latin typeface="Times New Roman" panose="02020603050405020304" pitchFamily="18" charset="0"/>
                  <a:cs typeface="Times New Roman" panose="02020603050405020304" pitchFamily="18" charset="0"/>
                </a:rPr>
                <a:t>Nesi</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 J. (2020). The impact of social media on youth mental health: challenges and opportunities. North Carolina medical journal, 81(2), 116-121.</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a:solidFill>
                    <a:srgbClr val="222222"/>
                  </a:solidFill>
                  <a:effectLst/>
                  <a:latin typeface="Times New Roman" panose="02020603050405020304" pitchFamily="18" charset="0"/>
                  <a:cs typeface="Times New Roman" panose="02020603050405020304" pitchFamily="18" charset="0"/>
                </a:rPr>
                <a:t>Scheffler, R. M. (2019). Anxiety Disorder on College Campuses: A New Epidemic (Preliminary Findings). </a:t>
              </a:r>
              <a:r>
                <a:rPr lang="en-US" sz="1800" b="0" i="1" u="none" strike="noStrike" dirty="0">
                  <a:solidFill>
                    <a:srgbClr val="000000"/>
                  </a:solidFill>
                  <a:effectLst/>
                  <a:latin typeface="Times New Roman" panose="02020603050405020304" pitchFamily="18" charset="0"/>
                  <a:cs typeface="Times New Roman" panose="02020603050405020304" pitchFamily="18" charset="0"/>
                </a:rPr>
                <a:t>Under review</a:t>
              </a:r>
              <a:r>
                <a:rPr lang="en-US" sz="1800" b="0" i="0" u="none" strike="noStrike" dirty="0">
                  <a:solidFill>
                    <a:srgbClr val="000000"/>
                  </a:solidFill>
                  <a:effectLst/>
                  <a:latin typeface="Times New Roman" panose="02020603050405020304" pitchFamily="18" charset="0"/>
                  <a:cs typeface="Times New Roman" panose="02020603050405020304" pitchFamily="18" charset="0"/>
                </a:rPr>
                <a:t>.</a:t>
              </a:r>
              <a:endParaRPr lang="en-US" sz="800" b="0" dirty="0">
                <a:effectLst/>
                <a:latin typeface="Times New Roman" panose="02020603050405020304" pitchFamily="18" charset="0"/>
                <a:cs typeface="Times New Roman" panose="02020603050405020304" pitchFamily="18" charset="0"/>
              </a:endParaRPr>
            </a:p>
            <a:p>
              <a:pPr rtl="0">
                <a:spcBef>
                  <a:spcPts val="0"/>
                </a:spcBef>
                <a:spcAft>
                  <a:spcPts val="0"/>
                </a:spcAft>
              </a:pPr>
              <a:br>
                <a:rPr lang="en-US" sz="800" b="0" dirty="0">
                  <a:effectLst/>
                  <a:latin typeface="Times New Roman" panose="02020603050405020304" pitchFamily="18" charset="0"/>
                  <a:cs typeface="Times New Roman" panose="02020603050405020304" pitchFamily="18" charset="0"/>
                </a:rPr>
              </a:br>
              <a:r>
                <a:rPr lang="en-US" sz="1800" b="0" i="0" u="none" strike="noStrike" dirty="0">
                  <a:solidFill>
                    <a:srgbClr val="000000"/>
                  </a:solidFill>
                  <a:effectLst/>
                  <a:latin typeface="Times New Roman" panose="02020603050405020304" pitchFamily="18" charset="0"/>
                  <a:cs typeface="Times New Roman" panose="02020603050405020304" pitchFamily="18" charset="0"/>
                </a:rPr>
                <a:t>Wang, J., Wang, Y., Weng, N., Chai, T., Li, A., Zhang, F., &amp; Yu, S. (2022). Will You Ever Become Popular? Learning to Predict Virality of Dance Clips. ACM Transactions on Multimedia Computing, Communications, and Applications (TOMM), 18(2), 1-24.</a:t>
              </a:r>
              <a:endParaRPr lang="en-US" sz="800" b="0" dirty="0">
                <a:effectLst/>
                <a:latin typeface="Times New Roman" panose="02020603050405020304" pitchFamily="18" charset="0"/>
                <a:cs typeface="Times New Roman" panose="02020603050405020304" pitchFamily="18" charset="0"/>
              </a:endParaRPr>
            </a:p>
            <a:p>
              <a:br>
                <a:rPr lang="en-US" sz="400" dirty="0"/>
              </a:br>
              <a:endParaRPr lang="en-US" altLang="en-US" sz="1600" dirty="0">
                <a:solidFill>
                  <a:schemeClr val="bg1"/>
                </a:solidFill>
                <a:latin typeface="Times New Roman" panose="02020603050405020304" pitchFamily="18" charset="0"/>
                <a:cs typeface="Times New Roman" panose="02020603050405020304" pitchFamily="18" charset="0"/>
              </a:endParaRPr>
            </a:p>
          </p:txBody>
        </p:sp>
        <p:sp>
          <p:nvSpPr>
            <p:cNvPr id="34" name="Text Box 13">
              <a:extLst>
                <a:ext uri="{FF2B5EF4-FFF2-40B4-BE49-F238E27FC236}">
                  <a16:creationId xmlns:a16="http://schemas.microsoft.com/office/drawing/2014/main" id="{DE8911A2-8D88-4B36-BD41-050F2D75BF59}"/>
                </a:ext>
              </a:extLst>
            </p:cNvPr>
            <p:cNvSpPr txBox="1">
              <a:spLocks noChangeArrowheads="1"/>
            </p:cNvSpPr>
            <p:nvPr/>
          </p:nvSpPr>
          <p:spPr bwMode="auto">
            <a:xfrm>
              <a:off x="31991682" y="30127498"/>
              <a:ext cx="10625328" cy="122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2088" tIns="21044" rIns="42088" bIns="21044">
              <a:spAutoFit/>
            </a:bodyPr>
            <a:lstStyle>
              <a:lvl1pPr defTabSz="762000" eaLnBrk="0" hangingPunct="0">
                <a:defRPr sz="10600">
                  <a:solidFill>
                    <a:schemeClr val="tx1"/>
                  </a:solidFill>
                  <a:latin typeface="Arial" panose="020B0604020202020204" pitchFamily="34" charset="0"/>
                  <a:cs typeface="Arial" panose="020B0604020202020204" pitchFamily="34" charset="0"/>
                </a:defRPr>
              </a:lvl1pPr>
              <a:lvl2pPr marL="742950" indent="-285750" defTabSz="762000" eaLnBrk="0" hangingPunct="0">
                <a:defRPr sz="10600">
                  <a:solidFill>
                    <a:schemeClr val="tx1"/>
                  </a:solidFill>
                  <a:latin typeface="Arial" panose="020B0604020202020204" pitchFamily="34" charset="0"/>
                  <a:cs typeface="Arial" panose="020B0604020202020204" pitchFamily="34" charset="0"/>
                </a:defRPr>
              </a:lvl2pPr>
              <a:lvl3pPr marL="1143000" indent="-228600" defTabSz="762000" eaLnBrk="0" hangingPunct="0">
                <a:defRPr sz="10600">
                  <a:solidFill>
                    <a:schemeClr val="tx1"/>
                  </a:solidFill>
                  <a:latin typeface="Arial" panose="020B0604020202020204" pitchFamily="34" charset="0"/>
                  <a:cs typeface="Arial" panose="020B0604020202020204" pitchFamily="34" charset="0"/>
                </a:defRPr>
              </a:lvl3pPr>
              <a:lvl4pPr marL="1600200" indent="-228600" defTabSz="762000" eaLnBrk="0" hangingPunct="0">
                <a:defRPr sz="10600">
                  <a:solidFill>
                    <a:schemeClr val="tx1"/>
                  </a:solidFill>
                  <a:latin typeface="Arial" panose="020B0604020202020204" pitchFamily="34" charset="0"/>
                  <a:cs typeface="Arial" panose="020B0604020202020204" pitchFamily="34" charset="0"/>
                </a:defRPr>
              </a:lvl4pPr>
              <a:lvl5pPr marL="2057400" indent="-228600" defTabSz="762000" eaLnBrk="0" hangingPunct="0">
                <a:defRPr sz="10600">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9pPr>
            </a:lstStyle>
            <a:p>
              <a:pPr eaLnBrk="1" hangingPunct="1"/>
              <a:r>
                <a:rPr lang="en-US" altLang="en-US" sz="1600" b="1" dirty="0">
                  <a:solidFill>
                    <a:schemeClr val="bg1"/>
                  </a:solidFill>
                  <a:latin typeface="Times New Roman" panose="02020603050405020304" pitchFamily="18" charset="0"/>
                  <a:cs typeface="Times New Roman" panose="02020603050405020304" pitchFamily="18" charset="0"/>
                </a:rPr>
                <a:t>CONTACT</a:t>
              </a:r>
            </a:p>
            <a:p>
              <a:pPr eaLnBrk="1" hangingPunct="1"/>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eaLnBrk="1" hangingPunct="1"/>
              <a:r>
                <a:rPr lang="en-US" altLang="en-US" sz="1800" dirty="0">
                  <a:solidFill>
                    <a:schemeClr val="bg1"/>
                  </a:solidFill>
                  <a:latin typeface="Times New Roman" panose="02020603050405020304" pitchFamily="18" charset="0"/>
                  <a:cs typeface="Times New Roman" panose="02020603050405020304" pitchFamily="18" charset="0"/>
                </a:rPr>
                <a:t>Michelle L. Fowler, PhD, Assistant Professor, Department of Psychology, Counseling, &amp; Family Studies, Nicholls State University.   michelle.fowler@nicholls.edu</a:t>
              </a:r>
            </a:p>
          </p:txBody>
        </p:sp>
      </p:grpSp>
      <p:sp>
        <p:nvSpPr>
          <p:cNvPr id="19" name="TextBox 18">
            <a:extLst>
              <a:ext uri="{FF2B5EF4-FFF2-40B4-BE49-F238E27FC236}">
                <a16:creationId xmlns:a16="http://schemas.microsoft.com/office/drawing/2014/main" id="{596EE309-4F78-463D-AC32-08997467ACA9}"/>
              </a:ext>
            </a:extLst>
          </p:cNvPr>
          <p:cNvSpPr txBox="1"/>
          <p:nvPr/>
        </p:nvSpPr>
        <p:spPr>
          <a:xfrm>
            <a:off x="13563870" y="13754441"/>
            <a:ext cx="16935179" cy="3708708"/>
          </a:xfrm>
          <a:prstGeom prst="rect">
            <a:avLst/>
          </a:prstGeom>
          <a:noFill/>
        </p:spPr>
        <p:txBody>
          <a:bodyPr wrap="square" rtlCol="0">
            <a:spAutoFit/>
          </a:bodyPr>
          <a:lstStyle/>
          <a:p>
            <a:pPr algn="just"/>
            <a:r>
              <a:rPr lang="en-US" sz="3500" b="1" dirty="0">
                <a:solidFill>
                  <a:schemeClr val="bg1"/>
                </a:solidFill>
                <a:latin typeface="Times New Roman" panose="02020603050405020304" pitchFamily="18" charset="0"/>
                <a:cs typeface="Times New Roman" panose="02020603050405020304" pitchFamily="18" charset="0"/>
              </a:rPr>
              <a:t>5. RESULTS</a:t>
            </a:r>
          </a:p>
          <a:p>
            <a:pPr algn="just"/>
            <a:r>
              <a:rPr lang="en-US" altLang="en-US" sz="2500" i="1" dirty="0">
                <a:solidFill>
                  <a:schemeClr val="bg1"/>
                </a:solidFill>
                <a:latin typeface="Times New Roman" panose="02020603050405020304" pitchFamily="18" charset="0"/>
                <a:cs typeface="Times New Roman" panose="02020603050405020304" pitchFamily="18" charset="0"/>
              </a:rPr>
              <a:t>N=18 (n=6 per sample), </a:t>
            </a:r>
            <a:r>
              <a:rPr lang="el-GR" altLang="en-US" sz="2500" i="1" dirty="0">
                <a:solidFill>
                  <a:schemeClr val="bg1"/>
                </a:solidFill>
                <a:latin typeface="Times New Roman" panose="02020603050405020304" pitchFamily="18" charset="0"/>
                <a:cs typeface="Times New Roman" panose="02020603050405020304" pitchFamily="18" charset="0"/>
              </a:rPr>
              <a:t>α</a:t>
            </a:r>
            <a:r>
              <a:rPr lang="en-US" altLang="en-US" sz="2500" i="1" dirty="0">
                <a:solidFill>
                  <a:schemeClr val="bg1"/>
                </a:solidFill>
                <a:latin typeface="Times New Roman" panose="02020603050405020304" pitchFamily="18" charset="0"/>
                <a:cs typeface="Times New Roman" panose="02020603050405020304" pitchFamily="18" charset="0"/>
              </a:rPr>
              <a:t>=0.05: Error bars represent SEM.  </a:t>
            </a: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r>
              <a:rPr lang="en-US" altLang="en-US" sz="2500" b="1" dirty="0">
                <a:solidFill>
                  <a:schemeClr val="bg1"/>
                </a:solidFill>
                <a:latin typeface="Times New Roman" panose="02020603050405020304" pitchFamily="18" charset="0"/>
                <a:cs typeface="Times New Roman" panose="02020603050405020304" pitchFamily="18" charset="0"/>
              </a:rPr>
              <a:t>5.1 Biometric Data</a:t>
            </a:r>
          </a:p>
          <a:p>
            <a:pPr algn="just"/>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a:r>
              <a:rPr lang="en-US" altLang="en-US" sz="2500" dirty="0">
                <a:solidFill>
                  <a:schemeClr val="bg1"/>
                </a:solidFill>
                <a:latin typeface="Times New Roman" panose="02020603050405020304" pitchFamily="18" charset="0"/>
                <a:cs typeface="Times New Roman" panose="02020603050405020304" pitchFamily="18" charset="0"/>
              </a:rPr>
              <a:t>To ensure movement, results from the fitness tracker showed overall significant results between pre-post heart rate (resting HR: M=90.6, s=17.6; active HR: 106.0, s=16.7), (F(1,15)=14.741,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=0.002) and number of steps (F(2,15)=772.574,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&lt;0.000), in which both the mimicking (M552.7, s=33.3) and the freestyle (M=520.2, s=33.7) groups  showed significantly higher steps than the viewing only group (M=0.0,s=0.0).  However, no other significant differences were observed.  </a:t>
            </a:r>
            <a:endParaRPr lang="en-US" altLang="en-US" sz="2500" b="1" dirty="0">
              <a:solidFill>
                <a:schemeClr val="bg1"/>
              </a:solidFill>
              <a:latin typeface="Times New Roman" panose="02020603050405020304" pitchFamily="18" charset="0"/>
              <a:cs typeface="Times New Roman" panose="02020603050405020304" pitchFamily="18" charset="0"/>
            </a:endParaRPr>
          </a:p>
        </p:txBody>
      </p:sp>
      <p:sp>
        <p:nvSpPr>
          <p:cNvPr id="52" name="TextBox 51">
            <a:extLst>
              <a:ext uri="{FF2B5EF4-FFF2-40B4-BE49-F238E27FC236}">
                <a16:creationId xmlns:a16="http://schemas.microsoft.com/office/drawing/2014/main" id="{DCF641DB-849A-449B-9A7C-1B9BC8CF7A79}"/>
              </a:ext>
            </a:extLst>
          </p:cNvPr>
          <p:cNvSpPr txBox="1"/>
          <p:nvPr/>
        </p:nvSpPr>
        <p:spPr>
          <a:xfrm>
            <a:off x="13563869" y="17948223"/>
            <a:ext cx="9354337" cy="12865060"/>
          </a:xfrm>
          <a:prstGeom prst="rect">
            <a:avLst/>
          </a:prstGeom>
          <a:noFill/>
        </p:spPr>
        <p:txBody>
          <a:bodyPr wrap="square" rtlCol="0">
            <a:spAutoFit/>
          </a:bodyPr>
          <a:lstStyle/>
          <a:p>
            <a:pPr algn="just"/>
            <a:r>
              <a:rPr lang="en-US" altLang="en-US" sz="2500" b="1" dirty="0">
                <a:solidFill>
                  <a:schemeClr val="bg1"/>
                </a:solidFill>
                <a:latin typeface="Times New Roman" panose="02020603050405020304" pitchFamily="18" charset="0"/>
                <a:cs typeface="Times New Roman" panose="02020603050405020304" pitchFamily="18" charset="0"/>
              </a:rPr>
              <a:t>5.2 Perceived Stress as a function of  Social Media Dance Challenge</a:t>
            </a:r>
          </a:p>
          <a:p>
            <a:pPr algn="just"/>
            <a:endParaRPr lang="en-US" altLang="en-US" sz="1000" b="1" dirty="0">
              <a:solidFill>
                <a:schemeClr val="bg1"/>
              </a:solidFill>
              <a:latin typeface="Times New Roman" panose="02020603050405020304" pitchFamily="18" charset="0"/>
              <a:cs typeface="Times New Roman" panose="02020603050405020304" pitchFamily="18" charset="0"/>
            </a:endParaRPr>
          </a:p>
          <a:p>
            <a:pPr algn="just"/>
            <a:r>
              <a:rPr lang="en-US" altLang="en-US" sz="2500" dirty="0">
                <a:solidFill>
                  <a:schemeClr val="bg1"/>
                </a:solidFill>
                <a:latin typeface="Times New Roman" panose="02020603050405020304" pitchFamily="18" charset="0"/>
                <a:cs typeface="Times New Roman" panose="02020603050405020304" pitchFamily="18" charset="0"/>
              </a:rPr>
              <a:t>The stress questionnaire consisted of 9 Likert-scaled questions regarding perceived stress, including finances, current goals, future goals, academic load, work load, family dynamics, interpersonal relationships, and community factors.  Results of a mixed 2x3 ANOVA show that perceived stress decreases as a function of social media interaction (F(1,15)=8.201,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=0.012, </a:t>
            </a:r>
            <a:r>
              <a:rPr lang="el-GR" altLang="en-US" sz="2500" dirty="0">
                <a:solidFill>
                  <a:schemeClr val="bg1"/>
                </a:solidFill>
                <a:latin typeface="Times New Roman" panose="02020603050405020304" pitchFamily="18" charset="0"/>
                <a:cs typeface="Times New Roman" panose="02020603050405020304" pitchFamily="18" charset="0"/>
              </a:rPr>
              <a:t>ω</a:t>
            </a:r>
            <a:r>
              <a:rPr lang="en-US" altLang="en-US" sz="2500" dirty="0">
                <a:solidFill>
                  <a:schemeClr val="bg1"/>
                </a:solidFill>
                <a:latin typeface="Times New Roman" panose="02020603050405020304" pitchFamily="18" charset="0"/>
                <a:cs typeface="Times New Roman" panose="02020603050405020304" pitchFamily="18" charset="0"/>
              </a:rPr>
              <a:t>=0.763).  However, no significant main effects were observed by engagement type,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=0.284, </a:t>
            </a:r>
            <a:r>
              <a:rPr lang="el-GR" altLang="en-US" sz="2500" dirty="0">
                <a:solidFill>
                  <a:schemeClr val="bg1"/>
                </a:solidFill>
                <a:latin typeface="Times New Roman" panose="02020603050405020304" pitchFamily="18" charset="0"/>
                <a:cs typeface="Times New Roman" panose="02020603050405020304" pitchFamily="18" charset="0"/>
              </a:rPr>
              <a:t>ω</a:t>
            </a:r>
            <a:r>
              <a:rPr lang="en-US" altLang="en-US" sz="2500" dirty="0">
                <a:solidFill>
                  <a:schemeClr val="bg1"/>
                </a:solidFill>
                <a:latin typeface="Times New Roman" panose="02020603050405020304" pitchFamily="18" charset="0"/>
                <a:cs typeface="Times New Roman" panose="02020603050405020304" pitchFamily="18" charset="0"/>
              </a:rPr>
              <a:t>=0.249.</a:t>
            </a:r>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a:r>
              <a:rPr lang="en-US" altLang="en-US" sz="2500" b="1" dirty="0">
                <a:solidFill>
                  <a:schemeClr val="bg1"/>
                </a:solidFill>
                <a:latin typeface="Times New Roman" panose="02020603050405020304" pitchFamily="18" charset="0"/>
                <a:cs typeface="Times New Roman" panose="02020603050405020304" pitchFamily="18" charset="0"/>
              </a:rPr>
              <a:t>5.3 Mood as a function of Social Media Dance Challenge</a:t>
            </a:r>
          </a:p>
          <a:p>
            <a:pPr algn="just"/>
            <a:endParaRPr lang="en-US" altLang="en-US" sz="1000" b="1" dirty="0">
              <a:solidFill>
                <a:schemeClr val="bg1"/>
              </a:solidFill>
              <a:latin typeface="Times New Roman" panose="02020603050405020304" pitchFamily="18" charset="0"/>
              <a:cs typeface="Times New Roman" panose="02020603050405020304" pitchFamily="18" charset="0"/>
            </a:endParaRPr>
          </a:p>
          <a:p>
            <a:pPr algn="just"/>
            <a:r>
              <a:rPr lang="en-US" altLang="en-US" sz="2500" dirty="0">
                <a:solidFill>
                  <a:schemeClr val="bg1"/>
                </a:solidFill>
                <a:latin typeface="Times New Roman" panose="02020603050405020304" pitchFamily="18" charset="0"/>
                <a:cs typeface="Times New Roman" panose="02020603050405020304" pitchFamily="18" charset="0"/>
              </a:rPr>
              <a:t>The mood questionnaire comprised of 20 Likert-scaled questions on mood states.  Results of a mixed 2x3 ANOVA show that mood significantly increases as a function of social media interaction (F(1,15)=6.645,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=0.021</a:t>
            </a:r>
            <a:r>
              <a:rPr lang="en-US" altLang="en-US" sz="2500" i="1" dirty="0">
                <a:solidFill>
                  <a:schemeClr val="bg1"/>
                </a:solidFill>
                <a:latin typeface="Times New Roman" panose="02020603050405020304" pitchFamily="18" charset="0"/>
                <a:cs typeface="Times New Roman" panose="02020603050405020304" pitchFamily="18" charset="0"/>
              </a:rPr>
              <a:t>, </a:t>
            </a:r>
            <a:r>
              <a:rPr lang="el-GR" altLang="en-US" sz="2500" dirty="0">
                <a:solidFill>
                  <a:schemeClr val="bg1"/>
                </a:solidFill>
                <a:latin typeface="Times New Roman" panose="02020603050405020304" pitchFamily="18" charset="0"/>
                <a:cs typeface="Times New Roman" panose="02020603050405020304" pitchFamily="18" charset="0"/>
              </a:rPr>
              <a:t>ω</a:t>
            </a:r>
            <a:r>
              <a:rPr lang="en-US" altLang="en-US" sz="2500" dirty="0">
                <a:solidFill>
                  <a:schemeClr val="bg1"/>
                </a:solidFill>
                <a:latin typeface="Times New Roman" panose="02020603050405020304" pitchFamily="18" charset="0"/>
                <a:cs typeface="Times New Roman" panose="02020603050405020304" pitchFamily="18" charset="0"/>
              </a:rPr>
              <a:t>=0.674). However, no significant main effects were observed by engagement type,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=0.128, </a:t>
            </a:r>
            <a:r>
              <a:rPr lang="el-GR" altLang="en-US" sz="2500" dirty="0">
                <a:solidFill>
                  <a:schemeClr val="bg1"/>
                </a:solidFill>
                <a:latin typeface="Times New Roman" panose="02020603050405020304" pitchFamily="18" charset="0"/>
                <a:cs typeface="Times New Roman" panose="02020603050405020304" pitchFamily="18" charset="0"/>
              </a:rPr>
              <a:t>ω</a:t>
            </a:r>
            <a:r>
              <a:rPr lang="en-US" altLang="en-US" sz="2500" dirty="0">
                <a:solidFill>
                  <a:schemeClr val="bg1"/>
                </a:solidFill>
                <a:latin typeface="Times New Roman" panose="02020603050405020304" pitchFamily="18" charset="0"/>
                <a:cs typeface="Times New Roman" panose="02020603050405020304" pitchFamily="18" charset="0"/>
              </a:rPr>
              <a:t>=0.403.</a:t>
            </a: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a:p>
            <a:pPr algn="just"/>
            <a:r>
              <a:rPr lang="en-US" altLang="en-US" sz="2500" b="1" dirty="0">
                <a:solidFill>
                  <a:schemeClr val="bg1"/>
                </a:solidFill>
                <a:latin typeface="Times New Roman" panose="02020603050405020304" pitchFamily="18" charset="0"/>
                <a:cs typeface="Times New Roman" panose="02020603050405020304" pitchFamily="18" charset="0"/>
              </a:rPr>
              <a:t>5.4 Affective Valance as a function of Social Media Dance Challenge</a:t>
            </a:r>
          </a:p>
          <a:p>
            <a:pPr algn="just"/>
            <a:endParaRPr lang="en-US" altLang="en-US" sz="1000" dirty="0">
              <a:solidFill>
                <a:schemeClr val="bg1"/>
              </a:solidFill>
              <a:latin typeface="Times New Roman" panose="02020603050405020304" pitchFamily="18" charset="0"/>
              <a:cs typeface="Times New Roman" panose="02020603050405020304" pitchFamily="18" charset="0"/>
            </a:endParaRPr>
          </a:p>
          <a:p>
            <a:pPr algn="just"/>
            <a:r>
              <a:rPr lang="en-US" altLang="en-US" sz="2500" dirty="0">
                <a:solidFill>
                  <a:schemeClr val="bg1"/>
                </a:solidFill>
                <a:latin typeface="Times New Roman" panose="02020603050405020304" pitchFamily="18" charset="0"/>
                <a:cs typeface="Times New Roman" panose="02020603050405020304" pitchFamily="18" charset="0"/>
              </a:rPr>
              <a:t>Results of 2x3 mixed ANOVA show a significant interaction between pre-post testing of positive versus negative valance.  However, no significant main effects were observed by engagement type, </a:t>
            </a:r>
            <a:r>
              <a:rPr lang="en-US" altLang="en-US" sz="2500" i="1" dirty="0">
                <a:solidFill>
                  <a:schemeClr val="bg1"/>
                </a:solidFill>
                <a:latin typeface="Times New Roman" panose="02020603050405020304" pitchFamily="18" charset="0"/>
                <a:cs typeface="Times New Roman" panose="02020603050405020304" pitchFamily="18" charset="0"/>
              </a:rPr>
              <a:t>p</a:t>
            </a:r>
            <a:r>
              <a:rPr lang="en-US" altLang="en-US" sz="2500" dirty="0">
                <a:solidFill>
                  <a:schemeClr val="bg1"/>
                </a:solidFill>
                <a:latin typeface="Times New Roman" panose="02020603050405020304" pitchFamily="18" charset="0"/>
                <a:cs typeface="Times New Roman" panose="02020603050405020304" pitchFamily="18" charset="0"/>
              </a:rPr>
              <a:t>=0.293, </a:t>
            </a:r>
            <a:r>
              <a:rPr lang="el-GR" altLang="en-US" sz="2500" dirty="0">
                <a:solidFill>
                  <a:schemeClr val="bg1"/>
                </a:solidFill>
                <a:latin typeface="Times New Roman" panose="02020603050405020304" pitchFamily="18" charset="0"/>
                <a:cs typeface="Times New Roman" panose="02020603050405020304" pitchFamily="18" charset="0"/>
              </a:rPr>
              <a:t>ω</a:t>
            </a:r>
            <a:r>
              <a:rPr lang="en-US" altLang="en-US" sz="2500" dirty="0">
                <a:solidFill>
                  <a:schemeClr val="bg1"/>
                </a:solidFill>
                <a:latin typeface="Times New Roman" panose="02020603050405020304" pitchFamily="18" charset="0"/>
                <a:cs typeface="Times New Roman" panose="02020603050405020304" pitchFamily="18" charset="0"/>
              </a:rPr>
              <a:t>=0.243.</a:t>
            </a:r>
          </a:p>
          <a:p>
            <a:pPr algn="just"/>
            <a:endParaRPr lang="en-US" altLang="en-US" sz="2500" b="1" dirty="0">
              <a:solidFill>
                <a:schemeClr val="bg1"/>
              </a:solidFill>
              <a:latin typeface="Times New Roman" panose="02020603050405020304" pitchFamily="18" charset="0"/>
              <a:cs typeface="Times New Roman" panose="02020603050405020304" pitchFamily="18" charset="0"/>
            </a:endParaRPr>
          </a:p>
          <a:p>
            <a:pPr algn="just"/>
            <a:endParaRPr lang="en-US" altLang="en-US" sz="2500" i="1" dirty="0">
              <a:solidFill>
                <a:schemeClr val="bg1"/>
              </a:solidFill>
              <a:latin typeface="Times New Roman" panose="02020603050405020304" pitchFamily="18" charset="0"/>
              <a:cs typeface="Times New Roman" panose="02020603050405020304" pitchFamily="18" charset="0"/>
            </a:endParaRPr>
          </a:p>
        </p:txBody>
      </p:sp>
      <p:grpSp>
        <p:nvGrpSpPr>
          <p:cNvPr id="24" name="Group 23">
            <a:extLst>
              <a:ext uri="{FF2B5EF4-FFF2-40B4-BE49-F238E27FC236}">
                <a16:creationId xmlns:a16="http://schemas.microsoft.com/office/drawing/2014/main" id="{CA548CD7-551F-43BC-9CC9-7488766CDE2F}"/>
              </a:ext>
            </a:extLst>
          </p:cNvPr>
          <p:cNvGrpSpPr/>
          <p:nvPr/>
        </p:nvGrpSpPr>
        <p:grpSpPr>
          <a:xfrm>
            <a:off x="22680092" y="8315213"/>
            <a:ext cx="7818957" cy="4655350"/>
            <a:chOff x="22680092" y="8315213"/>
            <a:chExt cx="8119341" cy="4655350"/>
          </a:xfrm>
        </p:grpSpPr>
        <p:grpSp>
          <p:nvGrpSpPr>
            <p:cNvPr id="25" name="Group 24">
              <a:extLst>
                <a:ext uri="{FF2B5EF4-FFF2-40B4-BE49-F238E27FC236}">
                  <a16:creationId xmlns:a16="http://schemas.microsoft.com/office/drawing/2014/main" id="{61D82118-C102-4EDE-BF05-7DEBE9BBD601}"/>
                </a:ext>
              </a:extLst>
            </p:cNvPr>
            <p:cNvGrpSpPr/>
            <p:nvPr/>
          </p:nvGrpSpPr>
          <p:grpSpPr>
            <a:xfrm>
              <a:off x="22761737" y="8315213"/>
              <a:ext cx="8037696" cy="4616878"/>
              <a:chOff x="21600076" y="7698204"/>
              <a:chExt cx="9276296" cy="5144700"/>
            </a:xfrm>
          </p:grpSpPr>
          <p:pic>
            <p:nvPicPr>
              <p:cNvPr id="17" name="Picture 16">
                <a:extLst>
                  <a:ext uri="{FF2B5EF4-FFF2-40B4-BE49-F238E27FC236}">
                    <a16:creationId xmlns:a16="http://schemas.microsoft.com/office/drawing/2014/main" id="{F3AAC652-4215-4BA5-B08E-2A55C78A9C5D}"/>
                  </a:ext>
                </a:extLst>
              </p:cNvPr>
              <p:cNvPicPr>
                <a:picLocks noChangeAspect="1"/>
              </p:cNvPicPr>
              <p:nvPr/>
            </p:nvPicPr>
            <p:blipFill rotWithShape="1">
              <a:blip r:embed="rId4"/>
              <a:srcRect t="12171"/>
              <a:stretch/>
            </p:blipFill>
            <p:spPr>
              <a:xfrm>
                <a:off x="21600076" y="7698204"/>
                <a:ext cx="8747744" cy="4625041"/>
              </a:xfrm>
              <a:prstGeom prst="rect">
                <a:avLst/>
              </a:prstGeom>
            </p:spPr>
          </p:pic>
          <p:sp>
            <p:nvSpPr>
              <p:cNvPr id="16" name="Rectangle 15">
                <a:extLst>
                  <a:ext uri="{FF2B5EF4-FFF2-40B4-BE49-F238E27FC236}">
                    <a16:creationId xmlns:a16="http://schemas.microsoft.com/office/drawing/2014/main" id="{843A0C7F-FEA1-4EA6-804D-997CA0AE7352}"/>
                  </a:ext>
                </a:extLst>
              </p:cNvPr>
              <p:cNvSpPr/>
              <p:nvPr/>
            </p:nvSpPr>
            <p:spPr>
              <a:xfrm>
                <a:off x="22988173" y="12397052"/>
                <a:ext cx="7888199" cy="445852"/>
              </a:xfrm>
              <a:prstGeom prst="rect">
                <a:avLst/>
              </a:prstGeom>
            </p:spPr>
            <p:txBody>
              <a:bodyPr wrap="square">
                <a:spAutoFit/>
              </a:bodyPr>
              <a:lstStyle/>
              <a:p>
                <a:r>
                  <a:rPr lang="en-US" sz="2000" b="0" i="0" dirty="0">
                    <a:solidFill>
                      <a:schemeClr val="bg1"/>
                    </a:solidFill>
                    <a:effectLst/>
                    <a:latin typeface="Times New Roman" panose="02020603050405020304" pitchFamily="18" charset="0"/>
                    <a:cs typeface="Times New Roman" panose="02020603050405020304" pitchFamily="18" charset="0"/>
                  </a:rPr>
                  <a:t>	Video still of instructional dance video.</a:t>
                </a:r>
                <a:endParaRPr lang="en-US" sz="2000" dirty="0">
                  <a:solidFill>
                    <a:schemeClr val="bg1"/>
                  </a:solidFill>
                  <a:latin typeface="Times New Roman" panose="02020603050405020304" pitchFamily="18" charset="0"/>
                  <a:cs typeface="Times New Roman" panose="02020603050405020304" pitchFamily="18" charset="0"/>
                </a:endParaRPr>
              </a:p>
            </p:txBody>
          </p:sp>
        </p:grpSp>
        <p:sp>
          <p:nvSpPr>
            <p:cNvPr id="26" name="TextBox 25">
              <a:extLst>
                <a:ext uri="{FF2B5EF4-FFF2-40B4-BE49-F238E27FC236}">
                  <a16:creationId xmlns:a16="http://schemas.microsoft.com/office/drawing/2014/main" id="{F35ECB9B-2863-4E40-A3C0-6CD2C3FDF0B9}"/>
                </a:ext>
              </a:extLst>
            </p:cNvPr>
            <p:cNvSpPr txBox="1"/>
            <p:nvPr/>
          </p:nvSpPr>
          <p:spPr>
            <a:xfrm>
              <a:off x="22680092" y="12493509"/>
              <a:ext cx="3134298" cy="477054"/>
            </a:xfrm>
            <a:prstGeom prst="rect">
              <a:avLst/>
            </a:prstGeom>
            <a:noFill/>
          </p:spPr>
          <p:txBody>
            <a:bodyPr wrap="square" rtlCol="0">
              <a:spAutoFit/>
            </a:bodyPr>
            <a:lstStyle/>
            <a:p>
              <a:r>
                <a:rPr lang="en-US" sz="2500" dirty="0">
                  <a:solidFill>
                    <a:schemeClr val="bg1"/>
                  </a:solidFill>
                  <a:latin typeface="Times New Roman" panose="02020603050405020304" pitchFamily="18" charset="0"/>
                  <a:cs typeface="Times New Roman" panose="02020603050405020304" pitchFamily="18" charset="0"/>
                </a:rPr>
                <a:t>FIGURE 01:</a:t>
              </a:r>
            </a:p>
          </p:txBody>
        </p:sp>
        <p:pic>
          <p:nvPicPr>
            <p:cNvPr id="12" name="Picture 11">
              <a:extLst>
                <a:ext uri="{FF2B5EF4-FFF2-40B4-BE49-F238E27FC236}">
                  <a16:creationId xmlns:a16="http://schemas.microsoft.com/office/drawing/2014/main" id="{1CF11635-C318-4EC4-94DB-8A7120689D05}"/>
                </a:ext>
              </a:extLst>
            </p:cNvPr>
            <p:cNvPicPr>
              <a:picLocks noChangeAspect="1"/>
            </p:cNvPicPr>
            <p:nvPr/>
          </p:nvPicPr>
          <p:blipFill>
            <a:blip r:embed="rId5"/>
            <a:stretch>
              <a:fillRect/>
            </a:stretch>
          </p:blipFill>
          <p:spPr>
            <a:xfrm>
              <a:off x="22680092" y="8329095"/>
              <a:ext cx="7579718" cy="4150533"/>
            </a:xfrm>
            <a:prstGeom prst="rect">
              <a:avLst/>
            </a:prstGeom>
          </p:spPr>
        </p:pic>
      </p:grpSp>
      <p:sp>
        <p:nvSpPr>
          <p:cNvPr id="45" name="Text Box 13">
            <a:extLst>
              <a:ext uri="{FF2B5EF4-FFF2-40B4-BE49-F238E27FC236}">
                <a16:creationId xmlns:a16="http://schemas.microsoft.com/office/drawing/2014/main" id="{92EA24A7-54DE-4B6E-A02D-8E9B7B168E64}"/>
              </a:ext>
            </a:extLst>
          </p:cNvPr>
          <p:cNvSpPr txBox="1">
            <a:spLocks noChangeArrowheads="1"/>
          </p:cNvSpPr>
          <p:nvPr/>
        </p:nvSpPr>
        <p:spPr bwMode="auto">
          <a:xfrm>
            <a:off x="1561558" y="28352589"/>
            <a:ext cx="10625328" cy="350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2088" tIns="21044" rIns="42088" bIns="21044">
            <a:spAutoFit/>
          </a:bodyPr>
          <a:lstStyle>
            <a:lvl1pPr defTabSz="762000" eaLnBrk="0" hangingPunct="0">
              <a:defRPr sz="10600">
                <a:solidFill>
                  <a:schemeClr val="tx1"/>
                </a:solidFill>
                <a:latin typeface="Arial" panose="020B0604020202020204" pitchFamily="34" charset="0"/>
                <a:cs typeface="Arial" panose="020B0604020202020204" pitchFamily="34" charset="0"/>
              </a:defRPr>
            </a:lvl1pPr>
            <a:lvl2pPr marL="742950" indent="-285750" defTabSz="762000" eaLnBrk="0" hangingPunct="0">
              <a:defRPr sz="10600">
                <a:solidFill>
                  <a:schemeClr val="tx1"/>
                </a:solidFill>
                <a:latin typeface="Arial" panose="020B0604020202020204" pitchFamily="34" charset="0"/>
                <a:cs typeface="Arial" panose="020B0604020202020204" pitchFamily="34" charset="0"/>
              </a:defRPr>
            </a:lvl2pPr>
            <a:lvl3pPr marL="1143000" indent="-228600" defTabSz="762000" eaLnBrk="0" hangingPunct="0">
              <a:defRPr sz="10600">
                <a:solidFill>
                  <a:schemeClr val="tx1"/>
                </a:solidFill>
                <a:latin typeface="Arial" panose="020B0604020202020204" pitchFamily="34" charset="0"/>
                <a:cs typeface="Arial" panose="020B0604020202020204" pitchFamily="34" charset="0"/>
              </a:defRPr>
            </a:lvl3pPr>
            <a:lvl4pPr marL="1600200" indent="-228600" defTabSz="762000" eaLnBrk="0" hangingPunct="0">
              <a:defRPr sz="10600">
                <a:solidFill>
                  <a:schemeClr val="tx1"/>
                </a:solidFill>
                <a:latin typeface="Arial" panose="020B0604020202020204" pitchFamily="34" charset="0"/>
                <a:cs typeface="Arial" panose="020B0604020202020204" pitchFamily="34" charset="0"/>
              </a:defRPr>
            </a:lvl4pPr>
            <a:lvl5pPr marL="2057400" indent="-228600" defTabSz="762000" eaLnBrk="0" hangingPunct="0">
              <a:defRPr sz="10600">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sz="10600">
                <a:solidFill>
                  <a:schemeClr val="tx1"/>
                </a:solidFill>
                <a:latin typeface="Arial" panose="020B0604020202020204" pitchFamily="34" charset="0"/>
                <a:cs typeface="Arial" panose="020B0604020202020204" pitchFamily="34" charset="0"/>
              </a:defRPr>
            </a:lvl9pPr>
          </a:lstStyle>
          <a:p>
            <a:pPr eaLnBrk="1" hangingPunct="1"/>
            <a:r>
              <a:rPr lang="en-US" altLang="en-US" sz="2500" b="1" dirty="0">
                <a:solidFill>
                  <a:schemeClr val="bg1"/>
                </a:solidFill>
                <a:latin typeface="Times New Roman" panose="02020603050405020304" pitchFamily="18" charset="0"/>
                <a:cs typeface="Times New Roman" panose="02020603050405020304" pitchFamily="18" charset="0"/>
              </a:rPr>
              <a:t>ACKNOWLEDGMENTS</a:t>
            </a:r>
          </a:p>
          <a:p>
            <a:pPr eaLnBrk="1" hangingPunct="1"/>
            <a:endParaRPr lang="en-US" altLang="en-US" sz="2500" b="1" dirty="0">
              <a:solidFill>
                <a:schemeClr val="bg1"/>
              </a:solidFill>
              <a:latin typeface="Times New Roman" panose="02020603050405020304" pitchFamily="18" charset="0"/>
              <a:cs typeface="Times New Roman" panose="02020603050405020304" pitchFamily="18" charset="0"/>
            </a:endParaRPr>
          </a:p>
          <a:p>
            <a:pPr eaLnBrk="1" hangingPunct="1"/>
            <a:r>
              <a:rPr lang="en-US" altLang="en-US" sz="2500" dirty="0">
                <a:solidFill>
                  <a:schemeClr val="bg1"/>
                </a:solidFill>
                <a:latin typeface="Times New Roman" panose="02020603050405020304" pitchFamily="18" charset="0"/>
                <a:cs typeface="Times New Roman" panose="02020603050405020304" pitchFamily="18" charset="0"/>
              </a:rPr>
              <a:t>We thank all our participants who contributed to this experiment by volunteering their time to this endeavor.</a:t>
            </a:r>
          </a:p>
          <a:p>
            <a:pPr eaLnBrk="1" hangingPunct="1"/>
            <a:endParaRPr lang="en-US" altLang="en-US" sz="2500" dirty="0">
              <a:solidFill>
                <a:schemeClr val="bg1"/>
              </a:solidFill>
              <a:latin typeface="Times New Roman" panose="02020603050405020304" pitchFamily="18" charset="0"/>
              <a:cs typeface="Times New Roman" panose="02020603050405020304" pitchFamily="18" charset="0"/>
            </a:endParaRPr>
          </a:p>
          <a:p>
            <a:pPr eaLnBrk="1" hangingPunct="1"/>
            <a:r>
              <a:rPr lang="en-US" altLang="en-US" sz="2500" dirty="0">
                <a:solidFill>
                  <a:schemeClr val="bg1"/>
                </a:solidFill>
                <a:latin typeface="Times New Roman" panose="02020603050405020304" pitchFamily="18" charset="0"/>
                <a:cs typeface="Times New Roman" panose="02020603050405020304" pitchFamily="18" charset="0"/>
              </a:rPr>
              <a:t>Additionally, we want to thank Big </a:t>
            </a:r>
            <a:r>
              <a:rPr lang="en-US" altLang="en-US" sz="2500" dirty="0" err="1">
                <a:solidFill>
                  <a:schemeClr val="bg1"/>
                </a:solidFill>
                <a:latin typeface="Times New Roman" panose="02020603050405020304" pitchFamily="18" charset="0"/>
                <a:cs typeface="Times New Roman" panose="02020603050405020304" pitchFamily="18" charset="0"/>
              </a:rPr>
              <a:t>Freedia</a:t>
            </a:r>
            <a:r>
              <a:rPr lang="en-US" altLang="en-US" sz="2500" dirty="0">
                <a:solidFill>
                  <a:schemeClr val="bg1"/>
                </a:solidFill>
                <a:latin typeface="Times New Roman" panose="02020603050405020304" pitchFamily="18" charset="0"/>
                <a:cs typeface="Times New Roman" panose="02020603050405020304" pitchFamily="18" charset="0"/>
              </a:rPr>
              <a:t>, Asylum Records, and </a:t>
            </a:r>
            <a:r>
              <a:rPr lang="en-US" altLang="en-US" sz="2500" dirty="0" err="1">
                <a:solidFill>
                  <a:schemeClr val="bg1"/>
                </a:solidFill>
                <a:latin typeface="Times New Roman" panose="02020603050405020304" pitchFamily="18" charset="0"/>
                <a:cs typeface="Times New Roman" panose="02020603050405020304" pitchFamily="18" charset="0"/>
              </a:rPr>
              <a:t>MidCitizen</a:t>
            </a:r>
            <a:r>
              <a:rPr lang="en-US" altLang="en-US" sz="2500" dirty="0">
                <a:solidFill>
                  <a:schemeClr val="bg1"/>
                </a:solidFill>
                <a:latin typeface="Times New Roman" panose="02020603050405020304" pitchFamily="18" charset="0"/>
                <a:cs typeface="Times New Roman" panose="02020603050405020304" pitchFamily="18" charset="0"/>
              </a:rPr>
              <a:t> Entertainment for the use of the music track, which served as inspiration in combining our love of science and dance.</a:t>
            </a:r>
          </a:p>
          <a:p>
            <a:pPr eaLnBrk="1" hangingPunct="1"/>
            <a:r>
              <a:rPr lang="en-US" altLang="en-US" sz="2500" dirty="0">
                <a:solidFill>
                  <a:schemeClr val="bg1"/>
                </a:solidFill>
                <a:latin typeface="Times New Roman" panose="02020603050405020304" pitchFamily="18" charset="0"/>
                <a:cs typeface="Times New Roman" panose="02020603050405020304" pitchFamily="18" charset="0"/>
              </a:rPr>
              <a:t> </a:t>
            </a:r>
          </a:p>
        </p:txBody>
      </p:sp>
      <p:grpSp>
        <p:nvGrpSpPr>
          <p:cNvPr id="30" name="Group 29">
            <a:extLst>
              <a:ext uri="{FF2B5EF4-FFF2-40B4-BE49-F238E27FC236}">
                <a16:creationId xmlns:a16="http://schemas.microsoft.com/office/drawing/2014/main" id="{7370A353-8C7A-43E2-87B8-42CC6F0670D8}"/>
              </a:ext>
            </a:extLst>
          </p:cNvPr>
          <p:cNvGrpSpPr/>
          <p:nvPr/>
        </p:nvGrpSpPr>
        <p:grpSpPr>
          <a:xfrm>
            <a:off x="23088914" y="17877938"/>
            <a:ext cx="6665374" cy="4561802"/>
            <a:chOff x="23088914" y="17994051"/>
            <a:chExt cx="6665374" cy="4561802"/>
          </a:xfrm>
        </p:grpSpPr>
        <p:sp>
          <p:nvSpPr>
            <p:cNvPr id="38" name="TextBox 37">
              <a:extLst>
                <a:ext uri="{FF2B5EF4-FFF2-40B4-BE49-F238E27FC236}">
                  <a16:creationId xmlns:a16="http://schemas.microsoft.com/office/drawing/2014/main" id="{EFD9A451-38FC-48FB-9826-A1D4A0689421}"/>
                </a:ext>
              </a:extLst>
            </p:cNvPr>
            <p:cNvSpPr txBox="1"/>
            <p:nvPr/>
          </p:nvSpPr>
          <p:spPr>
            <a:xfrm>
              <a:off x="23088914" y="21771023"/>
              <a:ext cx="6665374" cy="784830"/>
            </a:xfrm>
            <a:prstGeom prst="rect">
              <a:avLst/>
            </a:prstGeom>
            <a:noFill/>
          </p:spPr>
          <p:txBody>
            <a:bodyPr wrap="square" rtlCol="0">
              <a:spAutoFit/>
            </a:bodyPr>
            <a:lstStyle/>
            <a:p>
              <a:r>
                <a:rPr lang="en-US" sz="2500" dirty="0">
                  <a:solidFill>
                    <a:schemeClr val="bg1"/>
                  </a:solidFill>
                  <a:latin typeface="Times New Roman" panose="02020603050405020304" pitchFamily="18" charset="0"/>
                  <a:cs typeface="Times New Roman" panose="02020603050405020304" pitchFamily="18" charset="0"/>
                </a:rPr>
                <a:t>FIGURE 02:  </a:t>
              </a:r>
              <a:r>
                <a:rPr lang="en-US" sz="2000" dirty="0">
                  <a:solidFill>
                    <a:schemeClr val="bg1"/>
                  </a:solidFill>
                  <a:latin typeface="Times New Roman" panose="02020603050405020304" pitchFamily="18" charset="0"/>
                  <a:cs typeface="Times New Roman" panose="02020603050405020304" pitchFamily="18" charset="0"/>
                </a:rPr>
                <a:t>Mean stress collapsed across engagement conditions. Higher values indicative of higher perceives stress.</a:t>
              </a:r>
            </a:p>
          </p:txBody>
        </p:sp>
        <p:pic>
          <p:nvPicPr>
            <p:cNvPr id="29" name="Picture 28">
              <a:extLst>
                <a:ext uri="{FF2B5EF4-FFF2-40B4-BE49-F238E27FC236}">
                  <a16:creationId xmlns:a16="http://schemas.microsoft.com/office/drawing/2014/main" id="{2AAA2DFF-CA54-4558-AE2A-1AED866E8D1C}"/>
                </a:ext>
              </a:extLst>
            </p:cNvPr>
            <p:cNvPicPr>
              <a:picLocks noChangeAspect="1"/>
            </p:cNvPicPr>
            <p:nvPr/>
          </p:nvPicPr>
          <p:blipFill rotWithShape="1">
            <a:blip r:embed="rId6"/>
            <a:srcRect l="4703" t="42276" r="65067" b="24430"/>
            <a:stretch/>
          </p:blipFill>
          <p:spPr>
            <a:xfrm>
              <a:off x="23088914" y="17994051"/>
              <a:ext cx="6327170" cy="3761603"/>
            </a:xfrm>
            <a:prstGeom prst="rect">
              <a:avLst/>
            </a:prstGeom>
          </p:spPr>
        </p:pic>
      </p:grpSp>
      <p:grpSp>
        <p:nvGrpSpPr>
          <p:cNvPr id="49" name="Group 48">
            <a:extLst>
              <a:ext uri="{FF2B5EF4-FFF2-40B4-BE49-F238E27FC236}">
                <a16:creationId xmlns:a16="http://schemas.microsoft.com/office/drawing/2014/main" id="{5B8BD429-2C2D-41E7-B93B-BF2995452177}"/>
              </a:ext>
            </a:extLst>
          </p:cNvPr>
          <p:cNvGrpSpPr/>
          <p:nvPr/>
        </p:nvGrpSpPr>
        <p:grpSpPr>
          <a:xfrm>
            <a:off x="23074400" y="22704047"/>
            <a:ext cx="6868572" cy="4470852"/>
            <a:chOff x="23074400" y="23154922"/>
            <a:chExt cx="6868572" cy="4470852"/>
          </a:xfrm>
        </p:grpSpPr>
        <p:sp>
          <p:nvSpPr>
            <p:cNvPr id="40" name="TextBox 39">
              <a:extLst>
                <a:ext uri="{FF2B5EF4-FFF2-40B4-BE49-F238E27FC236}">
                  <a16:creationId xmlns:a16="http://schemas.microsoft.com/office/drawing/2014/main" id="{7C011D9B-B670-4424-9FE3-4EFB5F35EEC0}"/>
                </a:ext>
              </a:extLst>
            </p:cNvPr>
            <p:cNvSpPr txBox="1"/>
            <p:nvPr/>
          </p:nvSpPr>
          <p:spPr>
            <a:xfrm>
              <a:off x="23074400" y="26840944"/>
              <a:ext cx="6868572" cy="784830"/>
            </a:xfrm>
            <a:prstGeom prst="rect">
              <a:avLst/>
            </a:prstGeom>
            <a:noFill/>
          </p:spPr>
          <p:txBody>
            <a:bodyPr wrap="square" rtlCol="0">
              <a:spAutoFit/>
            </a:bodyPr>
            <a:lstStyle/>
            <a:p>
              <a:r>
                <a:rPr lang="en-US" sz="2500" dirty="0">
                  <a:solidFill>
                    <a:schemeClr val="bg1"/>
                  </a:solidFill>
                  <a:latin typeface="Times New Roman" panose="02020603050405020304" pitchFamily="18" charset="0"/>
                  <a:cs typeface="Times New Roman" panose="02020603050405020304" pitchFamily="18" charset="0"/>
                </a:rPr>
                <a:t>FIGURE 03: </a:t>
              </a:r>
              <a:r>
                <a:rPr lang="en-US" sz="2000" dirty="0">
                  <a:solidFill>
                    <a:schemeClr val="bg1"/>
                  </a:solidFill>
                  <a:latin typeface="Times New Roman" panose="02020603050405020304" pitchFamily="18" charset="0"/>
                  <a:cs typeface="Times New Roman" panose="02020603050405020304" pitchFamily="18" charset="0"/>
                </a:rPr>
                <a:t>Mean mood states across engagement conditions.  Higher values indicative of higher negative valance.</a:t>
              </a:r>
            </a:p>
          </p:txBody>
        </p:sp>
        <p:pic>
          <p:nvPicPr>
            <p:cNvPr id="48" name="Picture 47">
              <a:extLst>
                <a:ext uri="{FF2B5EF4-FFF2-40B4-BE49-F238E27FC236}">
                  <a16:creationId xmlns:a16="http://schemas.microsoft.com/office/drawing/2014/main" id="{7FBB870D-3D86-4003-8E96-C19508E08D4F}"/>
                </a:ext>
              </a:extLst>
            </p:cNvPr>
            <p:cNvPicPr>
              <a:picLocks noChangeAspect="1"/>
            </p:cNvPicPr>
            <p:nvPr/>
          </p:nvPicPr>
          <p:blipFill rotWithShape="1">
            <a:blip r:embed="rId7"/>
            <a:srcRect l="7554" t="38806" r="62216" b="27906"/>
            <a:stretch/>
          </p:blipFill>
          <p:spPr>
            <a:xfrm>
              <a:off x="23074400" y="23154922"/>
              <a:ext cx="6327170" cy="3681078"/>
            </a:xfrm>
            <a:prstGeom prst="rect">
              <a:avLst/>
            </a:prstGeom>
          </p:spPr>
        </p:pic>
      </p:grpSp>
      <p:pic>
        <p:nvPicPr>
          <p:cNvPr id="54" name="Picture 53">
            <a:extLst>
              <a:ext uri="{FF2B5EF4-FFF2-40B4-BE49-F238E27FC236}">
                <a16:creationId xmlns:a16="http://schemas.microsoft.com/office/drawing/2014/main" id="{FF109F07-8C38-4604-B261-5346A59DEF7B}"/>
              </a:ext>
            </a:extLst>
          </p:cNvPr>
          <p:cNvPicPr>
            <a:picLocks noChangeAspect="1"/>
          </p:cNvPicPr>
          <p:nvPr/>
        </p:nvPicPr>
        <p:blipFill rotWithShape="1">
          <a:blip r:embed="rId8"/>
          <a:srcRect l="8020" t="45086" r="62793" b="22437"/>
          <a:stretch/>
        </p:blipFill>
        <p:spPr>
          <a:xfrm>
            <a:off x="23074400" y="27233893"/>
            <a:ext cx="6317029" cy="3681077"/>
          </a:xfrm>
          <a:prstGeom prst="rect">
            <a:avLst/>
          </a:prstGeom>
        </p:spPr>
      </p:pic>
      <p:sp>
        <p:nvSpPr>
          <p:cNvPr id="41" name="TextBox 40">
            <a:extLst>
              <a:ext uri="{FF2B5EF4-FFF2-40B4-BE49-F238E27FC236}">
                <a16:creationId xmlns:a16="http://schemas.microsoft.com/office/drawing/2014/main" id="{FF106381-74E6-4C98-BB3B-627C2E0A17F0}"/>
              </a:ext>
            </a:extLst>
          </p:cNvPr>
          <p:cNvSpPr txBox="1"/>
          <p:nvPr/>
        </p:nvSpPr>
        <p:spPr>
          <a:xfrm>
            <a:off x="23074399" y="30760145"/>
            <a:ext cx="6868572" cy="784830"/>
          </a:xfrm>
          <a:prstGeom prst="rect">
            <a:avLst/>
          </a:prstGeom>
          <a:solidFill>
            <a:srgbClr val="FFFFFF"/>
          </a:solidFill>
        </p:spPr>
        <p:txBody>
          <a:bodyPr wrap="square" rtlCol="0">
            <a:spAutoFit/>
          </a:bodyPr>
          <a:lstStyle/>
          <a:p>
            <a:r>
              <a:rPr lang="en-US" sz="2500" dirty="0">
                <a:solidFill>
                  <a:schemeClr val="bg1"/>
                </a:solidFill>
                <a:latin typeface="Times New Roman" panose="02020603050405020304" pitchFamily="18" charset="0"/>
                <a:cs typeface="Times New Roman" panose="02020603050405020304" pitchFamily="18" charset="0"/>
              </a:rPr>
              <a:t>FIGURE 04:  </a:t>
            </a:r>
            <a:r>
              <a:rPr lang="en-US" sz="2000" dirty="0">
                <a:solidFill>
                  <a:schemeClr val="bg1"/>
                </a:solidFill>
                <a:latin typeface="Times New Roman" panose="02020603050405020304" pitchFamily="18" charset="0"/>
                <a:cs typeface="Times New Roman" panose="02020603050405020304" pitchFamily="18" charset="0"/>
              </a:rPr>
              <a:t>Overall interaction of affective valance across engagement conditions.</a:t>
            </a:r>
          </a:p>
        </p:txBody>
      </p:sp>
      <p:grpSp>
        <p:nvGrpSpPr>
          <p:cNvPr id="57" name="Group 56">
            <a:extLst>
              <a:ext uri="{FF2B5EF4-FFF2-40B4-BE49-F238E27FC236}">
                <a16:creationId xmlns:a16="http://schemas.microsoft.com/office/drawing/2014/main" id="{111AE422-E443-479E-901A-DE4AE28A0D54}"/>
              </a:ext>
            </a:extLst>
          </p:cNvPr>
          <p:cNvGrpSpPr/>
          <p:nvPr/>
        </p:nvGrpSpPr>
        <p:grpSpPr>
          <a:xfrm>
            <a:off x="14111501" y="29438600"/>
            <a:ext cx="8062699" cy="2148886"/>
            <a:chOff x="0" y="0"/>
            <a:chExt cx="7886700" cy="1943100"/>
          </a:xfrm>
        </p:grpSpPr>
        <p:graphicFrame>
          <p:nvGraphicFramePr>
            <p:cNvPr id="58" name="Chart 57">
              <a:extLst>
                <a:ext uri="{FF2B5EF4-FFF2-40B4-BE49-F238E27FC236}">
                  <a16:creationId xmlns:a16="http://schemas.microsoft.com/office/drawing/2014/main" id="{EA62F460-108D-4B26-854F-C452E5517A20}"/>
                </a:ext>
              </a:extLst>
            </p:cNvPr>
            <p:cNvGraphicFramePr/>
            <p:nvPr>
              <p:extLst>
                <p:ext uri="{D42A27DB-BD31-4B8C-83A1-F6EECF244321}">
                  <p14:modId xmlns:p14="http://schemas.microsoft.com/office/powerpoint/2010/main" val="3543423750"/>
                </p:ext>
              </p:extLst>
            </p:nvPr>
          </p:nvGraphicFramePr>
          <p:xfrm>
            <a:off x="2686050" y="0"/>
            <a:ext cx="2514600" cy="19431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9" name="Chart 58">
              <a:extLst>
                <a:ext uri="{FF2B5EF4-FFF2-40B4-BE49-F238E27FC236}">
                  <a16:creationId xmlns:a16="http://schemas.microsoft.com/office/drawing/2014/main" id="{FA2DBEEE-B6F5-4AB3-A7E2-750B5F403E7F}"/>
                </a:ext>
              </a:extLst>
            </p:cNvPr>
            <p:cNvGraphicFramePr/>
            <p:nvPr>
              <p:extLst>
                <p:ext uri="{D42A27DB-BD31-4B8C-83A1-F6EECF244321}">
                  <p14:modId xmlns:p14="http://schemas.microsoft.com/office/powerpoint/2010/main" val="105293295"/>
                </p:ext>
              </p:extLst>
            </p:nvPr>
          </p:nvGraphicFramePr>
          <p:xfrm>
            <a:off x="5372100" y="0"/>
            <a:ext cx="2514600" cy="19431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60" name="Chart 59">
              <a:extLst>
                <a:ext uri="{FF2B5EF4-FFF2-40B4-BE49-F238E27FC236}">
                  <a16:creationId xmlns:a16="http://schemas.microsoft.com/office/drawing/2014/main" id="{7200D9C5-FDFD-4DC9-B1A9-70CC140F958E}"/>
                </a:ext>
              </a:extLst>
            </p:cNvPr>
            <p:cNvGraphicFramePr/>
            <p:nvPr>
              <p:extLst>
                <p:ext uri="{D42A27DB-BD31-4B8C-83A1-F6EECF244321}">
                  <p14:modId xmlns:p14="http://schemas.microsoft.com/office/powerpoint/2010/main" val="3527463611"/>
                </p:ext>
              </p:extLst>
            </p:nvPr>
          </p:nvGraphicFramePr>
          <p:xfrm>
            <a:off x="0" y="0"/>
            <a:ext cx="2514600" cy="1943100"/>
          </p:xfrm>
          <a:graphic>
            <a:graphicData uri="http://schemas.openxmlformats.org/drawingml/2006/chart">
              <c:chart xmlns:c="http://schemas.openxmlformats.org/drawingml/2006/chart" xmlns:r="http://schemas.openxmlformats.org/officeDocument/2006/relationships" r:id="rId11"/>
            </a:graphicData>
          </a:graphic>
        </p:graphicFrame>
      </p:grpSp>
    </p:spTree>
    <p:extLst>
      <p:ext uri="{BB962C8B-B14F-4D97-AF65-F5344CB8AC3E}">
        <p14:creationId xmlns:p14="http://schemas.microsoft.com/office/powerpoint/2010/main" val="372956327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3039</TotalTime>
  <Words>2006</Words>
  <Application>Microsoft Office PowerPoint</Application>
  <PresentationFormat>Custom</PresentationFormat>
  <Paragraphs>82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Fowler</dc:creator>
  <cp:lastModifiedBy>Michelle Fowler</cp:lastModifiedBy>
  <cp:revision>51</cp:revision>
  <dcterms:created xsi:type="dcterms:W3CDTF">2021-01-10T15:53:09Z</dcterms:created>
  <dcterms:modified xsi:type="dcterms:W3CDTF">2022-03-28T15:18:47Z</dcterms:modified>
</cp:coreProperties>
</file>