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256" r:id="rId2"/>
  </p:sldIdLst>
  <p:sldSz cx="43891200" cy="32918400"/>
  <p:notesSz cx="37441188" cy="51206400"/>
  <p:embeddedFontLst>
    <p:embeddedFont>
      <p:font typeface="Quattrocento" panose="02020502030000000404" pitchFamily="18" charset="0"/>
      <p:regular r:id="rId5"/>
      <p:bold r:id="rId6"/>
    </p:embeddedFont>
    <p:embeddedFont>
      <p:font typeface="Quattrocento Sans" panose="020B0502050000020003" pitchFamily="34" charset="0"/>
      <p:regular r:id="rId7"/>
      <p:bold r:id="rId8"/>
      <p:italic r:id="rId9"/>
      <p:boldItalic r:id="rId10"/>
    </p:embeddedFont>
  </p:embeddedFontLst>
  <p:custDataLst>
    <p:tags r:id="rId11"/>
  </p:custDataLst>
  <p:defaultTextStyle>
    <a:defPPr>
      <a:defRPr lang="en-US"/>
    </a:defPPr>
    <a:lvl1pPr algn="l" rtl="0" fontAlgn="base">
      <a:spcBef>
        <a:spcPct val="0"/>
      </a:spcBef>
      <a:spcAft>
        <a:spcPct val="0"/>
      </a:spcAft>
      <a:defRPr sz="3000" kern="1200">
        <a:solidFill>
          <a:schemeClr val="tx1"/>
        </a:solidFill>
        <a:latin typeface="Arial"/>
        <a:ea typeface="+mn-ea"/>
        <a:cs typeface="+mn-cs"/>
      </a:defRPr>
    </a:lvl1pPr>
    <a:lvl2pPr marL="457200" algn="l" rtl="0" fontAlgn="base">
      <a:spcBef>
        <a:spcPct val="0"/>
      </a:spcBef>
      <a:spcAft>
        <a:spcPct val="0"/>
      </a:spcAft>
      <a:defRPr sz="3000" kern="1200">
        <a:solidFill>
          <a:schemeClr val="tx1"/>
        </a:solidFill>
        <a:latin typeface="Arial"/>
        <a:ea typeface="+mn-ea"/>
        <a:cs typeface="+mn-cs"/>
      </a:defRPr>
    </a:lvl2pPr>
    <a:lvl3pPr marL="914400" algn="l" rtl="0" fontAlgn="base">
      <a:spcBef>
        <a:spcPct val="0"/>
      </a:spcBef>
      <a:spcAft>
        <a:spcPct val="0"/>
      </a:spcAft>
      <a:defRPr sz="3000" kern="1200">
        <a:solidFill>
          <a:schemeClr val="tx1"/>
        </a:solidFill>
        <a:latin typeface="Arial"/>
        <a:ea typeface="+mn-ea"/>
        <a:cs typeface="+mn-cs"/>
      </a:defRPr>
    </a:lvl3pPr>
    <a:lvl4pPr marL="1371600" algn="l" rtl="0" fontAlgn="base">
      <a:spcBef>
        <a:spcPct val="0"/>
      </a:spcBef>
      <a:spcAft>
        <a:spcPct val="0"/>
      </a:spcAft>
      <a:defRPr sz="3000" kern="1200">
        <a:solidFill>
          <a:schemeClr val="tx1"/>
        </a:solidFill>
        <a:latin typeface="Arial"/>
        <a:ea typeface="+mn-ea"/>
        <a:cs typeface="+mn-cs"/>
      </a:defRPr>
    </a:lvl4pPr>
    <a:lvl5pPr marL="1828800" algn="l" rtl="0" fontAlgn="base">
      <a:spcBef>
        <a:spcPct val="0"/>
      </a:spcBef>
      <a:spcAft>
        <a:spcPct val="0"/>
      </a:spcAft>
      <a:defRPr sz="3000" kern="1200">
        <a:solidFill>
          <a:schemeClr val="tx1"/>
        </a:solidFill>
        <a:latin typeface="Arial"/>
        <a:ea typeface="+mn-ea"/>
        <a:cs typeface="+mn-cs"/>
      </a:defRPr>
    </a:lvl5pPr>
    <a:lvl6pPr marL="2286000" algn="l" defTabSz="914400" rtl="0" eaLnBrk="1" latinLnBrk="0" hangingPunct="1">
      <a:defRPr sz="3000" kern="1200">
        <a:solidFill>
          <a:schemeClr val="tx1"/>
        </a:solidFill>
        <a:latin typeface="Arial"/>
        <a:ea typeface="+mn-ea"/>
        <a:cs typeface="+mn-cs"/>
      </a:defRPr>
    </a:lvl6pPr>
    <a:lvl7pPr marL="2743200" algn="l" defTabSz="914400" rtl="0" eaLnBrk="1" latinLnBrk="0" hangingPunct="1">
      <a:defRPr sz="3000" kern="1200">
        <a:solidFill>
          <a:schemeClr val="tx1"/>
        </a:solidFill>
        <a:latin typeface="Arial"/>
        <a:ea typeface="+mn-ea"/>
        <a:cs typeface="+mn-cs"/>
      </a:defRPr>
    </a:lvl7pPr>
    <a:lvl8pPr marL="3200400" algn="l" defTabSz="914400" rtl="0" eaLnBrk="1" latinLnBrk="0" hangingPunct="1">
      <a:defRPr sz="3000" kern="1200">
        <a:solidFill>
          <a:schemeClr val="tx1"/>
        </a:solidFill>
        <a:latin typeface="Arial"/>
        <a:ea typeface="+mn-ea"/>
        <a:cs typeface="+mn-cs"/>
      </a:defRPr>
    </a:lvl8pPr>
    <a:lvl9pPr marL="3657600" algn="l" defTabSz="914400" rtl="0" eaLnBrk="1" latinLnBrk="0" hangingPunct="1">
      <a:defRPr sz="30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9552">
          <p15:clr>
            <a:srgbClr val="A4A3A4"/>
          </p15:clr>
        </p15:guide>
        <p15:guide id="2" pos="2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autoAdjust="0"/>
  </p:normalViewPr>
  <p:slideViewPr>
    <p:cSldViewPr>
      <p:cViewPr>
        <p:scale>
          <a:sx n="28" d="100"/>
          <a:sy n="28" d="100"/>
        </p:scale>
        <p:origin x="1152" y="-2635"/>
      </p:cViewPr>
      <p:guideLst>
        <p:guide orient="horz" pos="9552"/>
        <p:guide pos="25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ags" Target="tags/tag1.xml"/><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t" anchorCtr="0" compatLnSpc="1">
            <a:prstTxWarp prst="textNoShape">
              <a:avLst/>
            </a:prstTxWarp>
          </a:bodyPr>
          <a:lstStyle>
            <a:defPPr>
              <a:defRPr kern="1200"/>
            </a:defPPr>
            <a:lvl1pPr defTabSz="5373688">
              <a:defRPr sz="7100" smtClean="0"/>
            </a:lvl1pPr>
          </a:lstStyle>
          <a:p>
            <a:pPr>
              <a:defRPr/>
            </a:pPr>
            <a:endParaRPr lang="en-US"/>
          </a:p>
        </p:txBody>
      </p:sp>
      <p:sp>
        <p:nvSpPr>
          <p:cNvPr id="4099" name="Rectangle 1027"/>
          <p:cNvSpPr>
            <a:spLocks noGrp="1" noChangeArrowheads="1"/>
          </p:cNvSpPr>
          <p:nvPr>
            <p:ph type="dt" sz="quarter" idx="1"/>
          </p:nvPr>
        </p:nvSpPr>
        <p:spPr bwMode="auto">
          <a:xfrm>
            <a:off x="21216938"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t" anchorCtr="0" compatLnSpc="1">
            <a:prstTxWarp prst="textNoShape">
              <a:avLst/>
            </a:prstTxWarp>
          </a:bodyPr>
          <a:lstStyle>
            <a:defPPr>
              <a:defRPr kern="1200"/>
            </a:defPPr>
            <a:lvl1pPr algn="r" defTabSz="5373688">
              <a:defRPr sz="7100" smtClean="0"/>
            </a:lvl1pPr>
          </a:lstStyle>
          <a:p>
            <a:pPr>
              <a:defRPr/>
            </a:pPr>
            <a:endParaRPr lang="en-US"/>
          </a:p>
        </p:txBody>
      </p:sp>
      <p:sp>
        <p:nvSpPr>
          <p:cNvPr id="4100" name="Rectangle 1028"/>
          <p:cNvSpPr>
            <a:spLocks noGrp="1" noChangeArrowheads="1"/>
          </p:cNvSpPr>
          <p:nvPr>
            <p:ph type="ftr" sz="quarter" idx="2"/>
          </p:nvPr>
        </p:nvSpPr>
        <p:spPr bwMode="auto">
          <a:xfrm>
            <a:off x="0" y="53722588"/>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b" anchorCtr="0" compatLnSpc="1">
            <a:prstTxWarp prst="textNoShape">
              <a:avLst/>
            </a:prstTxWarp>
          </a:bodyPr>
          <a:lstStyle>
            <a:defPPr>
              <a:defRPr kern="1200"/>
            </a:defPPr>
            <a:lvl1pPr defTabSz="5373688">
              <a:defRPr sz="7100" smtClean="0"/>
            </a:lvl1pPr>
          </a:lstStyle>
          <a:p>
            <a:pPr>
              <a:defRPr/>
            </a:pPr>
            <a:endParaRPr lang="en-US"/>
          </a:p>
        </p:txBody>
      </p:sp>
      <p:sp>
        <p:nvSpPr>
          <p:cNvPr id="4101" name="Rectangle 1029"/>
          <p:cNvSpPr>
            <a:spLocks noGrp="1" noChangeArrowheads="1"/>
          </p:cNvSpPr>
          <p:nvPr>
            <p:ph type="sldNum" sz="quarter" idx="3"/>
          </p:nvPr>
        </p:nvSpPr>
        <p:spPr bwMode="auto">
          <a:xfrm>
            <a:off x="21216938" y="53722588"/>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7031" tIns="268519" rIns="537031" bIns="268519" anchor="b" anchorCtr="0" compatLnSpc="1">
            <a:prstTxWarp prst="textNoShape">
              <a:avLst/>
            </a:prstTxWarp>
          </a:bodyPr>
          <a:lstStyle>
            <a:defPPr>
              <a:defRPr kern="1200"/>
            </a:defPPr>
            <a:lvl1pPr algn="r" defTabSz="5373688">
              <a:defRPr sz="7100" smtClean="0"/>
            </a:lvl1pPr>
          </a:lstStyle>
          <a:p>
            <a:pPr>
              <a:defRPr/>
            </a:pPr>
            <a:fld id="{C3821831-2B9E-4755-9FF2-D0B0BEF81726}" type="slidenum">
              <a:rPr lang="en-US"/>
              <a:pPr>
                <a:defRPr/>
              </a:pPr>
              <a:t>‹#›</a:t>
            </a:fld>
            <a:endParaRPr lang="en-US"/>
          </a:p>
        </p:txBody>
      </p:sp>
    </p:spTree>
    <p:extLst>
      <p:ext uri="{BB962C8B-B14F-4D97-AF65-F5344CB8AC3E}">
        <p14:creationId xmlns:p14="http://schemas.microsoft.com/office/powerpoint/2010/main" val="2244168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16224250"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vl1pPr defTabSz="5392738">
              <a:defRPr sz="7100" smtClean="0"/>
            </a:lvl1pPr>
          </a:lstStyle>
          <a:p>
            <a:pPr>
              <a:defRPr/>
            </a:pPr>
            <a:endParaRPr lang="en-US"/>
          </a:p>
        </p:txBody>
      </p:sp>
      <p:sp>
        <p:nvSpPr>
          <p:cNvPr id="17411" name="Rectangle 3"/>
          <p:cNvSpPr>
            <a:spLocks noGrp="1" noChangeArrowheads="1"/>
          </p:cNvSpPr>
          <p:nvPr>
            <p:ph type="dt" idx="1"/>
          </p:nvPr>
        </p:nvSpPr>
        <p:spPr bwMode="auto">
          <a:xfrm>
            <a:off x="21207412" y="0"/>
            <a:ext cx="16225838" cy="2827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vl1pPr algn="r" defTabSz="5392738">
              <a:defRPr sz="7100" smtClean="0"/>
            </a:lvl1pPr>
          </a:lstStyle>
          <a:p>
            <a:pPr>
              <a:defRPr/>
            </a:pPr>
            <a:endParaRPr lang="en-US"/>
          </a:p>
        </p:txBody>
      </p:sp>
      <p:sp>
        <p:nvSpPr>
          <p:cNvPr id="3076" name="Rectangle 4"/>
          <p:cNvSpPr>
            <a:spLocks noGrp="1" noRot="1" noChangeAspect="1" noChangeArrowheads="1" noTextEdit="1"/>
          </p:cNvSpPr>
          <p:nvPr>
            <p:ph type="sldImg" idx="2"/>
          </p:nvPr>
        </p:nvSpPr>
        <p:spPr bwMode="auto">
          <a:xfrm>
            <a:off x="4583113" y="4241800"/>
            <a:ext cx="28274962" cy="2120582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3744913" y="26860500"/>
            <a:ext cx="29952950" cy="2544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t" anchorCtr="0" compatLnSpc="1">
            <a:prstTxWarp prst="textNoShape">
              <a:avLst/>
            </a:prstTxWarp>
          </a:bodyPr>
          <a:lstStyle>
            <a:defPPr>
              <a:defRPr kern="1200"/>
            </a:def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53713062"/>
            <a:ext cx="16224250"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b" anchorCtr="0" compatLnSpc="1">
            <a:prstTxWarp prst="textNoShape">
              <a:avLst/>
            </a:prstTxWarp>
          </a:bodyPr>
          <a:lstStyle>
            <a:defPPr>
              <a:defRPr kern="1200"/>
            </a:defPPr>
            <a:lvl1pPr defTabSz="5392738">
              <a:defRPr sz="7100" smtClean="0"/>
            </a:lvl1pPr>
          </a:lstStyle>
          <a:p>
            <a:pPr>
              <a:defRPr/>
            </a:pPr>
            <a:endParaRPr lang="en-US"/>
          </a:p>
        </p:txBody>
      </p:sp>
      <p:sp>
        <p:nvSpPr>
          <p:cNvPr id="17415" name="Rectangle 7"/>
          <p:cNvSpPr>
            <a:spLocks noGrp="1" noChangeArrowheads="1"/>
          </p:cNvSpPr>
          <p:nvPr>
            <p:ph type="sldNum" sz="quarter" idx="5"/>
          </p:nvPr>
        </p:nvSpPr>
        <p:spPr bwMode="auto">
          <a:xfrm>
            <a:off x="21207412" y="53713062"/>
            <a:ext cx="16225838" cy="282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231" tIns="269615" rIns="539231" bIns="269615" anchor="b" anchorCtr="0" compatLnSpc="1">
            <a:prstTxWarp prst="textNoShape">
              <a:avLst/>
            </a:prstTxWarp>
          </a:bodyPr>
          <a:lstStyle>
            <a:defPPr>
              <a:defRPr kern="1200"/>
            </a:defPPr>
            <a:lvl1pPr algn="r" defTabSz="5392738">
              <a:defRPr sz="7100" smtClean="0"/>
            </a:lvl1pPr>
          </a:lstStyle>
          <a:p>
            <a:pPr>
              <a:defRPr/>
            </a:pPr>
            <a:fld id="{A7A3E3C6-57BD-4827-A686-7B170B46C045}" type="slidenum">
              <a:rPr lang="en-US"/>
              <a:pPr>
                <a:defRPr/>
              </a:pPr>
              <a:t>‹#›</a:t>
            </a:fld>
            <a:endParaRPr lang="en-US"/>
          </a:p>
        </p:txBody>
      </p:sp>
    </p:spTree>
    <p:extLst>
      <p:ext uri="{BB962C8B-B14F-4D97-AF65-F5344CB8AC3E}">
        <p14:creationId xmlns:p14="http://schemas.microsoft.com/office/powerpoint/2010/main" val="16687350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mn-ea"/>
        <a:cs typeface="+mn-cs"/>
      </a:defRPr>
    </a:lvl1pPr>
    <a:lvl2pPr marL="457200" algn="l" rtl="0" eaLnBrk="0" fontAlgn="base" hangingPunct="0">
      <a:spcBef>
        <a:spcPct val="30000"/>
      </a:spcBef>
      <a:spcAft>
        <a:spcPct val="0"/>
      </a:spcAft>
      <a:defRPr sz="1200" kern="1200">
        <a:solidFill>
          <a:schemeClr val="tx1"/>
        </a:solidFill>
        <a:latin typeface="Arial"/>
        <a:ea typeface="+mn-ea"/>
        <a:cs typeface="+mn-cs"/>
      </a:defRPr>
    </a:lvl2pPr>
    <a:lvl3pPr marL="914400" algn="l" rtl="0" eaLnBrk="0" fontAlgn="base" hangingPunct="0">
      <a:spcBef>
        <a:spcPct val="30000"/>
      </a:spcBef>
      <a:spcAft>
        <a:spcPct val="0"/>
      </a:spcAft>
      <a:defRPr sz="1200" kern="1200">
        <a:solidFill>
          <a:schemeClr val="tx1"/>
        </a:solidFill>
        <a:latin typeface="Arial"/>
        <a:ea typeface="+mn-ea"/>
        <a:cs typeface="+mn-cs"/>
      </a:defRPr>
    </a:lvl3pPr>
    <a:lvl4pPr marL="1371600" algn="l" rtl="0" eaLnBrk="0" fontAlgn="base" hangingPunct="0">
      <a:spcBef>
        <a:spcPct val="30000"/>
      </a:spcBef>
      <a:spcAft>
        <a:spcPct val="0"/>
      </a:spcAft>
      <a:defRPr sz="1200" kern="1200">
        <a:solidFill>
          <a:schemeClr val="tx1"/>
        </a:solidFill>
        <a:latin typeface="Arial"/>
        <a:ea typeface="+mn-ea"/>
        <a:cs typeface="+mn-cs"/>
      </a:defRPr>
    </a:lvl4pPr>
    <a:lvl5pPr marL="1828800" algn="l" rtl="0" eaLnBrk="0" fontAlgn="base" hangingPunct="0">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a:defPPr>
            <a:lvl1pPr defTabSz="5392738" eaLnBrk="0" hangingPunct="0">
              <a:defRPr sz="3000">
                <a:solidFill>
                  <a:schemeClr val="tx1"/>
                </a:solidFill>
                <a:latin typeface="Arial"/>
              </a:defRPr>
            </a:lvl1pPr>
            <a:lvl2pPr marL="742950" indent="-285750" defTabSz="5392738" eaLnBrk="0" hangingPunct="0">
              <a:defRPr sz="3000">
                <a:solidFill>
                  <a:schemeClr val="tx1"/>
                </a:solidFill>
                <a:latin typeface="Arial"/>
              </a:defRPr>
            </a:lvl2pPr>
            <a:lvl3pPr marL="1143000" indent="-228600" defTabSz="5392738" eaLnBrk="0" hangingPunct="0">
              <a:defRPr sz="3000">
                <a:solidFill>
                  <a:schemeClr val="tx1"/>
                </a:solidFill>
                <a:latin typeface="Arial"/>
              </a:defRPr>
            </a:lvl3pPr>
            <a:lvl4pPr marL="1600200" indent="-228600" defTabSz="5392738" eaLnBrk="0" hangingPunct="0">
              <a:defRPr sz="3000">
                <a:solidFill>
                  <a:schemeClr val="tx1"/>
                </a:solidFill>
                <a:latin typeface="Arial"/>
              </a:defRPr>
            </a:lvl4pPr>
            <a:lvl5pPr marL="2057400" indent="-228600" defTabSz="5392738" eaLnBrk="0" hangingPunct="0">
              <a:defRPr sz="3000">
                <a:solidFill>
                  <a:schemeClr val="tx1"/>
                </a:solidFill>
                <a:latin typeface="Arial"/>
              </a:defRPr>
            </a:lvl5pPr>
            <a:lvl6pPr marL="2514600" indent="-228600" defTabSz="5392738" eaLnBrk="0" fontAlgn="base" hangingPunct="0">
              <a:spcBef>
                <a:spcPct val="0"/>
              </a:spcBef>
              <a:spcAft>
                <a:spcPct val="0"/>
              </a:spcAft>
              <a:defRPr sz="3000">
                <a:solidFill>
                  <a:schemeClr val="tx1"/>
                </a:solidFill>
                <a:latin typeface="Arial"/>
              </a:defRPr>
            </a:lvl6pPr>
            <a:lvl7pPr marL="2971800" indent="-228600" defTabSz="5392738" eaLnBrk="0" fontAlgn="base" hangingPunct="0">
              <a:spcBef>
                <a:spcPct val="0"/>
              </a:spcBef>
              <a:spcAft>
                <a:spcPct val="0"/>
              </a:spcAft>
              <a:defRPr sz="3000">
                <a:solidFill>
                  <a:schemeClr val="tx1"/>
                </a:solidFill>
                <a:latin typeface="Arial"/>
              </a:defRPr>
            </a:lvl7pPr>
            <a:lvl8pPr marL="3429000" indent="-228600" defTabSz="5392738" eaLnBrk="0" fontAlgn="base" hangingPunct="0">
              <a:spcBef>
                <a:spcPct val="0"/>
              </a:spcBef>
              <a:spcAft>
                <a:spcPct val="0"/>
              </a:spcAft>
              <a:defRPr sz="3000">
                <a:solidFill>
                  <a:schemeClr val="tx1"/>
                </a:solidFill>
                <a:latin typeface="Arial"/>
              </a:defRPr>
            </a:lvl8pPr>
            <a:lvl9pPr marL="3886200" indent="-228600" defTabSz="5392738" eaLnBrk="0" fontAlgn="base" hangingPunct="0">
              <a:spcBef>
                <a:spcPct val="0"/>
              </a:spcBef>
              <a:spcAft>
                <a:spcPct val="0"/>
              </a:spcAft>
              <a:defRPr sz="3000">
                <a:solidFill>
                  <a:schemeClr val="tx1"/>
                </a:solidFill>
                <a:latin typeface="Arial"/>
              </a:defRPr>
            </a:lvl9pPr>
          </a:lstStyle>
          <a:p>
            <a:pPr eaLnBrk="1" hangingPunct="1"/>
            <a:fld id="{8013D4E7-0005-4E28-B809-46F629ED953E}" type="slidenum">
              <a:rPr lang="en-US" sz="7100"/>
              <a:pPr eaLnBrk="1" hangingPunct="1"/>
              <a:t>1</a:t>
            </a:fld>
            <a:endParaRPr lang="en-US" sz="71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a:defP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44064D7D-464A-4708-9759-403F89E21017}" type="slidenum">
              <a:rPr lang="en-US"/>
              <a:pPr>
                <a:defRPr/>
              </a:pPr>
              <a:t>‹#›</a:t>
            </a:fld>
            <a:endParaRPr lang="en-US"/>
          </a:p>
        </p:txBody>
      </p:sp>
    </p:spTree>
    <p:extLst>
      <p:ext uri="{BB962C8B-B14F-4D97-AF65-F5344CB8AC3E}">
        <p14:creationId xmlns:p14="http://schemas.microsoft.com/office/powerpoint/2010/main" val="15817560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B78A6E67-DA7B-4FCC-A18A-FC7C8A034C4D}" type="slidenum">
              <a:rPr lang="en-US"/>
              <a:pPr>
                <a:defRPr/>
              </a:pPr>
              <a:t>‹#›</a:t>
            </a:fld>
            <a:endParaRPr lang="en-US"/>
          </a:p>
        </p:txBody>
      </p:sp>
    </p:spTree>
    <p:extLst>
      <p:ext uri="{BB962C8B-B14F-4D97-AF65-F5344CB8AC3E}">
        <p14:creationId xmlns:p14="http://schemas.microsoft.com/office/powerpoint/2010/main" val="105421884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9AB7E099-5C0A-4709-9BBB-71DECD41AB32}" type="slidenum">
              <a:rPr lang="en-US"/>
              <a:pPr>
                <a:defRPr/>
              </a:pPr>
              <a:t>‹#›</a:t>
            </a:fld>
            <a:endParaRPr lang="en-US"/>
          </a:p>
        </p:txBody>
      </p:sp>
    </p:spTree>
    <p:extLst>
      <p:ext uri="{BB962C8B-B14F-4D97-AF65-F5344CB8AC3E}">
        <p14:creationId xmlns:p14="http://schemas.microsoft.com/office/powerpoint/2010/main" val="30720901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2195513" y="7681913"/>
            <a:ext cx="19673888" cy="21724938"/>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1913"/>
            <a:ext cx="19675475" cy="21724938"/>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B03D45C2-6D5F-448B-95B1-CD0C53878048}" type="slidenum">
              <a:rPr lang="en-US"/>
              <a:pPr>
                <a:defRPr/>
              </a:pPr>
              <a:t>‹#›</a:t>
            </a:fld>
            <a:endParaRPr lang="en-US"/>
          </a:p>
        </p:txBody>
      </p:sp>
    </p:spTree>
    <p:extLst>
      <p:ext uri="{BB962C8B-B14F-4D97-AF65-F5344CB8AC3E}">
        <p14:creationId xmlns:p14="http://schemas.microsoft.com/office/powerpoint/2010/main" val="261684679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18610943-C3CC-4B71-9F28-BF9409E4CB80}" type="slidenum">
              <a:rPr lang="en-US"/>
              <a:pPr>
                <a:defRPr/>
              </a:pPr>
              <a:t>‹#›</a:t>
            </a:fld>
            <a:endParaRPr lang="en-US"/>
          </a:p>
        </p:txBody>
      </p:sp>
    </p:spTree>
    <p:extLst>
      <p:ext uri="{BB962C8B-B14F-4D97-AF65-F5344CB8AC3E}">
        <p14:creationId xmlns:p14="http://schemas.microsoft.com/office/powerpoint/2010/main" val="51920360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6D78326B-3987-4EE9-9239-5FDA69C8126D}" type="slidenum">
              <a:rPr lang="en-US"/>
              <a:pPr>
                <a:defRPr/>
              </a:pPr>
              <a:t>‹#›</a:t>
            </a:fld>
            <a:endParaRPr lang="en-US"/>
          </a:p>
        </p:txBody>
      </p:sp>
    </p:spTree>
    <p:extLst>
      <p:ext uri="{BB962C8B-B14F-4D97-AF65-F5344CB8AC3E}">
        <p14:creationId xmlns:p14="http://schemas.microsoft.com/office/powerpoint/2010/main" val="300230409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61F3B20C-577A-4608-AF62-749557E31E38}" type="slidenum">
              <a:rPr lang="en-US"/>
              <a:pPr>
                <a:defRPr/>
              </a:pPr>
              <a:t>‹#›</a:t>
            </a:fld>
            <a:endParaRPr lang="en-US"/>
          </a:p>
        </p:txBody>
      </p:sp>
    </p:spTree>
    <p:extLst>
      <p:ext uri="{BB962C8B-B14F-4D97-AF65-F5344CB8AC3E}">
        <p14:creationId xmlns:p14="http://schemas.microsoft.com/office/powerpoint/2010/main" val="40400780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87CA0EE2-436D-4402-9038-3DA719D297AD}" type="slidenum">
              <a:rPr lang="en-US"/>
              <a:pPr>
                <a:defRPr/>
              </a:pPr>
              <a:t>‹#›</a:t>
            </a:fld>
            <a:endParaRPr lang="en-US"/>
          </a:p>
        </p:txBody>
      </p:sp>
    </p:spTree>
    <p:extLst>
      <p:ext uri="{BB962C8B-B14F-4D97-AF65-F5344CB8AC3E}">
        <p14:creationId xmlns:p14="http://schemas.microsoft.com/office/powerpoint/2010/main" val="23609663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2"/>
            <a:ext cx="26335038"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8"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8"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35C1286E-2D26-43B2-8CD4-A2F0A623D127}" type="slidenum">
              <a:rPr lang="en-US"/>
              <a:pPr>
                <a:defRPr/>
              </a:pPr>
              <a:t>‹#›</a:t>
            </a:fld>
            <a:endParaRPr lang="en-US"/>
          </a:p>
        </p:txBody>
      </p:sp>
    </p:spTree>
    <p:extLst>
      <p:ext uri="{BB962C8B-B14F-4D97-AF65-F5344CB8AC3E}">
        <p14:creationId xmlns:p14="http://schemas.microsoft.com/office/powerpoint/2010/main" val="300384198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AEC84F10-113F-4F09-A76B-2176B34E08D9}" type="slidenum">
              <a:rPr lang="en-US"/>
              <a:pPr>
                <a:defRPr/>
              </a:pPr>
              <a:t>‹#›</a:t>
            </a:fld>
            <a:endParaRPr lang="en-US"/>
          </a:p>
        </p:txBody>
      </p:sp>
    </p:spTree>
    <p:extLst>
      <p:ext uri="{BB962C8B-B14F-4D97-AF65-F5344CB8AC3E}">
        <p14:creationId xmlns:p14="http://schemas.microsoft.com/office/powerpoint/2010/main" val="382863582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3025" y="1319213"/>
            <a:ext cx="9874250" cy="28087638"/>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195513" y="1319213"/>
            <a:ext cx="29475112" cy="28087638"/>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039F5895-A9FE-429D-AE19-E169F67F1C26}" type="slidenum">
              <a:rPr lang="en-US"/>
              <a:pPr>
                <a:defRPr/>
              </a:pPr>
              <a:t>‹#›</a:t>
            </a:fld>
            <a:endParaRPr lang="en-US"/>
          </a:p>
        </p:txBody>
      </p:sp>
    </p:spTree>
    <p:extLst>
      <p:ext uri="{BB962C8B-B14F-4D97-AF65-F5344CB8AC3E}">
        <p14:creationId xmlns:p14="http://schemas.microsoft.com/office/powerpoint/2010/main" val="149277286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BF"/>
            </a:gs>
            <a:gs pos="100000">
              <a:srgbClr val="FFFFE5"/>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5513" y="1319213"/>
            <a:ext cx="39501762"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2195513" y="7681913"/>
            <a:ext cx="39501762" cy="21724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5513" y="29978350"/>
            <a:ext cx="102409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defTabSz="4703763">
              <a:defRPr sz="7200" smtClean="0"/>
            </a:lvl1pPr>
          </a:lstStyle>
          <a:p>
            <a:pPr>
              <a:defRPr/>
            </a:pPr>
            <a:endParaRPr lang="en-US"/>
          </a:p>
        </p:txBody>
      </p:sp>
      <p:sp>
        <p:nvSpPr>
          <p:cNvPr id="1029" name="Rectangle 5"/>
          <p:cNvSpPr>
            <a:spLocks noGrp="1" noChangeArrowheads="1"/>
          </p:cNvSpPr>
          <p:nvPr>
            <p:ph type="ftr" sz="quarter" idx="3"/>
          </p:nvPr>
        </p:nvSpPr>
        <p:spPr bwMode="auto">
          <a:xfrm>
            <a:off x="14997112" y="29978350"/>
            <a:ext cx="138985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algn="ctr" defTabSz="4703763">
              <a:defRPr sz="7200" smtClean="0"/>
            </a:lvl1pPr>
          </a:lstStyle>
          <a:p>
            <a:pPr>
              <a:defRPr/>
            </a:pPr>
            <a:endParaRPr lang="en-US"/>
          </a:p>
        </p:txBody>
      </p:sp>
      <p:sp>
        <p:nvSpPr>
          <p:cNvPr id="1030" name="Rectangle 6"/>
          <p:cNvSpPr>
            <a:spLocks noGrp="1" noChangeArrowheads="1"/>
          </p:cNvSpPr>
          <p:nvPr>
            <p:ph type="sldNum" sz="quarter" idx="4"/>
          </p:nvPr>
        </p:nvSpPr>
        <p:spPr bwMode="auto">
          <a:xfrm>
            <a:off x="31456312" y="29978350"/>
            <a:ext cx="10240962"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0253" tIns="235127" rIns="470253" bIns="235127" anchor="t" anchorCtr="0" compatLnSpc="1">
            <a:prstTxWarp prst="textNoShape">
              <a:avLst/>
            </a:prstTxWarp>
          </a:bodyPr>
          <a:lstStyle>
            <a:defPPr>
              <a:defRPr kern="1200"/>
            </a:defPPr>
            <a:lvl1pPr algn="r" defTabSz="4703763">
              <a:defRPr sz="7200" smtClean="0"/>
            </a:lvl1pPr>
          </a:lstStyle>
          <a:p>
            <a:pPr>
              <a:defRPr/>
            </a:pPr>
            <a:fld id="{EAD58424-6508-4C08-B0AB-A12183DAE990}" type="slidenum">
              <a:rPr lang="en-US"/>
              <a:pPr>
                <a:defRPr/>
              </a:pPr>
              <a:t>‹#›</a:t>
            </a:fld>
            <a:endParaRPr lang="en-US"/>
          </a:p>
        </p:txBody>
      </p:sp>
      <p:pic>
        <p:nvPicPr>
          <p:cNvPr id="1031" name="New picture"/>
          <p:cNvPicPr/>
          <p:nvPr/>
        </p:nvPicPr>
        <p:blipFill>
          <a:blip r:embed="rId13"/>
          <a:stretch>
            <a:fillRect/>
          </a:stretch>
        </p:blipFill>
        <p:spPr>
          <a:xfrm rot="16200000">
            <a:off x="-11506200" y="16459200"/>
            <a:ext cx="14274800" cy="4368800"/>
          </a:xfrm>
          <a:prstGeom prst="rect">
            <a:avLst/>
          </a:prstGeom>
        </p:spPr>
      </p:pic>
      <p:pic>
        <p:nvPicPr>
          <p:cNvPr id="1032" name="New picture"/>
          <p:cNvPicPr/>
          <p:nvPr/>
        </p:nvPicPr>
        <p:blipFill>
          <a:blip r:embed="rId13"/>
          <a:stretch>
            <a:fillRect/>
          </a:stretch>
        </p:blipFill>
        <p:spPr>
          <a:xfrm rot="5400000">
            <a:off x="41122600" y="16459200"/>
            <a:ext cx="14274800" cy="4368800"/>
          </a:xfrm>
          <a:prstGeom prst="rect">
            <a:avLst/>
          </a:prstGeom>
        </p:spPr>
      </p:pic>
      <p:pic>
        <p:nvPicPr>
          <p:cNvPr id="1033" name="New picture"/>
          <p:cNvPicPr/>
          <p:nvPr/>
        </p:nvPicPr>
        <p:blipFill>
          <a:blip r:embed="rId14"/>
          <a:stretch>
            <a:fillRect/>
          </a:stretch>
        </p:blipFill>
        <p:spPr>
          <a:xfrm>
            <a:off x="6959600" y="33426400"/>
            <a:ext cx="29972000" cy="1549400"/>
          </a:xfrm>
          <a:prstGeom prst="rect">
            <a:avLst/>
          </a:prstGeom>
        </p:spPr>
      </p:pic>
      <p:sp>
        <p:nvSpPr>
          <p:cNvPr id="1034"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melancholymedallion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a:defPPr>
      <a:lvl1pPr algn="ctr" defTabSz="4703763" rtl="0" eaLnBrk="0" fontAlgn="base" hangingPunct="0">
        <a:spcBef>
          <a:spcPct val="0"/>
        </a:spcBef>
        <a:spcAft>
          <a:spcPct val="0"/>
        </a:spcAft>
        <a:defRPr sz="22700">
          <a:solidFill>
            <a:schemeClr val="tx2"/>
          </a:solidFill>
          <a:latin typeface="+mj-lt"/>
          <a:ea typeface="+mj-ea"/>
          <a:cs typeface="+mj-cs"/>
        </a:defRPr>
      </a:lvl1pPr>
      <a:lvl2pPr algn="ctr" defTabSz="4703763" rtl="0" eaLnBrk="0" fontAlgn="base" hangingPunct="0">
        <a:spcBef>
          <a:spcPct val="0"/>
        </a:spcBef>
        <a:spcAft>
          <a:spcPct val="0"/>
        </a:spcAft>
        <a:defRPr sz="22700">
          <a:solidFill>
            <a:schemeClr val="tx2"/>
          </a:solidFill>
          <a:latin typeface="Arial"/>
        </a:defRPr>
      </a:lvl2pPr>
      <a:lvl3pPr algn="ctr" defTabSz="4703763" rtl="0" eaLnBrk="0" fontAlgn="base" hangingPunct="0">
        <a:spcBef>
          <a:spcPct val="0"/>
        </a:spcBef>
        <a:spcAft>
          <a:spcPct val="0"/>
        </a:spcAft>
        <a:defRPr sz="22700">
          <a:solidFill>
            <a:schemeClr val="tx2"/>
          </a:solidFill>
          <a:latin typeface="Arial"/>
        </a:defRPr>
      </a:lvl3pPr>
      <a:lvl4pPr algn="ctr" defTabSz="4703763" rtl="0" eaLnBrk="0" fontAlgn="base" hangingPunct="0">
        <a:spcBef>
          <a:spcPct val="0"/>
        </a:spcBef>
        <a:spcAft>
          <a:spcPct val="0"/>
        </a:spcAft>
        <a:defRPr sz="22700">
          <a:solidFill>
            <a:schemeClr val="tx2"/>
          </a:solidFill>
          <a:latin typeface="Arial"/>
        </a:defRPr>
      </a:lvl4pPr>
      <a:lvl5pPr algn="ctr" defTabSz="4703763" rtl="0" eaLnBrk="0" fontAlgn="base" hangingPunct="0">
        <a:spcBef>
          <a:spcPct val="0"/>
        </a:spcBef>
        <a:spcAft>
          <a:spcPct val="0"/>
        </a:spcAft>
        <a:defRPr sz="22700">
          <a:solidFill>
            <a:schemeClr val="tx2"/>
          </a:solidFill>
          <a:latin typeface="Arial"/>
        </a:defRPr>
      </a:lvl5pPr>
      <a:lvl6pPr marL="457200" algn="ctr" defTabSz="4703763" rtl="0" fontAlgn="base">
        <a:spcBef>
          <a:spcPct val="0"/>
        </a:spcBef>
        <a:spcAft>
          <a:spcPct val="0"/>
        </a:spcAft>
        <a:defRPr sz="22700">
          <a:solidFill>
            <a:schemeClr val="tx2"/>
          </a:solidFill>
          <a:latin typeface="Arial"/>
        </a:defRPr>
      </a:lvl6pPr>
      <a:lvl7pPr marL="914400" algn="ctr" defTabSz="4703763" rtl="0" fontAlgn="base">
        <a:spcBef>
          <a:spcPct val="0"/>
        </a:spcBef>
        <a:spcAft>
          <a:spcPct val="0"/>
        </a:spcAft>
        <a:defRPr sz="22700">
          <a:solidFill>
            <a:schemeClr val="tx2"/>
          </a:solidFill>
          <a:latin typeface="Arial"/>
        </a:defRPr>
      </a:lvl7pPr>
      <a:lvl8pPr marL="1371600" algn="ctr" defTabSz="4703763" rtl="0" fontAlgn="base">
        <a:spcBef>
          <a:spcPct val="0"/>
        </a:spcBef>
        <a:spcAft>
          <a:spcPct val="0"/>
        </a:spcAft>
        <a:defRPr sz="22700">
          <a:solidFill>
            <a:schemeClr val="tx2"/>
          </a:solidFill>
          <a:latin typeface="Arial"/>
        </a:defRPr>
      </a:lvl8pPr>
      <a:lvl9pPr marL="1828800" algn="ctr" defTabSz="4703763" rtl="0" fontAlgn="base">
        <a:spcBef>
          <a:spcPct val="0"/>
        </a:spcBef>
        <a:spcAft>
          <a:spcPct val="0"/>
        </a:spcAft>
        <a:defRPr sz="22700">
          <a:solidFill>
            <a:schemeClr val="tx2"/>
          </a:solidFill>
          <a:latin typeface="Arial"/>
        </a:defRPr>
      </a:lvl9pPr>
    </p:titleStyle>
    <p:bodyStyle>
      <a:defPPr>
        <a:defRPr kern="1200"/>
      </a:defPPr>
      <a:lvl1pPr marL="1765300" indent="-1765300" algn="l" defTabSz="4703763" rtl="0" eaLnBrk="0" fontAlgn="base" hangingPunct="0">
        <a:spcBef>
          <a:spcPct val="20000"/>
        </a:spcBef>
        <a:spcAft>
          <a:spcPct val="0"/>
        </a:spcAft>
        <a:buChar char="•"/>
        <a:defRPr sz="16500">
          <a:solidFill>
            <a:schemeClr val="tx1"/>
          </a:solidFill>
          <a:latin typeface="+mn-lt"/>
          <a:ea typeface="+mn-ea"/>
          <a:cs typeface="+mn-cs"/>
        </a:defRPr>
      </a:lvl1pPr>
      <a:lvl2pPr marL="3822700" indent="-1471613" algn="l" defTabSz="4703763" rtl="0" eaLnBrk="0" fontAlgn="base" hangingPunct="0">
        <a:spcBef>
          <a:spcPct val="20000"/>
        </a:spcBef>
        <a:spcAft>
          <a:spcPct val="0"/>
        </a:spcAft>
        <a:buChar char="–"/>
        <a:defRPr sz="14400">
          <a:solidFill>
            <a:schemeClr val="tx1"/>
          </a:solidFill>
          <a:latin typeface="+mn-lt"/>
        </a:defRPr>
      </a:lvl2pPr>
      <a:lvl3pPr marL="5880100" indent="-1176338" algn="l" defTabSz="4703763" rtl="0" eaLnBrk="0" fontAlgn="base" hangingPunct="0">
        <a:spcBef>
          <a:spcPct val="20000"/>
        </a:spcBef>
        <a:spcAft>
          <a:spcPct val="0"/>
        </a:spcAft>
        <a:buChar char="•"/>
        <a:defRPr sz="12300">
          <a:solidFill>
            <a:schemeClr val="tx1"/>
          </a:solidFill>
          <a:latin typeface="+mn-lt"/>
        </a:defRPr>
      </a:lvl3pPr>
      <a:lvl4pPr marL="8229600" indent="-1176338" algn="l" defTabSz="4703763" rtl="0" eaLnBrk="0" fontAlgn="base" hangingPunct="0">
        <a:spcBef>
          <a:spcPct val="20000"/>
        </a:spcBef>
        <a:spcAft>
          <a:spcPct val="0"/>
        </a:spcAft>
        <a:buChar char="–"/>
        <a:defRPr sz="10400">
          <a:solidFill>
            <a:schemeClr val="tx1"/>
          </a:solidFill>
          <a:latin typeface="+mn-lt"/>
        </a:defRPr>
      </a:lvl4pPr>
      <a:lvl5pPr marL="10580688" indent="-1174750" algn="l" defTabSz="4703763" rtl="0" eaLnBrk="0" fontAlgn="base" hangingPunct="0">
        <a:spcBef>
          <a:spcPct val="20000"/>
        </a:spcBef>
        <a:spcAft>
          <a:spcPct val="0"/>
        </a:spcAft>
        <a:buChar char="»"/>
        <a:defRPr sz="10400">
          <a:solidFill>
            <a:schemeClr val="tx1"/>
          </a:solidFill>
          <a:latin typeface="+mn-lt"/>
        </a:defRPr>
      </a:lvl5pPr>
      <a:lvl6pPr marL="11037888" indent="-1174750" algn="l" defTabSz="4703763" rtl="0" fontAlgn="base">
        <a:spcBef>
          <a:spcPct val="20000"/>
        </a:spcBef>
        <a:spcAft>
          <a:spcPct val="0"/>
        </a:spcAft>
        <a:buChar char="»"/>
        <a:defRPr sz="10400">
          <a:solidFill>
            <a:schemeClr val="tx1"/>
          </a:solidFill>
          <a:latin typeface="+mn-lt"/>
        </a:defRPr>
      </a:lvl6pPr>
      <a:lvl7pPr marL="11495088" indent="-1174750" algn="l" defTabSz="4703763" rtl="0" fontAlgn="base">
        <a:spcBef>
          <a:spcPct val="20000"/>
        </a:spcBef>
        <a:spcAft>
          <a:spcPct val="0"/>
        </a:spcAft>
        <a:buChar char="»"/>
        <a:defRPr sz="10400">
          <a:solidFill>
            <a:schemeClr val="tx1"/>
          </a:solidFill>
          <a:latin typeface="+mn-lt"/>
        </a:defRPr>
      </a:lvl7pPr>
      <a:lvl8pPr marL="11952288" indent="-1174750" algn="l" defTabSz="4703763" rtl="0" fontAlgn="base">
        <a:spcBef>
          <a:spcPct val="20000"/>
        </a:spcBef>
        <a:spcAft>
          <a:spcPct val="0"/>
        </a:spcAft>
        <a:buChar char="»"/>
        <a:defRPr sz="10400">
          <a:solidFill>
            <a:schemeClr val="tx1"/>
          </a:solidFill>
          <a:latin typeface="+mn-lt"/>
        </a:defRPr>
      </a:lvl8pPr>
      <a:lvl9pPr marL="12409488" indent="-1174750" algn="l" defTabSz="4703763" rtl="0" fontAlgn="base">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0"/>
                <a:lumOff val="100000"/>
              </a:schemeClr>
            </a:gs>
            <a:gs pos="46000">
              <a:schemeClr val="accent2">
                <a:lumMod val="25000"/>
                <a:lumOff val="75000"/>
              </a:schemeClr>
            </a:gs>
          </a:gsLst>
          <a:lin ang="5400000" scaled="1"/>
        </a:gradFill>
        <a:effectLst/>
      </p:bgPr>
    </p:bg>
    <p:spTree>
      <p:nvGrpSpPr>
        <p:cNvPr id="1" name=""/>
        <p:cNvGrpSpPr/>
        <p:nvPr/>
      </p:nvGrpSpPr>
      <p:grpSpPr>
        <a:xfrm>
          <a:off x="0" y="0"/>
          <a:ext cx="0" cy="0"/>
          <a:chOff x="0" y="0"/>
          <a:chExt cx="0" cy="0"/>
        </a:xfrm>
      </p:grpSpPr>
      <p:sp>
        <p:nvSpPr>
          <p:cNvPr id="40" name="Rectangle 6"/>
          <p:cNvSpPr>
            <a:spLocks noChangeArrowheads="1"/>
          </p:cNvSpPr>
          <p:nvPr/>
        </p:nvSpPr>
        <p:spPr bwMode="auto">
          <a:xfrm>
            <a:off x="609600" y="609599"/>
            <a:ext cx="42672000" cy="5674627"/>
          </a:xfrm>
          <a:prstGeom prst="round2DiagRect">
            <a:avLst/>
          </a:prstGeom>
          <a:solidFill>
            <a:srgbClr val="B41E1E"/>
          </a:solidFill>
          <a:ln w="9525">
            <a:noFill/>
            <a:miter lim="800000"/>
          </a:ln>
        </p:spPr>
        <p:txBody>
          <a:bodyPr lIns="109721" tIns="54861" rIns="109721" bIns="54861" anchor="ctr"/>
          <a:lstStyle>
            <a:defPPr>
              <a:defRPr kern="1200"/>
            </a:defPPr>
          </a:lstStyle>
          <a:p>
            <a:pPr algn="ctr" defTabSz="3762375">
              <a:defRPr/>
            </a:pPr>
            <a:endParaRPr lang="en-US" sz="4400" b="1">
              <a:solidFill>
                <a:schemeClr val="accent2">
                  <a:lumMod val="20000"/>
                  <a:lumOff val="80000"/>
                </a:schemeClr>
              </a:solidFill>
              <a:effectLst>
                <a:outerShdw blurRad="38100" dist="38100" dir="2700000" algn="tl">
                  <a:srgbClr val="000000"/>
                </a:outerShdw>
              </a:effectLst>
            </a:endParaRPr>
          </a:p>
        </p:txBody>
      </p:sp>
      <p:sp>
        <p:nvSpPr>
          <p:cNvPr id="38" name="Title 11">
            <a:extLst>
              <a:ext uri="{FF2B5EF4-FFF2-40B4-BE49-F238E27FC236}">
                <a16:creationId xmlns:a16="http://schemas.microsoft.com/office/drawing/2014/main" id="{D3A698E4-5105-47D7-8AAB-C4BA53E6D379}"/>
              </a:ext>
            </a:extLst>
          </p:cNvPr>
          <p:cNvSpPr txBox="1"/>
          <p:nvPr/>
        </p:nvSpPr>
        <p:spPr>
          <a:xfrm>
            <a:off x="1371600" y="1254500"/>
            <a:ext cx="41148000"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6000" b="1" dirty="0">
                <a:solidFill>
                  <a:schemeClr val="bg1"/>
                </a:solidFill>
                <a:latin typeface="Quattrocento" panose="02020802030000000404" pitchFamily="18" charset="0"/>
              </a:rPr>
              <a:t>Investigating the potential of sunflower plants (</a:t>
            </a:r>
            <a:r>
              <a:rPr lang="en-US" sz="6000" b="1" i="1" dirty="0">
                <a:solidFill>
                  <a:schemeClr val="bg1"/>
                </a:solidFill>
                <a:latin typeface="Quattrocento" panose="02020802030000000404" pitchFamily="18" charset="0"/>
              </a:rPr>
              <a:t>Helianthus annuus</a:t>
            </a:r>
            <a:r>
              <a:rPr lang="en-US" sz="6000" b="1" dirty="0">
                <a:solidFill>
                  <a:schemeClr val="bg1"/>
                </a:solidFill>
                <a:latin typeface="Quattrocento" panose="02020802030000000404" pitchFamily="18" charset="0"/>
              </a:rPr>
              <a:t>) in the removal of toxic metals from soil versus ferns (</a:t>
            </a:r>
            <a:r>
              <a:rPr lang="en-US" sz="6000" b="1" i="1" dirty="0" err="1">
                <a:solidFill>
                  <a:schemeClr val="bg1"/>
                </a:solidFill>
                <a:latin typeface="Quattrocento" panose="02020802030000000404" pitchFamily="18" charset="0"/>
              </a:rPr>
              <a:t>Nephrolepis</a:t>
            </a:r>
            <a:r>
              <a:rPr lang="en-US" sz="6000" b="1" i="1" dirty="0">
                <a:solidFill>
                  <a:schemeClr val="bg1"/>
                </a:solidFill>
                <a:latin typeface="Quattrocento" panose="02020802030000000404" pitchFamily="18" charset="0"/>
              </a:rPr>
              <a:t> </a:t>
            </a:r>
            <a:r>
              <a:rPr lang="en-US" sz="6000" b="1" i="1" dirty="0" err="1">
                <a:solidFill>
                  <a:schemeClr val="bg1"/>
                </a:solidFill>
                <a:latin typeface="Quattrocento" panose="02020802030000000404" pitchFamily="18" charset="0"/>
              </a:rPr>
              <a:t>obliterata</a:t>
            </a:r>
            <a:r>
              <a:rPr lang="en-US" sz="6000" b="1" dirty="0">
                <a:solidFill>
                  <a:schemeClr val="bg1"/>
                </a:solidFill>
                <a:latin typeface="Quattrocento" panose="02020802030000000404" pitchFamily="18" charset="0"/>
              </a:rPr>
              <a:t>) and mustard green seeds (</a:t>
            </a:r>
            <a:r>
              <a:rPr lang="en-US" sz="6000" b="1" i="1" dirty="0">
                <a:solidFill>
                  <a:schemeClr val="bg1"/>
                </a:solidFill>
                <a:latin typeface="Quattrocento" panose="02020802030000000404" pitchFamily="18" charset="0"/>
              </a:rPr>
              <a:t>Brassica </a:t>
            </a:r>
            <a:r>
              <a:rPr lang="en-US" sz="6000" b="1" i="1" dirty="0" err="1">
                <a:solidFill>
                  <a:schemeClr val="bg1"/>
                </a:solidFill>
                <a:latin typeface="Quattrocento" panose="02020802030000000404" pitchFamily="18" charset="0"/>
              </a:rPr>
              <a:t>juncea</a:t>
            </a:r>
            <a:r>
              <a:rPr lang="en-US" sz="6000" b="1" dirty="0">
                <a:solidFill>
                  <a:schemeClr val="bg1"/>
                </a:solidFill>
                <a:latin typeface="Quattrocento" panose="02020802030000000404" pitchFamily="18" charset="0"/>
              </a:rPr>
              <a:t>).</a:t>
            </a:r>
          </a:p>
        </p:txBody>
      </p:sp>
      <p:sp>
        <p:nvSpPr>
          <p:cNvPr id="39" name="Text Placeholder 16">
            <a:extLst>
              <a:ext uri="{FF2B5EF4-FFF2-40B4-BE49-F238E27FC236}">
                <a16:creationId xmlns:a16="http://schemas.microsoft.com/office/drawing/2014/main" id="{9FEE118B-FBC6-45D8-93CE-3A87E15AD5C3}"/>
              </a:ext>
            </a:extLst>
          </p:cNvPr>
          <p:cNvSpPr txBox="1"/>
          <p:nvPr/>
        </p:nvSpPr>
        <p:spPr>
          <a:xfrm>
            <a:off x="1371600" y="4240163"/>
            <a:ext cx="41148000" cy="3000821"/>
          </a:xfrm>
          <a:prstGeom prst="rect">
            <a:avLst/>
          </a:prstGeom>
        </p:spPr>
        <p:txBody>
          <a:bodyPr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rtl="0">
              <a:spcBef>
                <a:spcPts val="1200"/>
              </a:spcBef>
              <a:spcAft>
                <a:spcPts val="1200"/>
              </a:spcAft>
            </a:pPr>
            <a:r>
              <a:rPr lang="en-US" sz="4400" b="1" i="0" u="sng" strike="noStrike" dirty="0">
                <a:solidFill>
                  <a:schemeClr val="bg1"/>
                </a:solidFill>
                <a:effectLst/>
                <a:latin typeface="Quattrocento Sans" panose="020B0502050000020003" pitchFamily="34" charset="0"/>
              </a:rPr>
              <a:t>Seth Bergeron</a:t>
            </a:r>
            <a:r>
              <a:rPr lang="en-US" sz="4400" b="0" i="0" u="none" strike="noStrike" dirty="0">
                <a:solidFill>
                  <a:schemeClr val="bg1"/>
                </a:solidFill>
                <a:effectLst/>
                <a:latin typeface="Quattrocento Sans" panose="020B0502050000020003" pitchFamily="34" charset="0"/>
              </a:rPr>
              <a:t>, D.G. </a:t>
            </a:r>
            <a:r>
              <a:rPr lang="en-US" sz="4400" b="0" i="0" u="none" strike="noStrike" dirty="0" err="1">
                <a:solidFill>
                  <a:schemeClr val="bg1"/>
                </a:solidFill>
                <a:effectLst/>
                <a:latin typeface="Quattrocento Sans" panose="020B0502050000020003" pitchFamily="34" charset="0"/>
              </a:rPr>
              <a:t>Wayment</a:t>
            </a:r>
            <a:endParaRPr lang="en-US" sz="4400" b="0" dirty="0">
              <a:solidFill>
                <a:schemeClr val="bg1"/>
              </a:solidFill>
              <a:effectLst/>
              <a:latin typeface="Quattrocento Sans" panose="020B0502050000020003" pitchFamily="34" charset="0"/>
            </a:endParaRPr>
          </a:p>
          <a:p>
            <a:pPr algn="ctr" rtl="0">
              <a:spcBef>
                <a:spcPts val="1200"/>
              </a:spcBef>
              <a:spcAft>
                <a:spcPts val="1200"/>
              </a:spcAft>
            </a:pPr>
            <a:r>
              <a:rPr lang="en-US" sz="4400" b="0" i="0" u="none" strike="noStrike" baseline="30000" dirty="0">
                <a:solidFill>
                  <a:schemeClr val="bg1"/>
                </a:solidFill>
                <a:effectLst/>
                <a:latin typeface="Quattrocento Sans" panose="020B0502050000020003" pitchFamily="34" charset="0"/>
              </a:rPr>
              <a:t> </a:t>
            </a:r>
            <a:r>
              <a:rPr lang="en-US" sz="4400" b="0" i="0" u="none" strike="noStrike" dirty="0">
                <a:solidFill>
                  <a:schemeClr val="bg1"/>
                </a:solidFill>
                <a:effectLst/>
                <a:latin typeface="Quattrocento Sans" panose="020B0502050000020003" pitchFamily="34" charset="0"/>
              </a:rPr>
              <a:t>Nicholls State University, Department of Chemistry and Physical Sciences, Thibodaux, LA 70301</a:t>
            </a:r>
            <a:endParaRPr lang="en-US" sz="4400" b="0" dirty="0">
              <a:solidFill>
                <a:schemeClr val="bg1"/>
              </a:solidFill>
              <a:effectLst/>
              <a:latin typeface="Quattrocento Sans" panose="020B0502050000020003" pitchFamily="34" charset="0"/>
            </a:endParaRPr>
          </a:p>
          <a:p>
            <a:br>
              <a:rPr lang="en-US" sz="1050" dirty="0"/>
            </a:br>
            <a:endParaRPr lang="en-US" sz="5600" dirty="0">
              <a:solidFill>
                <a:schemeClr val="bg1"/>
              </a:solidFill>
              <a:latin typeface="Quattrocento Sans" panose="020B0502050000020003" pitchFamily="34" charset="0"/>
            </a:endParaRPr>
          </a:p>
        </p:txBody>
      </p:sp>
      <p:sp>
        <p:nvSpPr>
          <p:cNvPr id="44" name="Rectangle 10">
            <a:extLst>
              <a:ext uri="{FF2B5EF4-FFF2-40B4-BE49-F238E27FC236}">
                <a16:creationId xmlns:a16="http://schemas.microsoft.com/office/drawing/2014/main" id="{65DEA53B-8C55-4281-8C92-1B2F1CBC79EE}"/>
              </a:ext>
            </a:extLst>
          </p:cNvPr>
          <p:cNvSpPr>
            <a:spLocks noChangeArrowheads="1"/>
          </p:cNvSpPr>
          <p:nvPr/>
        </p:nvSpPr>
        <p:spPr bwMode="auto">
          <a:xfrm>
            <a:off x="11633200" y="6654276"/>
            <a:ext cx="9601200" cy="873301"/>
          </a:xfrm>
          <a:prstGeom prst="round2DiagRect">
            <a:avLst>
              <a:gd name="adj1" fmla="val 30177"/>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a:solidFill>
                  <a:schemeClr val="bg1"/>
                </a:solidFill>
                <a:latin typeface="Quattrocento" panose="02020802030000000404" pitchFamily="18" charset="0"/>
              </a:rPr>
              <a:t>Methodology</a:t>
            </a:r>
          </a:p>
        </p:txBody>
      </p:sp>
      <p:sp>
        <p:nvSpPr>
          <p:cNvPr id="46" name="Rectangle 10">
            <a:extLst>
              <a:ext uri="{FF2B5EF4-FFF2-40B4-BE49-F238E27FC236}">
                <a16:creationId xmlns:a16="http://schemas.microsoft.com/office/drawing/2014/main" id="{092E1FA2-37D8-400C-9B5C-644E0120747E}"/>
              </a:ext>
            </a:extLst>
          </p:cNvPr>
          <p:cNvSpPr>
            <a:spLocks noChangeArrowheads="1"/>
          </p:cNvSpPr>
          <p:nvPr/>
        </p:nvSpPr>
        <p:spPr bwMode="auto">
          <a:xfrm>
            <a:off x="22670052" y="6575030"/>
            <a:ext cx="9601200" cy="873301"/>
          </a:xfrm>
          <a:prstGeom prst="round2DiagRect">
            <a:avLst>
              <a:gd name="adj1" fmla="val 30177"/>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a:solidFill>
                  <a:schemeClr val="bg1"/>
                </a:solidFill>
                <a:latin typeface="Quattrocento" panose="02020802030000000404" pitchFamily="18" charset="0"/>
              </a:rPr>
              <a:t>Results</a:t>
            </a:r>
          </a:p>
        </p:txBody>
      </p:sp>
      <p:sp>
        <p:nvSpPr>
          <p:cNvPr id="48" name="Rectangle 10">
            <a:extLst>
              <a:ext uri="{FF2B5EF4-FFF2-40B4-BE49-F238E27FC236}">
                <a16:creationId xmlns:a16="http://schemas.microsoft.com/office/drawing/2014/main" id="{E3FEBAB5-D47E-42BA-A84C-C1EA43E9ED05}"/>
              </a:ext>
            </a:extLst>
          </p:cNvPr>
          <p:cNvSpPr>
            <a:spLocks noChangeArrowheads="1"/>
          </p:cNvSpPr>
          <p:nvPr/>
        </p:nvSpPr>
        <p:spPr bwMode="auto">
          <a:xfrm>
            <a:off x="33719235" y="10261563"/>
            <a:ext cx="9601200" cy="873301"/>
          </a:xfrm>
          <a:prstGeom prst="round2DiagRect">
            <a:avLst>
              <a:gd name="adj1" fmla="val 30178"/>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a:solidFill>
                  <a:schemeClr val="bg1"/>
                </a:solidFill>
                <a:latin typeface="Quattrocento" panose="02020802030000000404" pitchFamily="18" charset="0"/>
              </a:rPr>
              <a:t>Conclusion</a:t>
            </a:r>
          </a:p>
        </p:txBody>
      </p:sp>
      <p:sp>
        <p:nvSpPr>
          <p:cNvPr id="50" name="Rectangle 10">
            <a:extLst>
              <a:ext uri="{FF2B5EF4-FFF2-40B4-BE49-F238E27FC236}">
                <a16:creationId xmlns:a16="http://schemas.microsoft.com/office/drawing/2014/main" id="{C7AAC99D-FA63-4F20-9BC9-620B7B5958BE}"/>
              </a:ext>
            </a:extLst>
          </p:cNvPr>
          <p:cNvSpPr>
            <a:spLocks noChangeArrowheads="1"/>
          </p:cNvSpPr>
          <p:nvPr/>
        </p:nvSpPr>
        <p:spPr bwMode="auto">
          <a:xfrm>
            <a:off x="1060622" y="6669545"/>
            <a:ext cx="9601200" cy="873301"/>
          </a:xfrm>
          <a:prstGeom prst="round2DiagRect">
            <a:avLst>
              <a:gd name="adj1" fmla="val 30178"/>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Introduction</a:t>
            </a:r>
          </a:p>
        </p:txBody>
      </p:sp>
      <p:sp>
        <p:nvSpPr>
          <p:cNvPr id="52" name="Rectangle 10">
            <a:extLst>
              <a:ext uri="{FF2B5EF4-FFF2-40B4-BE49-F238E27FC236}">
                <a16:creationId xmlns:a16="http://schemas.microsoft.com/office/drawing/2014/main" id="{48ED2435-580E-419E-B71D-5D8F033EB9A6}"/>
              </a:ext>
            </a:extLst>
          </p:cNvPr>
          <p:cNvSpPr>
            <a:spLocks noChangeArrowheads="1"/>
          </p:cNvSpPr>
          <p:nvPr/>
        </p:nvSpPr>
        <p:spPr bwMode="auto">
          <a:xfrm>
            <a:off x="33570166" y="30327600"/>
            <a:ext cx="9601200" cy="873301"/>
          </a:xfrm>
          <a:prstGeom prst="round2DiagRect">
            <a:avLst>
              <a:gd name="adj1" fmla="val 33555"/>
              <a:gd name="adj2" fmla="val 0"/>
            </a:avLst>
          </a:prstGeom>
          <a:solidFill>
            <a:srgbClr val="B41E1E"/>
          </a:solidFill>
          <a:ln w="12700">
            <a:noFill/>
            <a:miter lim="800000"/>
          </a:ln>
        </p:spPr>
        <p:txBody>
          <a:bodyPr wrap="none" lIns="274320" tIns="73152" rIns="274320" bIns="68563" anchor="ctr" anchorCtr="0"/>
          <a:lstStyle>
            <a:defPPr>
              <a:defRPr kern="1200"/>
            </a:defPPr>
          </a:lstStyle>
          <a:p>
            <a:pPr algn="ctr" defTabSz="4702588">
              <a:defRPr/>
            </a:pPr>
            <a:r>
              <a:rPr lang="en-US" sz="3600" b="1" dirty="0">
                <a:solidFill>
                  <a:schemeClr val="bg1"/>
                </a:solidFill>
                <a:latin typeface="Quattrocento" panose="02020802030000000404" pitchFamily="18" charset="0"/>
              </a:rPr>
              <a:t>Acknowledgements</a:t>
            </a:r>
          </a:p>
        </p:txBody>
      </p:sp>
      <p:sp>
        <p:nvSpPr>
          <p:cNvPr id="22" name="TextBox 21">
            <a:extLst>
              <a:ext uri="{FF2B5EF4-FFF2-40B4-BE49-F238E27FC236}">
                <a16:creationId xmlns:a16="http://schemas.microsoft.com/office/drawing/2014/main" id="{EBB6AC4A-C17C-4A50-801D-9D770B2D4747}"/>
              </a:ext>
            </a:extLst>
          </p:cNvPr>
          <p:cNvSpPr txBox="1"/>
          <p:nvPr/>
        </p:nvSpPr>
        <p:spPr>
          <a:xfrm>
            <a:off x="1060622" y="7625347"/>
            <a:ext cx="9601200" cy="11910953"/>
          </a:xfrm>
          <a:prstGeom prst="rect">
            <a:avLst/>
          </a:prstGeom>
          <a:noFill/>
        </p:spPr>
        <p:txBody>
          <a:bodyPr wrap="square" rtlCol="0">
            <a:spAutoFit/>
          </a:bodyPr>
          <a:lstStyle>
            <a:defPPr>
              <a:defRPr kern="1200"/>
            </a:defPPr>
          </a:lstStyle>
          <a:p>
            <a:r>
              <a:rPr lang="en-US" sz="3200" b="1" u="sng" dirty="0">
                <a:latin typeface="Quattrocento Sans" panose="020B0502050000020003" pitchFamily="34" charset="0"/>
                <a:ea typeface="Open Sans" panose="020B0606030504020204" pitchFamily="34" charset="0"/>
                <a:cs typeface="Open Sans" panose="020B0606030504020204" pitchFamily="34" charset="0"/>
              </a:rPr>
              <a:t>Phytoremediation</a:t>
            </a:r>
            <a:r>
              <a:rPr lang="en-US" sz="3200" dirty="0">
                <a:latin typeface="Quattrocento Sans" panose="020B0502050000020003" pitchFamily="34" charset="0"/>
                <a:ea typeface="Open Sans" panose="020B0606030504020204" pitchFamily="34" charset="0"/>
                <a:cs typeface="Open Sans" panose="020B0606030504020204" pitchFamily="34" charset="0"/>
              </a:rPr>
              <a:t> is the process of removing metals from soil using plants as the cleaning agent. This process is one of the best methods available in order to rid soil of heavy metals pollution. The pros of the method are what make it really stand above the rest.</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Cheap ($60,000 - $100,000 a year)</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Plants improve soil health outside of getting metals out</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Decrease erosion</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Recover and reuse metals taken out of the soil</a:t>
            </a:r>
          </a:p>
          <a:p>
            <a:r>
              <a:rPr lang="en-US" sz="3200" dirty="0">
                <a:latin typeface="Quattrocento Sans" panose="020B0502050000020003" pitchFamily="34" charset="0"/>
                <a:ea typeface="Open Sans" panose="020B0606030504020204" pitchFamily="34" charset="0"/>
                <a:cs typeface="Open Sans" panose="020B0606030504020204" pitchFamily="34" charset="0"/>
              </a:rPr>
              <a:t>However, there are still issues with the method</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Removal only happens as far as the roots can reach</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Important nutrients can be removed along with toxic metals</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There is a large amount of toxic byproducts that need to be disposed of (The plants)</a:t>
            </a:r>
          </a:p>
          <a:p>
            <a:pPr marL="342900" indent="-342900">
              <a:buFont typeface="Arial" panose="020B0604020202020204" pitchFamily="34" charset="0"/>
              <a:buChar char="•"/>
            </a:pPr>
            <a:r>
              <a:rPr lang="en-US" sz="3200" dirty="0">
                <a:latin typeface="Quattrocento Sans" panose="020B0502050000020003" pitchFamily="34" charset="0"/>
                <a:ea typeface="Open Sans" panose="020B0606030504020204" pitchFamily="34" charset="0"/>
                <a:cs typeface="Open Sans" panose="020B0606030504020204" pitchFamily="34" charset="0"/>
              </a:rPr>
              <a:t>Only a certain number of plants can participate in phytoremediation</a:t>
            </a:r>
          </a:p>
          <a:p>
            <a:r>
              <a:rPr lang="en-US" sz="3200" dirty="0">
                <a:latin typeface="Quattrocento Sans" panose="020B0502050000020003" pitchFamily="34" charset="0"/>
                <a:ea typeface="Open Sans" panose="020B0606030504020204" pitchFamily="34" charset="0"/>
                <a:cs typeface="Open Sans" panose="020B0606030504020204" pitchFamily="34" charset="0"/>
              </a:rPr>
              <a:t>The efficiency of the phytoextraction can be measured by monitoring the movement of metals from the soil to the plant. Detection of the movement of metals can be accomplished using Anodic Stripping Voltammetry and checked with Atomic Absorption. </a:t>
            </a:r>
          </a:p>
        </p:txBody>
      </p:sp>
      <p:sp>
        <p:nvSpPr>
          <p:cNvPr id="26" name="TextBox 25">
            <a:extLst>
              <a:ext uri="{FF2B5EF4-FFF2-40B4-BE49-F238E27FC236}">
                <a16:creationId xmlns:a16="http://schemas.microsoft.com/office/drawing/2014/main" id="{ECB570BB-CDF7-4286-A7F3-F8768DEAAF9D}"/>
              </a:ext>
            </a:extLst>
          </p:cNvPr>
          <p:cNvSpPr txBox="1"/>
          <p:nvPr/>
        </p:nvSpPr>
        <p:spPr>
          <a:xfrm>
            <a:off x="11505981" y="7792908"/>
            <a:ext cx="9601200" cy="24837569"/>
          </a:xfrm>
          <a:prstGeom prst="rect">
            <a:avLst/>
          </a:prstGeom>
          <a:noFill/>
        </p:spPr>
        <p:txBody>
          <a:bodyPr wrap="square" rtlCol="0">
            <a:spAutoFit/>
          </a:bodyPr>
          <a:lstStyle>
            <a:defPPr>
              <a:defRPr kern="1200"/>
            </a:defPPr>
          </a:lstStyle>
          <a:p>
            <a:r>
              <a:rPr lang="en-US" sz="3600" b="1" dirty="0">
                <a:latin typeface="Quattrocento Sans" panose="020B0502050000020003" pitchFamily="34" charset="0"/>
                <a:ea typeface="Open Sans" panose="020B0606030504020204" pitchFamily="34" charset="0"/>
                <a:cs typeface="Open Sans" panose="020B0606030504020204" pitchFamily="34" charset="0"/>
              </a:rPr>
              <a:t>Detection Methods:</a:t>
            </a:r>
          </a:p>
          <a:p>
            <a:pPr marL="342900" indent="-342900">
              <a:buFont typeface="Arial" panose="020B0604020202020204" pitchFamily="34" charset="0"/>
              <a:buChar char="•"/>
            </a:pPr>
            <a:r>
              <a:rPr lang="en-US" sz="3600" b="1" dirty="0">
                <a:latin typeface="Quattrocento Sans" panose="020B0502050000020003" pitchFamily="34" charset="0"/>
                <a:ea typeface="Open Sans" panose="020B0606030504020204" pitchFamily="34" charset="0"/>
                <a:cs typeface="Open Sans" panose="020B0606030504020204" pitchFamily="34" charset="0"/>
              </a:rPr>
              <a:t>Anodic Stripping Voltammetry:</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Supporting electrolyte solution is made to be 0.001 M HgNO</a:t>
            </a:r>
            <a:r>
              <a:rPr lang="en-US" sz="3600" baseline="-25000" dirty="0">
                <a:latin typeface="Quattrocento Sans" panose="020B0502050000020003" pitchFamily="34" charset="0"/>
                <a:ea typeface="Open Sans" panose="020B0606030504020204" pitchFamily="34" charset="0"/>
                <a:cs typeface="Open Sans" panose="020B0606030504020204" pitchFamily="34" charset="0"/>
              </a:rPr>
              <a:t>3</a:t>
            </a:r>
            <a:r>
              <a:rPr lang="en-US" sz="3600" dirty="0">
                <a:latin typeface="Quattrocento Sans" panose="020B0502050000020003" pitchFamily="34" charset="0"/>
                <a:ea typeface="Open Sans" panose="020B0606030504020204" pitchFamily="34" charset="0"/>
                <a:cs typeface="Open Sans" panose="020B0606030504020204" pitchFamily="34" charset="0"/>
              </a:rPr>
              <a:t>, 0.5 M KNO</a:t>
            </a:r>
            <a:r>
              <a:rPr lang="en-US" sz="3600" baseline="-25000" dirty="0">
                <a:latin typeface="Quattrocento Sans" panose="020B0502050000020003" pitchFamily="34" charset="0"/>
                <a:ea typeface="Open Sans" panose="020B0606030504020204" pitchFamily="34" charset="0"/>
                <a:cs typeface="Open Sans" panose="020B0606030504020204" pitchFamily="34" charset="0"/>
              </a:rPr>
              <a:t>3</a:t>
            </a:r>
            <a:r>
              <a:rPr lang="en-US" sz="3600" dirty="0">
                <a:latin typeface="Quattrocento Sans" panose="020B0502050000020003" pitchFamily="34" charset="0"/>
                <a:ea typeface="Open Sans" panose="020B0606030504020204" pitchFamily="34" charset="0"/>
                <a:cs typeface="Open Sans" panose="020B0606030504020204" pitchFamily="34" charset="0"/>
              </a:rPr>
              <a:t>, and 0.5 M HNO</a:t>
            </a:r>
            <a:r>
              <a:rPr lang="en-US" sz="3600" baseline="-25000" dirty="0">
                <a:latin typeface="Quattrocento Sans" panose="020B0502050000020003" pitchFamily="34" charset="0"/>
                <a:ea typeface="Open Sans" panose="020B0606030504020204" pitchFamily="34" charset="0"/>
                <a:cs typeface="Open Sans" panose="020B0606030504020204" pitchFamily="34" charset="0"/>
              </a:rPr>
              <a:t>3</a:t>
            </a:r>
            <a:r>
              <a:rPr lang="en-US" sz="3600" dirty="0">
                <a:latin typeface="Quattrocento Sans" panose="020B0502050000020003" pitchFamily="34" charset="0"/>
                <a:ea typeface="Open Sans" panose="020B0606030504020204" pitchFamily="34" charset="0"/>
                <a:cs typeface="Open Sans" panose="020B0606030504020204" pitchFamily="34" charset="0"/>
              </a:rPr>
              <a:t>. This supporting electrolyte solution will be used on all three metals being detected (As, Cu, and Pb). </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Standard curves are made using varying amounts of 10ppm standards for each metal</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For lead and copper, a glassy carbon electrode is used; for arsenic, a gold electrode is used</a:t>
            </a:r>
          </a:p>
          <a:p>
            <a:pPr marL="800100" lvl="1" indent="-342900">
              <a:buFont typeface="Arial" panose="020B0604020202020204" pitchFamily="34" charset="0"/>
              <a:buChar char="•"/>
            </a:pPr>
            <a:endParaRPr lang="en-US" sz="3600"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endParaRPr lang="en-US" sz="3600" b="1" dirty="0">
              <a:latin typeface="Quattrocento Sans" panose="020B0502050000020003" pitchFamily="34" charset="0"/>
              <a:ea typeface="Open Sans" panose="020B0606030504020204" pitchFamily="34" charset="0"/>
              <a:cs typeface="Open Sans" panose="020B0606030504020204" pitchFamily="34" charset="0"/>
            </a:endParaRPr>
          </a:p>
          <a:p>
            <a:r>
              <a:rPr lang="en-US" sz="3600" b="1" dirty="0">
                <a:latin typeface="Quattrocento Sans" panose="020B0502050000020003" pitchFamily="34" charset="0"/>
                <a:ea typeface="Open Sans" panose="020B0606030504020204" pitchFamily="34" charset="0"/>
                <a:cs typeface="Open Sans" panose="020B0606030504020204" pitchFamily="34" charset="0"/>
              </a:rPr>
              <a:t>    </a:t>
            </a:r>
          </a:p>
          <a:p>
            <a:r>
              <a:rPr lang="en-US" sz="3600" b="1" dirty="0">
                <a:latin typeface="Quattrocento Sans" panose="020B0502050000020003" pitchFamily="34" charset="0"/>
                <a:ea typeface="Open Sans" panose="020B0606030504020204" pitchFamily="34" charset="0"/>
                <a:cs typeface="Open Sans" panose="020B0606030504020204" pitchFamily="34" charset="0"/>
              </a:rPr>
              <a:t> </a:t>
            </a:r>
          </a:p>
          <a:p>
            <a:r>
              <a:rPr lang="en-US" sz="3600" b="1" dirty="0">
                <a:latin typeface="Quattrocento Sans" panose="020B0502050000020003" pitchFamily="34" charset="0"/>
                <a:ea typeface="Open Sans" panose="020B0606030504020204" pitchFamily="34" charset="0"/>
                <a:cs typeface="Open Sans" panose="020B0606030504020204" pitchFamily="34" charset="0"/>
              </a:rPr>
              <a:t>  </a:t>
            </a:r>
            <a:r>
              <a:rPr lang="en-US" sz="2800" b="1" dirty="0">
                <a:latin typeface="Quattrocento Sans" panose="020B0502050000020003" pitchFamily="34" charset="0"/>
                <a:ea typeface="Open Sans" panose="020B0606030504020204" pitchFamily="34" charset="0"/>
                <a:cs typeface="Open Sans" panose="020B0606030504020204" pitchFamily="34" charset="0"/>
              </a:rPr>
              <a:t>Figure 2</a:t>
            </a:r>
            <a:r>
              <a:rPr lang="en-US" sz="2800" dirty="0">
                <a:latin typeface="Quattrocento Sans" panose="020B0502050000020003" pitchFamily="34" charset="0"/>
                <a:ea typeface="Open Sans" panose="020B0606030504020204" pitchFamily="34" charset="0"/>
                <a:cs typeface="Open Sans" panose="020B0606030504020204" pitchFamily="34" charset="0"/>
              </a:rPr>
              <a:t>. Explanation of Anodic Stripping Voltammetry</a:t>
            </a:r>
            <a:endParaRPr lang="en-US" sz="2800" b="1" dirty="0">
              <a:latin typeface="Quattrocento Sans" panose="020B0502050000020003" pitchFamily="34" charset="0"/>
              <a:ea typeface="Open Sans" panose="020B0606030504020204" pitchFamily="34" charset="0"/>
              <a:cs typeface="Open Sans" panose="020B0606030504020204" pitchFamily="34" charset="0"/>
            </a:endParaRPr>
          </a:p>
          <a:p>
            <a:r>
              <a:rPr lang="en-US" sz="3600" b="1" dirty="0">
                <a:latin typeface="Quattrocento Sans" panose="020B0502050000020003" pitchFamily="34" charset="0"/>
                <a:ea typeface="Open Sans" panose="020B0606030504020204" pitchFamily="34" charset="0"/>
                <a:cs typeface="Open Sans" panose="020B0606030504020204" pitchFamily="34" charset="0"/>
              </a:rPr>
              <a:t>Experimental Design:</a:t>
            </a:r>
          </a:p>
          <a:p>
            <a:pPr marL="342900"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For each plant (sunflowers, ferns, and mustard green seeds) </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Four plants each</a:t>
            </a:r>
          </a:p>
          <a:p>
            <a:pPr marL="1257300" lvl="2"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Three experimental and one control	</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One pot will contain all the metals and no plants as a control as well</a:t>
            </a:r>
          </a:p>
          <a:p>
            <a:pPr marL="342900"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Experiment will last for 100 days</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Samples will be taken every 10 days from the</a:t>
            </a:r>
          </a:p>
          <a:p>
            <a:pPr marL="1257300" lvl="2"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Soil</a:t>
            </a:r>
          </a:p>
          <a:p>
            <a:pPr marL="1257300" lvl="2"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Stem and leaves</a:t>
            </a:r>
          </a:p>
          <a:p>
            <a:pPr marL="342900"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 Samples will be analyzed as follows</a:t>
            </a:r>
          </a:p>
          <a:p>
            <a:pPr marL="800100" lvl="1" indent="-342900">
              <a:buFont typeface="Arial" panose="020B0604020202020204" pitchFamily="34" charset="0"/>
              <a:buChar char="•"/>
            </a:pPr>
            <a:r>
              <a:rPr lang="en-US" sz="3600" dirty="0">
                <a:latin typeface="Quattrocento Sans" panose="020B0502050000020003" pitchFamily="34" charset="0"/>
                <a:ea typeface="Open Sans" panose="020B0606030504020204" pitchFamily="34" charset="0"/>
                <a:cs typeface="Open Sans" panose="020B0606030504020204" pitchFamily="34" charset="0"/>
              </a:rPr>
              <a:t>Sample will be digested in 2mL of conc. HNO3 and 6-8mL of di H2O. After being heated, 1-2mL of 30% H2O2 will be added. </a:t>
            </a:r>
          </a:p>
          <a:p>
            <a:pPr lvl="1"/>
            <a:endParaRPr lang="en-US" sz="2400" dirty="0">
              <a:latin typeface="Quattrocento Sans" panose="020B0502050000020003" pitchFamily="34" charset="0"/>
              <a:ea typeface="Open Sans" panose="020B0606030504020204" pitchFamily="34" charset="0"/>
              <a:cs typeface="Open Sans" panose="020B0606030504020204" pitchFamily="34" charset="0"/>
            </a:endParaRPr>
          </a:p>
        </p:txBody>
      </p:sp>
      <p:sp>
        <p:nvSpPr>
          <p:cNvPr id="27" name="TextBox 26">
            <a:extLst>
              <a:ext uri="{FF2B5EF4-FFF2-40B4-BE49-F238E27FC236}">
                <a16:creationId xmlns:a16="http://schemas.microsoft.com/office/drawing/2014/main" id="{31E3C904-59ED-485A-8B57-6B7A61F73626}"/>
              </a:ext>
            </a:extLst>
          </p:cNvPr>
          <p:cNvSpPr txBox="1"/>
          <p:nvPr/>
        </p:nvSpPr>
        <p:spPr>
          <a:xfrm>
            <a:off x="40475519" y="23668091"/>
            <a:ext cx="3487188" cy="6063198"/>
          </a:xfrm>
          <a:prstGeom prst="rect">
            <a:avLst/>
          </a:prstGeom>
          <a:noFill/>
        </p:spPr>
        <p:txBody>
          <a:bodyPr wrap="square" rtlCol="0">
            <a:spAutoFit/>
          </a:bodyPr>
          <a:lstStyle>
            <a:defPPr>
              <a:defRPr kern="1200"/>
            </a:defPPr>
          </a:lstStyle>
          <a:p>
            <a:r>
              <a:rPr lang="en-US" sz="2600" b="1" dirty="0">
                <a:latin typeface="Quattrocento Sans" panose="020B0502050000020003" pitchFamily="34" charset="0"/>
                <a:ea typeface="Open Sans" panose="020B0606030504020204" pitchFamily="34" charset="0"/>
                <a:cs typeface="Open Sans" panose="020B0606030504020204" pitchFamily="34" charset="0"/>
              </a:rPr>
              <a:t>Figure 7</a:t>
            </a:r>
            <a:r>
              <a:rPr lang="en-US" sz="2600" dirty="0">
                <a:latin typeface="Quattrocento Sans" panose="020B0502050000020003" pitchFamily="34" charset="0"/>
                <a:ea typeface="Open Sans" panose="020B0606030504020204" pitchFamily="34" charset="0"/>
                <a:cs typeface="Open Sans" panose="020B0606030504020204" pitchFamily="34" charset="0"/>
              </a:rPr>
              <a:t>. Current set up of phytoremediation experiment. </a:t>
            </a:r>
          </a:p>
          <a:p>
            <a:pPr marL="342900" indent="-342900">
              <a:buFont typeface="Arial" panose="020B0604020202020204" pitchFamily="34" charset="0"/>
              <a:buChar char="•"/>
            </a:pPr>
            <a:r>
              <a:rPr lang="en-US" sz="2600" dirty="0">
                <a:latin typeface="Quattrocento Sans" panose="020B0502050000020003" pitchFamily="34" charset="0"/>
                <a:ea typeface="Open Sans" panose="020B0606030504020204" pitchFamily="34" charset="0"/>
                <a:cs typeface="Open Sans" panose="020B0606030504020204" pitchFamily="34" charset="0"/>
              </a:rPr>
              <a:t>On the left are the Kimberly ferns (</a:t>
            </a:r>
            <a:r>
              <a:rPr lang="en-US" sz="2600" i="1" dirty="0" err="1">
                <a:latin typeface="Quattrocento Sans" panose="020B0502050000020003" pitchFamily="34" charset="0"/>
              </a:rPr>
              <a:t>Nephrolepis</a:t>
            </a:r>
            <a:r>
              <a:rPr lang="en-US" sz="2600" i="1" dirty="0">
                <a:latin typeface="Quattrocento Sans" panose="020B0502050000020003" pitchFamily="34" charset="0"/>
              </a:rPr>
              <a:t> obliterate</a:t>
            </a:r>
            <a:r>
              <a:rPr lang="en-US" sz="2600" dirty="0">
                <a:latin typeface="Quattrocento Sans" panose="020B0502050000020003" pitchFamily="34" charset="0"/>
              </a:rPr>
              <a:t>)</a:t>
            </a:r>
          </a:p>
          <a:p>
            <a:pPr marL="342900" indent="-342900">
              <a:buFont typeface="Arial" panose="020B0604020202020204" pitchFamily="34" charset="0"/>
              <a:buChar char="•"/>
            </a:pPr>
            <a:r>
              <a:rPr lang="en-US" sz="2600" dirty="0">
                <a:latin typeface="Quattrocento Sans" panose="020B0502050000020003" pitchFamily="34" charset="0"/>
              </a:rPr>
              <a:t>On the front right are the sunflowers (</a:t>
            </a:r>
            <a:r>
              <a:rPr lang="en-US" sz="2600" i="1" dirty="0">
                <a:latin typeface="Quattrocento Sans" panose="020B0502050000020003" pitchFamily="34" charset="0"/>
              </a:rPr>
              <a:t>Helianthus annuus</a:t>
            </a:r>
            <a:r>
              <a:rPr lang="en-US" sz="2600" dirty="0">
                <a:latin typeface="Quattrocento Sans" panose="020B0502050000020003" pitchFamily="34" charset="0"/>
              </a:rPr>
              <a:t>)</a:t>
            </a:r>
          </a:p>
          <a:p>
            <a:pPr marL="342900" indent="-342900">
              <a:buFont typeface="Arial" panose="020B0604020202020204" pitchFamily="34" charset="0"/>
              <a:buChar char="•"/>
            </a:pPr>
            <a:r>
              <a:rPr lang="en-US" sz="2600" dirty="0">
                <a:latin typeface="Quattrocento Sans" panose="020B0502050000020003" pitchFamily="34" charset="0"/>
              </a:rPr>
              <a:t>On the back right are the mustard green seeds (</a:t>
            </a:r>
            <a:r>
              <a:rPr lang="en-US" sz="2600" i="1" dirty="0">
                <a:latin typeface="Quattrocento Sans" panose="020B0502050000020003" pitchFamily="34" charset="0"/>
              </a:rPr>
              <a:t>Brassica </a:t>
            </a:r>
            <a:r>
              <a:rPr lang="en-US" sz="2600" i="1" dirty="0" err="1">
                <a:latin typeface="Quattrocento Sans" panose="020B0502050000020003" pitchFamily="34" charset="0"/>
              </a:rPr>
              <a:t>juncea</a:t>
            </a:r>
            <a:r>
              <a:rPr lang="en-US" sz="2400" dirty="0">
                <a:latin typeface="Quattrocento Sans" panose="020B0502050000020003" pitchFamily="34" charset="0"/>
              </a:rPr>
              <a:t>)</a:t>
            </a:r>
          </a:p>
          <a:p>
            <a:pPr marL="342900" indent="-342900">
              <a:buFont typeface="Arial" panose="020B0604020202020204" pitchFamily="34" charset="0"/>
              <a:buChar char="•"/>
            </a:pPr>
            <a:endParaRPr lang="en-US" sz="2400" dirty="0">
              <a:latin typeface="Quattrocento Sans" panose="020B0502050000020003" pitchFamily="34" charset="0"/>
              <a:ea typeface="Open Sans" panose="020B0606030504020204" pitchFamily="34" charset="0"/>
              <a:cs typeface="Open Sans" panose="020B0606030504020204" pitchFamily="34" charset="0"/>
            </a:endParaRPr>
          </a:p>
        </p:txBody>
      </p:sp>
      <p:sp>
        <p:nvSpPr>
          <p:cNvPr id="294" name="TextBox 293">
            <a:extLst>
              <a:ext uri="{FF2B5EF4-FFF2-40B4-BE49-F238E27FC236}">
                <a16:creationId xmlns:a16="http://schemas.microsoft.com/office/drawing/2014/main" id="{02AB78DF-FFEE-448D-966C-EA5988806A81}"/>
              </a:ext>
            </a:extLst>
          </p:cNvPr>
          <p:cNvSpPr txBox="1"/>
          <p:nvPr/>
        </p:nvSpPr>
        <p:spPr>
          <a:xfrm>
            <a:off x="33719235" y="11175963"/>
            <a:ext cx="9144000" cy="8863965"/>
          </a:xfrm>
          <a:prstGeom prst="rect">
            <a:avLst/>
          </a:prstGeom>
          <a:noFill/>
        </p:spPr>
        <p:txBody>
          <a:bodyPr wrap="square" rtlCol="0">
            <a:spAutoFit/>
          </a:bodyPr>
          <a:lstStyle>
            <a:defPPr>
              <a:defRPr kern="1200"/>
            </a:defPPr>
          </a:lstStyle>
          <a:p>
            <a:r>
              <a:rPr lang="en-US" sz="3800" dirty="0">
                <a:latin typeface="Quattrocento Sans" panose="020B0502050000020003" pitchFamily="34" charset="0"/>
                <a:ea typeface="Open Sans" panose="020B0606030504020204" pitchFamily="34" charset="0"/>
                <a:cs typeface="Open Sans" panose="020B0606030504020204" pitchFamily="34" charset="0"/>
              </a:rPr>
              <a:t>Anodic Stripping Voltammetry is an effective way to detect heavy metals at a low level. </a:t>
            </a:r>
          </a:p>
          <a:p>
            <a:pPr marL="571500" indent="-571500">
              <a:buFont typeface="Arial" panose="020B0604020202020204" pitchFamily="34" charset="0"/>
              <a:buChar char="•"/>
            </a:pPr>
            <a:r>
              <a:rPr lang="en-US" sz="3800" dirty="0">
                <a:latin typeface="Quattrocento Sans" panose="020B0502050000020003" pitchFamily="34" charset="0"/>
                <a:ea typeface="Open Sans" panose="020B0606030504020204" pitchFamily="34" charset="0"/>
                <a:cs typeface="Open Sans" panose="020B0606030504020204" pitchFamily="34" charset="0"/>
              </a:rPr>
              <a:t>The use of a gold electrode to detect Arsenic is a new method developed for this experiment.</a:t>
            </a:r>
          </a:p>
          <a:p>
            <a:pPr marL="571500" indent="-571500">
              <a:buFont typeface="Arial" panose="020B0604020202020204" pitchFamily="34" charset="0"/>
              <a:buChar char="•"/>
            </a:pPr>
            <a:r>
              <a:rPr lang="en-US" sz="3800" dirty="0">
                <a:latin typeface="Quattrocento Sans" panose="020B0502050000020003" pitchFamily="34" charset="0"/>
                <a:ea typeface="Open Sans" panose="020B0606030504020204" pitchFamily="34" charset="0"/>
                <a:cs typeface="Open Sans" panose="020B0606030504020204" pitchFamily="34" charset="0"/>
              </a:rPr>
              <a:t> Atomic Absorption confirmed the results from anodic stripping voltammetry. </a:t>
            </a:r>
          </a:p>
          <a:p>
            <a:pPr marL="571500" indent="-571500">
              <a:buFont typeface="Arial" panose="020B0604020202020204" pitchFamily="34" charset="0"/>
              <a:buChar char="•"/>
            </a:pPr>
            <a:r>
              <a:rPr lang="en-US" sz="3800" dirty="0">
                <a:latin typeface="Quattrocento Sans" panose="020B0502050000020003" pitchFamily="34" charset="0"/>
                <a:ea typeface="Open Sans" panose="020B0606030504020204" pitchFamily="34" charset="0"/>
                <a:cs typeface="Open Sans" panose="020B0606030504020204" pitchFamily="34" charset="0"/>
              </a:rPr>
              <a:t>Methods have been fully established for the ongoing phytoremediation experiment. </a:t>
            </a:r>
          </a:p>
          <a:p>
            <a:pPr marL="1028700" lvl="1" indent="-571500">
              <a:buFont typeface="Arial" panose="020B0604020202020204" pitchFamily="34" charset="0"/>
              <a:buChar char="•"/>
            </a:pPr>
            <a:r>
              <a:rPr lang="en-US" sz="3800" dirty="0">
                <a:latin typeface="Quattrocento Sans" panose="020B0502050000020003" pitchFamily="34" charset="0"/>
                <a:ea typeface="Open Sans" panose="020B0606030504020204" pitchFamily="34" charset="0"/>
                <a:cs typeface="Open Sans" panose="020B0606030504020204" pitchFamily="34" charset="0"/>
              </a:rPr>
              <a:t>All plants are in a controlled environment, and the metals will be added to the soil shortly.</a:t>
            </a:r>
          </a:p>
        </p:txBody>
      </p:sp>
      <p:sp>
        <p:nvSpPr>
          <p:cNvPr id="295" name="TextBox 294">
            <a:extLst>
              <a:ext uri="{FF2B5EF4-FFF2-40B4-BE49-F238E27FC236}">
                <a16:creationId xmlns:a16="http://schemas.microsoft.com/office/drawing/2014/main" id="{39259EE9-8D55-4A34-BCDD-8F3F221271A7}"/>
              </a:ext>
            </a:extLst>
          </p:cNvPr>
          <p:cNvSpPr txBox="1"/>
          <p:nvPr/>
        </p:nvSpPr>
        <p:spPr>
          <a:xfrm>
            <a:off x="33598158" y="31242000"/>
            <a:ext cx="9601200" cy="1938992"/>
          </a:xfrm>
          <a:prstGeom prst="rect">
            <a:avLst/>
          </a:prstGeom>
          <a:noFill/>
        </p:spPr>
        <p:txBody>
          <a:bodyPr wrap="square" rtlCol="0">
            <a:spAutoFit/>
          </a:bodyPr>
          <a:lstStyle>
            <a:defPPr>
              <a:defRPr kern="1200"/>
            </a:defPPr>
          </a:lstStyle>
          <a:p>
            <a:r>
              <a:rPr lang="en-US" sz="3200" dirty="0">
                <a:latin typeface="Quattrocento Sans" panose="020B0502050000020003" pitchFamily="34" charset="0"/>
                <a:ea typeface="Open Sans" panose="020B0606030504020204" pitchFamily="34" charset="0"/>
                <a:cs typeface="Open Sans" panose="020B0606030504020204" pitchFamily="34" charset="0"/>
              </a:rPr>
              <a:t>Special thanks to the Nicholls State Biology Department for allowing access to the greenhouse on our campus.</a:t>
            </a:r>
            <a:endParaRPr lang="en-US" sz="1400" dirty="0">
              <a:latin typeface="Quattrocento Sans" panose="020B0502050000020003" pitchFamily="34" charset="0"/>
              <a:ea typeface="Open Sans" panose="020B0606030504020204" pitchFamily="34" charset="0"/>
              <a:cs typeface="Open Sans" panose="020B0606030504020204" pitchFamily="34" charset="0"/>
            </a:endParaRPr>
          </a:p>
          <a:p>
            <a:endParaRPr lang="en-US" sz="2400" dirty="0">
              <a:latin typeface="Quattrocento Sans" panose="020B0502050000020003" pitchFamily="34" charset="0"/>
              <a:ea typeface="Open Sans" panose="020B0606030504020204" pitchFamily="34" charset="0"/>
              <a:cs typeface="Open Sans" panose="020B0606030504020204" pitchFamily="34" charset="0"/>
            </a:endParaRPr>
          </a:p>
        </p:txBody>
      </p:sp>
      <p:pic>
        <p:nvPicPr>
          <p:cNvPr id="19" name="Picture 4">
            <a:extLst>
              <a:ext uri="{FF2B5EF4-FFF2-40B4-BE49-F238E27FC236}">
                <a16:creationId xmlns:a16="http://schemas.microsoft.com/office/drawing/2014/main" id="{B3D97AC4-0FC9-476E-AE23-29ECFB8D48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366680"/>
            <a:ext cx="7010400"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a:extLst>
              <a:ext uri="{FF2B5EF4-FFF2-40B4-BE49-F238E27FC236}">
                <a16:creationId xmlns:a16="http://schemas.microsoft.com/office/drawing/2014/main" id="{9C63C548-ECF5-4827-94B7-942486A3C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91585" y="2268826"/>
            <a:ext cx="7010400" cy="3774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descr="Diagram&#10;&#10;Description automatically generated">
            <a:extLst>
              <a:ext uri="{FF2B5EF4-FFF2-40B4-BE49-F238E27FC236}">
                <a16:creationId xmlns:a16="http://schemas.microsoft.com/office/drawing/2014/main" id="{BDB64C65-6CEC-442A-B4B4-F290908040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1436" y="19522445"/>
            <a:ext cx="9489699" cy="12541451"/>
          </a:xfrm>
          <a:prstGeom prst="rect">
            <a:avLst/>
          </a:prstGeom>
        </p:spPr>
      </p:pic>
      <p:pic>
        <p:nvPicPr>
          <p:cNvPr id="5" name="Picture 4" descr="A picture containing text, indoor, microwave, kitchen&#10;&#10;Description automatically generated">
            <a:extLst>
              <a:ext uri="{FF2B5EF4-FFF2-40B4-BE49-F238E27FC236}">
                <a16:creationId xmlns:a16="http://schemas.microsoft.com/office/drawing/2014/main" id="{4679E2A7-4641-47C5-874F-8D4FF1BA76B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2815"/>
          <a:stretch/>
        </p:blipFill>
        <p:spPr>
          <a:xfrm>
            <a:off x="22707451" y="7605888"/>
            <a:ext cx="5552891" cy="7156465"/>
          </a:xfrm>
          <a:prstGeom prst="rect">
            <a:avLst/>
          </a:prstGeom>
        </p:spPr>
      </p:pic>
      <p:sp>
        <p:nvSpPr>
          <p:cNvPr id="6" name="TextBox 5">
            <a:extLst>
              <a:ext uri="{FF2B5EF4-FFF2-40B4-BE49-F238E27FC236}">
                <a16:creationId xmlns:a16="http://schemas.microsoft.com/office/drawing/2014/main" id="{2BC9572C-A31B-4FD9-B58B-632E5103755D}"/>
              </a:ext>
            </a:extLst>
          </p:cNvPr>
          <p:cNvSpPr txBox="1"/>
          <p:nvPr/>
        </p:nvSpPr>
        <p:spPr>
          <a:xfrm>
            <a:off x="28368059" y="7764506"/>
            <a:ext cx="3733800" cy="7017306"/>
          </a:xfrm>
          <a:prstGeom prst="rect">
            <a:avLst/>
          </a:prstGeom>
          <a:noFill/>
        </p:spPr>
        <p:txBody>
          <a:bodyPr wrap="square" rtlCol="0">
            <a:spAutoFit/>
          </a:bodyPr>
          <a:lstStyle/>
          <a:p>
            <a:r>
              <a:rPr lang="en-US" b="1" dirty="0">
                <a:latin typeface="Quattrocento Sans" panose="020B0502050000020003" pitchFamily="34" charset="0"/>
              </a:rPr>
              <a:t>Figure 3. </a:t>
            </a:r>
          </a:p>
          <a:p>
            <a:r>
              <a:rPr lang="en-US" dirty="0">
                <a:latin typeface="Quattrocento Sans" panose="020B0502050000020003" pitchFamily="34" charset="0"/>
              </a:rPr>
              <a:t>Set up for cyclic voltammetry machine</a:t>
            </a:r>
          </a:p>
          <a:p>
            <a:pPr marL="342900" indent="-342900">
              <a:buFont typeface="Arial" panose="020B0604020202020204" pitchFamily="34" charset="0"/>
              <a:buChar char="•"/>
            </a:pPr>
            <a:r>
              <a:rPr lang="en-US" dirty="0">
                <a:latin typeface="Quattrocento Sans" panose="020B0502050000020003" pitchFamily="34" charset="0"/>
              </a:rPr>
              <a:t>white lead is the Ag/AgCl reference electrode</a:t>
            </a:r>
          </a:p>
          <a:p>
            <a:pPr marL="342900" indent="-342900">
              <a:buFont typeface="Arial" panose="020B0604020202020204" pitchFamily="34" charset="0"/>
              <a:buChar char="•"/>
            </a:pPr>
            <a:r>
              <a:rPr lang="en-US" dirty="0">
                <a:latin typeface="Quattrocento Sans" panose="020B0502050000020003" pitchFamily="34" charset="0"/>
              </a:rPr>
              <a:t>red lead is the </a:t>
            </a:r>
            <a:r>
              <a:rPr lang="en-US" dirty="0" err="1">
                <a:latin typeface="Quattrocento Sans" panose="020B0502050000020003" pitchFamily="34" charset="0"/>
              </a:rPr>
              <a:t>plantinum</a:t>
            </a:r>
            <a:r>
              <a:rPr lang="en-US" dirty="0">
                <a:latin typeface="Quattrocento Sans" panose="020B0502050000020003" pitchFamily="34" charset="0"/>
              </a:rPr>
              <a:t> auxiliary electrode</a:t>
            </a:r>
          </a:p>
          <a:p>
            <a:pPr marL="342900" indent="-342900">
              <a:buFont typeface="Arial" panose="020B0604020202020204" pitchFamily="34" charset="0"/>
              <a:buChar char="•"/>
            </a:pPr>
            <a:r>
              <a:rPr lang="en-US" dirty="0">
                <a:latin typeface="Quattrocento Sans" panose="020B0502050000020003" pitchFamily="34" charset="0"/>
              </a:rPr>
              <a:t>black lead is the working electrode. Can be either glassy carbon or gold</a:t>
            </a:r>
          </a:p>
        </p:txBody>
      </p:sp>
      <p:graphicFrame>
        <p:nvGraphicFramePr>
          <p:cNvPr id="7" name="Table 7">
            <a:extLst>
              <a:ext uri="{FF2B5EF4-FFF2-40B4-BE49-F238E27FC236}">
                <a16:creationId xmlns:a16="http://schemas.microsoft.com/office/drawing/2014/main" id="{D72A2CF8-C6D1-4AC5-9A0F-4A55628CC468}"/>
              </a:ext>
            </a:extLst>
          </p:cNvPr>
          <p:cNvGraphicFramePr>
            <a:graphicFrameLocks noGrp="1"/>
          </p:cNvGraphicFramePr>
          <p:nvPr>
            <p:extLst>
              <p:ext uri="{D42A27DB-BD31-4B8C-83A1-F6EECF244321}">
                <p14:modId xmlns:p14="http://schemas.microsoft.com/office/powerpoint/2010/main" val="3058228805"/>
              </p:ext>
            </p:extLst>
          </p:nvPr>
        </p:nvGraphicFramePr>
        <p:xfrm>
          <a:off x="33668043" y="20013491"/>
          <a:ext cx="9684328" cy="2919132"/>
        </p:xfrm>
        <a:graphic>
          <a:graphicData uri="http://schemas.openxmlformats.org/drawingml/2006/table">
            <a:tbl>
              <a:tblPr firstRow="1" bandRow="1">
                <a:tableStyleId>{5C22544A-7EE6-4342-B048-85BDC9FD1C3A}</a:tableStyleId>
              </a:tblPr>
              <a:tblGrid>
                <a:gridCol w="4842164">
                  <a:extLst>
                    <a:ext uri="{9D8B030D-6E8A-4147-A177-3AD203B41FA5}">
                      <a16:colId xmlns:a16="http://schemas.microsoft.com/office/drawing/2014/main" val="1517765417"/>
                    </a:ext>
                  </a:extLst>
                </a:gridCol>
                <a:gridCol w="4842164">
                  <a:extLst>
                    <a:ext uri="{9D8B030D-6E8A-4147-A177-3AD203B41FA5}">
                      <a16:colId xmlns:a16="http://schemas.microsoft.com/office/drawing/2014/main" val="2602058159"/>
                    </a:ext>
                  </a:extLst>
                </a:gridCol>
              </a:tblGrid>
              <a:tr h="783499">
                <a:tc>
                  <a:txBody>
                    <a:bodyPr/>
                    <a:lstStyle/>
                    <a:p>
                      <a:r>
                        <a:rPr lang="en-US" sz="3200" dirty="0"/>
                        <a:t>Element</a:t>
                      </a:r>
                    </a:p>
                  </a:txBody>
                  <a:tcPr/>
                </a:tc>
                <a:tc>
                  <a:txBody>
                    <a:bodyPr/>
                    <a:lstStyle/>
                    <a:p>
                      <a:r>
                        <a:rPr lang="en-US" sz="3200" dirty="0"/>
                        <a:t>Permissible</a:t>
                      </a:r>
                      <a:r>
                        <a:rPr lang="en-US" dirty="0"/>
                        <a:t> </a:t>
                      </a:r>
                      <a:r>
                        <a:rPr lang="en-US" sz="3200" dirty="0"/>
                        <a:t>value for plant, mg per kg of soil</a:t>
                      </a:r>
                    </a:p>
                  </a:txBody>
                  <a:tcPr/>
                </a:tc>
                <a:extLst>
                  <a:ext uri="{0D108BD9-81ED-4DB2-BD59-A6C34878D82A}">
                    <a16:rowId xmlns:a16="http://schemas.microsoft.com/office/drawing/2014/main" val="2547213559"/>
                  </a:ext>
                </a:extLst>
              </a:tr>
              <a:tr h="617444">
                <a:tc>
                  <a:txBody>
                    <a:bodyPr/>
                    <a:lstStyle/>
                    <a:p>
                      <a:r>
                        <a:rPr lang="en-US" sz="3200" dirty="0"/>
                        <a:t>Arsenic</a:t>
                      </a:r>
                    </a:p>
                  </a:txBody>
                  <a:tcPr/>
                </a:tc>
                <a:tc>
                  <a:txBody>
                    <a:bodyPr/>
                    <a:lstStyle/>
                    <a:p>
                      <a:r>
                        <a:rPr lang="en-US" sz="3200" dirty="0"/>
                        <a:t>0.0002</a:t>
                      </a:r>
                    </a:p>
                  </a:txBody>
                  <a:tcPr/>
                </a:tc>
                <a:extLst>
                  <a:ext uri="{0D108BD9-81ED-4DB2-BD59-A6C34878D82A}">
                    <a16:rowId xmlns:a16="http://schemas.microsoft.com/office/drawing/2014/main" val="727383626"/>
                  </a:ext>
                </a:extLst>
              </a:tr>
              <a:tr h="617444">
                <a:tc>
                  <a:txBody>
                    <a:bodyPr/>
                    <a:lstStyle/>
                    <a:p>
                      <a:r>
                        <a:rPr lang="en-US" sz="3200" dirty="0"/>
                        <a:t>Lead</a:t>
                      </a:r>
                    </a:p>
                  </a:txBody>
                  <a:tcPr/>
                </a:tc>
                <a:tc>
                  <a:txBody>
                    <a:bodyPr/>
                    <a:lstStyle/>
                    <a:p>
                      <a:r>
                        <a:rPr lang="en-US" sz="3200" dirty="0"/>
                        <a:t>2.0</a:t>
                      </a:r>
                    </a:p>
                  </a:txBody>
                  <a:tcPr/>
                </a:tc>
                <a:extLst>
                  <a:ext uri="{0D108BD9-81ED-4DB2-BD59-A6C34878D82A}">
                    <a16:rowId xmlns:a16="http://schemas.microsoft.com/office/drawing/2014/main" val="3469998147"/>
                  </a:ext>
                </a:extLst>
              </a:tr>
              <a:tr h="617444">
                <a:tc>
                  <a:txBody>
                    <a:bodyPr/>
                    <a:lstStyle/>
                    <a:p>
                      <a:r>
                        <a:rPr lang="en-US" sz="3200" dirty="0"/>
                        <a:t>Copper</a:t>
                      </a:r>
                    </a:p>
                  </a:txBody>
                  <a:tcPr/>
                </a:tc>
                <a:tc>
                  <a:txBody>
                    <a:bodyPr/>
                    <a:lstStyle/>
                    <a:p>
                      <a:r>
                        <a:rPr lang="en-US" sz="3200" dirty="0"/>
                        <a:t>10.0</a:t>
                      </a:r>
                    </a:p>
                  </a:txBody>
                  <a:tcPr/>
                </a:tc>
                <a:extLst>
                  <a:ext uri="{0D108BD9-81ED-4DB2-BD59-A6C34878D82A}">
                    <a16:rowId xmlns:a16="http://schemas.microsoft.com/office/drawing/2014/main" val="2324798718"/>
                  </a:ext>
                </a:extLst>
              </a:tr>
            </a:tbl>
          </a:graphicData>
        </a:graphic>
      </p:graphicFrame>
      <p:pic>
        <p:nvPicPr>
          <p:cNvPr id="9" name="Picture 8" descr="Chart, line chart&#10;&#10;Description automatically generated">
            <a:extLst>
              <a:ext uri="{FF2B5EF4-FFF2-40B4-BE49-F238E27FC236}">
                <a16:creationId xmlns:a16="http://schemas.microsoft.com/office/drawing/2014/main" id="{5CF84E53-AC1B-4D7E-83B8-1FBDB17E32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69152" y="14965469"/>
            <a:ext cx="9397575" cy="4798190"/>
          </a:xfrm>
          <a:prstGeom prst="rect">
            <a:avLst/>
          </a:prstGeom>
        </p:spPr>
      </p:pic>
      <p:pic>
        <p:nvPicPr>
          <p:cNvPr id="11" name="Picture 10" descr="Chart, line chart&#10;&#10;Description automatically generated">
            <a:extLst>
              <a:ext uri="{FF2B5EF4-FFF2-40B4-BE49-F238E27FC236}">
                <a16:creationId xmlns:a16="http://schemas.microsoft.com/office/drawing/2014/main" id="{999D3D72-F59C-49C0-9AF2-9468779F4C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06968" y="20773348"/>
            <a:ext cx="9428021" cy="5232984"/>
          </a:xfrm>
          <a:prstGeom prst="rect">
            <a:avLst/>
          </a:prstGeom>
        </p:spPr>
      </p:pic>
      <p:sp>
        <p:nvSpPr>
          <p:cNvPr id="13" name="TextBox 12">
            <a:extLst>
              <a:ext uri="{FF2B5EF4-FFF2-40B4-BE49-F238E27FC236}">
                <a16:creationId xmlns:a16="http://schemas.microsoft.com/office/drawing/2014/main" id="{52412069-1D7B-4311-BC00-3DD3121410A2}"/>
              </a:ext>
            </a:extLst>
          </p:cNvPr>
          <p:cNvSpPr txBox="1"/>
          <p:nvPr/>
        </p:nvSpPr>
        <p:spPr>
          <a:xfrm>
            <a:off x="22638659" y="19925712"/>
            <a:ext cx="9428021" cy="830997"/>
          </a:xfrm>
          <a:prstGeom prst="rect">
            <a:avLst/>
          </a:prstGeom>
          <a:noFill/>
        </p:spPr>
        <p:txBody>
          <a:bodyPr wrap="square" rtlCol="0">
            <a:spAutoFit/>
          </a:bodyPr>
          <a:lstStyle/>
          <a:p>
            <a:r>
              <a:rPr lang="en-US" sz="2400" b="1" dirty="0">
                <a:latin typeface="Quattrocento Sans" panose="020B0502050000020003" pitchFamily="34" charset="0"/>
              </a:rPr>
              <a:t>Figure 4</a:t>
            </a:r>
            <a:r>
              <a:rPr lang="en-US" sz="2400" dirty="0">
                <a:latin typeface="Quattrocento Sans" panose="020B0502050000020003" pitchFamily="34" charset="0"/>
              </a:rPr>
              <a:t>. Example of an Anodic Stripping Voltammetry graph for Arsenic</a:t>
            </a:r>
          </a:p>
        </p:txBody>
      </p:sp>
      <p:sp>
        <p:nvSpPr>
          <p:cNvPr id="14" name="TextBox 13">
            <a:extLst>
              <a:ext uri="{FF2B5EF4-FFF2-40B4-BE49-F238E27FC236}">
                <a16:creationId xmlns:a16="http://schemas.microsoft.com/office/drawing/2014/main" id="{E151DE1E-D270-4736-B1EF-842E43D600BE}"/>
              </a:ext>
            </a:extLst>
          </p:cNvPr>
          <p:cNvSpPr txBox="1"/>
          <p:nvPr/>
        </p:nvSpPr>
        <p:spPr>
          <a:xfrm>
            <a:off x="22615581" y="26024981"/>
            <a:ext cx="9324238" cy="830997"/>
          </a:xfrm>
          <a:prstGeom prst="rect">
            <a:avLst/>
          </a:prstGeom>
          <a:noFill/>
        </p:spPr>
        <p:txBody>
          <a:bodyPr wrap="square" rtlCol="0">
            <a:spAutoFit/>
          </a:bodyPr>
          <a:lstStyle/>
          <a:p>
            <a:r>
              <a:rPr lang="en-US" sz="2400" b="1" dirty="0">
                <a:latin typeface="Quattrocento Sans" panose="020B0502050000020003" pitchFamily="34" charset="0"/>
              </a:rPr>
              <a:t>Figure 5</a:t>
            </a:r>
            <a:r>
              <a:rPr lang="en-US" sz="2400" dirty="0">
                <a:latin typeface="Quattrocento Sans" panose="020B0502050000020003" pitchFamily="34" charset="0"/>
              </a:rPr>
              <a:t>. File overlay for Arsenic showing the increase in current as concentration increases</a:t>
            </a:r>
          </a:p>
        </p:txBody>
      </p:sp>
      <p:sp>
        <p:nvSpPr>
          <p:cNvPr id="15" name="TextBox 14">
            <a:extLst>
              <a:ext uri="{FF2B5EF4-FFF2-40B4-BE49-F238E27FC236}">
                <a16:creationId xmlns:a16="http://schemas.microsoft.com/office/drawing/2014/main" id="{D083E075-0E2C-4F03-8357-E9363F1E97A1}"/>
              </a:ext>
            </a:extLst>
          </p:cNvPr>
          <p:cNvSpPr txBox="1"/>
          <p:nvPr/>
        </p:nvSpPr>
        <p:spPr>
          <a:xfrm>
            <a:off x="1539383" y="32075335"/>
            <a:ext cx="8308259" cy="954107"/>
          </a:xfrm>
          <a:prstGeom prst="rect">
            <a:avLst/>
          </a:prstGeom>
          <a:noFill/>
        </p:spPr>
        <p:txBody>
          <a:bodyPr wrap="square" rtlCol="0">
            <a:spAutoFit/>
          </a:bodyPr>
          <a:lstStyle/>
          <a:p>
            <a:r>
              <a:rPr lang="en-US" sz="2800" b="1" dirty="0">
                <a:latin typeface="Quattrocento Sans" panose="020B0502050000020003" pitchFamily="34" charset="0"/>
              </a:rPr>
              <a:t>Figure 1</a:t>
            </a:r>
            <a:r>
              <a:rPr lang="en-US" sz="2800" dirty="0">
                <a:latin typeface="Quattrocento Sans" panose="020B0502050000020003" pitchFamily="34" charset="0"/>
              </a:rPr>
              <a:t>. Graphic showing how phytoremediation works</a:t>
            </a:r>
          </a:p>
        </p:txBody>
      </p:sp>
      <p:pic>
        <p:nvPicPr>
          <p:cNvPr id="18" name="Picture 17" descr="A group of potted plants&#10;&#10;Description automatically generated with medium confidence">
            <a:extLst>
              <a:ext uri="{FF2B5EF4-FFF2-40B4-BE49-F238E27FC236}">
                <a16:creationId xmlns:a16="http://schemas.microsoft.com/office/drawing/2014/main" id="{02F8E20E-46C7-4D0A-A437-4E93773BB90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8" t="6962" r="-258" b="26959"/>
          <a:stretch/>
        </p:blipFill>
        <p:spPr>
          <a:xfrm>
            <a:off x="32979013" y="23668091"/>
            <a:ext cx="7496506" cy="6437940"/>
          </a:xfrm>
          <a:prstGeom prst="rect">
            <a:avLst/>
          </a:prstGeom>
        </p:spPr>
      </p:pic>
      <p:pic>
        <p:nvPicPr>
          <p:cNvPr id="28" name="Picture 27" descr="Chart, scatter chart&#10;&#10;Description automatically generated">
            <a:extLst>
              <a:ext uri="{FF2B5EF4-FFF2-40B4-BE49-F238E27FC236}">
                <a16:creationId xmlns:a16="http://schemas.microsoft.com/office/drawing/2014/main" id="{B36E58DD-CB24-4F83-BD45-364CA37E10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06968" y="26762072"/>
            <a:ext cx="9232851" cy="5400915"/>
          </a:xfrm>
          <a:prstGeom prst="rect">
            <a:avLst/>
          </a:prstGeom>
        </p:spPr>
      </p:pic>
      <p:sp>
        <p:nvSpPr>
          <p:cNvPr id="29" name="TextBox 28">
            <a:extLst>
              <a:ext uri="{FF2B5EF4-FFF2-40B4-BE49-F238E27FC236}">
                <a16:creationId xmlns:a16="http://schemas.microsoft.com/office/drawing/2014/main" id="{D73558C5-2824-464D-8A93-EEC63825922D}"/>
              </a:ext>
            </a:extLst>
          </p:cNvPr>
          <p:cNvSpPr txBox="1"/>
          <p:nvPr/>
        </p:nvSpPr>
        <p:spPr>
          <a:xfrm>
            <a:off x="22716299" y="32198445"/>
            <a:ext cx="9232851" cy="800219"/>
          </a:xfrm>
          <a:prstGeom prst="rect">
            <a:avLst/>
          </a:prstGeom>
          <a:noFill/>
        </p:spPr>
        <p:txBody>
          <a:bodyPr wrap="square" rtlCol="0">
            <a:spAutoFit/>
          </a:bodyPr>
          <a:lstStyle/>
          <a:p>
            <a:r>
              <a:rPr lang="en-US" sz="2300" b="1" dirty="0">
                <a:latin typeface="Quattrocento Sans" panose="020B0502050000020003" pitchFamily="34" charset="0"/>
              </a:rPr>
              <a:t>Figure 6</a:t>
            </a:r>
            <a:r>
              <a:rPr lang="en-US" sz="2300" dirty="0">
                <a:latin typeface="Quattrocento Sans" panose="020B0502050000020003" pitchFamily="34" charset="0"/>
              </a:rPr>
              <a:t>. Calibration curve for Arsenic; made from standard addition and the file overlay for arsenic</a:t>
            </a:r>
          </a:p>
        </p:txBody>
      </p:sp>
      <p:pic>
        <p:nvPicPr>
          <p:cNvPr id="31" name="Picture 30" descr="Diagram&#10;&#10;Description automatically generated">
            <a:extLst>
              <a:ext uri="{FF2B5EF4-FFF2-40B4-BE49-F238E27FC236}">
                <a16:creationId xmlns:a16="http://schemas.microsoft.com/office/drawing/2014/main" id="{52ABAC09-7FFF-43E8-B52A-8354BFFC7D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52889" y="14935200"/>
            <a:ext cx="10077635" cy="7227763"/>
          </a:xfrm>
          <a:prstGeom prst="rect">
            <a:avLst/>
          </a:prstGeom>
        </p:spPr>
      </p:pic>
      <p:sp>
        <p:nvSpPr>
          <p:cNvPr id="33" name="TextBox 32">
            <a:extLst>
              <a:ext uri="{FF2B5EF4-FFF2-40B4-BE49-F238E27FC236}">
                <a16:creationId xmlns:a16="http://schemas.microsoft.com/office/drawing/2014/main" id="{B5D4A745-9DB9-42A0-BFA9-FC3F90115F06}"/>
              </a:ext>
            </a:extLst>
          </p:cNvPr>
          <p:cNvSpPr txBox="1"/>
          <p:nvPr/>
        </p:nvSpPr>
        <p:spPr>
          <a:xfrm>
            <a:off x="33734776" y="22876868"/>
            <a:ext cx="9684328" cy="830997"/>
          </a:xfrm>
          <a:prstGeom prst="rect">
            <a:avLst/>
          </a:prstGeom>
          <a:noFill/>
        </p:spPr>
        <p:txBody>
          <a:bodyPr wrap="square" rtlCol="0">
            <a:spAutoFit/>
          </a:bodyPr>
          <a:lstStyle/>
          <a:p>
            <a:r>
              <a:rPr lang="en-US" sz="2400" b="1" dirty="0">
                <a:latin typeface="Quattrocento Sans" panose="020B0502050000020003" pitchFamily="34" charset="0"/>
              </a:rPr>
              <a:t>Table 2</a:t>
            </a:r>
            <a:r>
              <a:rPr lang="en-US" sz="2400" dirty="0">
                <a:latin typeface="Quattrocento Sans" panose="020B0502050000020003" pitchFamily="34" charset="0"/>
              </a:rPr>
              <a:t>. Amount of metals that can be added to the soil as to not harm the plants</a:t>
            </a:r>
          </a:p>
        </p:txBody>
      </p:sp>
      <p:graphicFrame>
        <p:nvGraphicFramePr>
          <p:cNvPr id="34" name="Table 34">
            <a:extLst>
              <a:ext uri="{FF2B5EF4-FFF2-40B4-BE49-F238E27FC236}">
                <a16:creationId xmlns:a16="http://schemas.microsoft.com/office/drawing/2014/main" id="{80405F02-62CB-41A8-8D9C-FABDEC8A1398}"/>
              </a:ext>
            </a:extLst>
          </p:cNvPr>
          <p:cNvGraphicFramePr>
            <a:graphicFrameLocks noGrp="1"/>
          </p:cNvGraphicFramePr>
          <p:nvPr>
            <p:extLst>
              <p:ext uri="{D42A27DB-BD31-4B8C-83A1-F6EECF244321}">
                <p14:modId xmlns:p14="http://schemas.microsoft.com/office/powerpoint/2010/main" val="3133358202"/>
              </p:ext>
            </p:extLst>
          </p:nvPr>
        </p:nvGraphicFramePr>
        <p:xfrm>
          <a:off x="33706904" y="6327462"/>
          <a:ext cx="6882180" cy="3934101"/>
        </p:xfrm>
        <a:graphic>
          <a:graphicData uri="http://schemas.openxmlformats.org/drawingml/2006/table">
            <a:tbl>
              <a:tblPr firstRow="1" bandRow="1">
                <a:tableStyleId>{5C22544A-7EE6-4342-B048-85BDC9FD1C3A}</a:tableStyleId>
              </a:tblPr>
              <a:tblGrid>
                <a:gridCol w="1720545">
                  <a:extLst>
                    <a:ext uri="{9D8B030D-6E8A-4147-A177-3AD203B41FA5}">
                      <a16:colId xmlns:a16="http://schemas.microsoft.com/office/drawing/2014/main" val="2634940478"/>
                    </a:ext>
                  </a:extLst>
                </a:gridCol>
                <a:gridCol w="1720545">
                  <a:extLst>
                    <a:ext uri="{9D8B030D-6E8A-4147-A177-3AD203B41FA5}">
                      <a16:colId xmlns:a16="http://schemas.microsoft.com/office/drawing/2014/main" val="3985916422"/>
                    </a:ext>
                  </a:extLst>
                </a:gridCol>
                <a:gridCol w="1720545">
                  <a:extLst>
                    <a:ext uri="{9D8B030D-6E8A-4147-A177-3AD203B41FA5}">
                      <a16:colId xmlns:a16="http://schemas.microsoft.com/office/drawing/2014/main" val="943255907"/>
                    </a:ext>
                  </a:extLst>
                </a:gridCol>
                <a:gridCol w="1720545">
                  <a:extLst>
                    <a:ext uri="{9D8B030D-6E8A-4147-A177-3AD203B41FA5}">
                      <a16:colId xmlns:a16="http://schemas.microsoft.com/office/drawing/2014/main" val="2561648440"/>
                    </a:ext>
                  </a:extLst>
                </a:gridCol>
              </a:tblGrid>
              <a:tr h="889357">
                <a:tc>
                  <a:txBody>
                    <a:bodyPr/>
                    <a:lstStyle/>
                    <a:p>
                      <a:endParaRPr lang="en-US" dirty="0"/>
                    </a:p>
                  </a:txBody>
                  <a:tcPr/>
                </a:tc>
                <a:tc>
                  <a:txBody>
                    <a:bodyPr/>
                    <a:lstStyle/>
                    <a:p>
                      <a:r>
                        <a:rPr lang="en-US" sz="4400" dirty="0"/>
                        <a:t>Pb</a:t>
                      </a:r>
                    </a:p>
                  </a:txBody>
                  <a:tcPr/>
                </a:tc>
                <a:tc>
                  <a:txBody>
                    <a:bodyPr/>
                    <a:lstStyle/>
                    <a:p>
                      <a:r>
                        <a:rPr lang="en-US" sz="4400" dirty="0"/>
                        <a:t>Cu</a:t>
                      </a:r>
                    </a:p>
                  </a:txBody>
                  <a:tcPr/>
                </a:tc>
                <a:tc>
                  <a:txBody>
                    <a:bodyPr/>
                    <a:lstStyle/>
                    <a:p>
                      <a:r>
                        <a:rPr lang="en-US" sz="4400" dirty="0"/>
                        <a:t>As</a:t>
                      </a:r>
                    </a:p>
                  </a:txBody>
                  <a:tcPr/>
                </a:tc>
                <a:extLst>
                  <a:ext uri="{0D108BD9-81ED-4DB2-BD59-A6C34878D82A}">
                    <a16:rowId xmlns:a16="http://schemas.microsoft.com/office/drawing/2014/main" val="1688118747"/>
                  </a:ext>
                </a:extLst>
              </a:tr>
              <a:tr h="1058107">
                <a:tc>
                  <a:txBody>
                    <a:bodyPr/>
                    <a:lstStyle/>
                    <a:p>
                      <a:r>
                        <a:rPr lang="en-US" sz="2400" dirty="0"/>
                        <a:t>Detection voltage</a:t>
                      </a:r>
                    </a:p>
                  </a:txBody>
                  <a:tcPr/>
                </a:tc>
                <a:tc>
                  <a:txBody>
                    <a:bodyPr/>
                    <a:lstStyle/>
                    <a:p>
                      <a:r>
                        <a:rPr lang="en-US" sz="2800" dirty="0"/>
                        <a:t>-510mV</a:t>
                      </a:r>
                    </a:p>
                  </a:txBody>
                  <a:tcPr/>
                </a:tc>
                <a:tc>
                  <a:txBody>
                    <a:bodyPr/>
                    <a:lstStyle/>
                    <a:p>
                      <a:r>
                        <a:rPr lang="en-US" sz="2800" dirty="0"/>
                        <a:t>-105mV</a:t>
                      </a:r>
                    </a:p>
                  </a:txBody>
                  <a:tcPr/>
                </a:tc>
                <a:tc>
                  <a:txBody>
                    <a:bodyPr/>
                    <a:lstStyle/>
                    <a:p>
                      <a:r>
                        <a:rPr lang="en-US" sz="2800" dirty="0"/>
                        <a:t>180mV</a:t>
                      </a:r>
                    </a:p>
                  </a:txBody>
                  <a:tcPr/>
                </a:tc>
                <a:extLst>
                  <a:ext uri="{0D108BD9-81ED-4DB2-BD59-A6C34878D82A}">
                    <a16:rowId xmlns:a16="http://schemas.microsoft.com/office/drawing/2014/main" val="869748107"/>
                  </a:ext>
                </a:extLst>
              </a:tr>
              <a:tr h="889357">
                <a:tc>
                  <a:txBody>
                    <a:bodyPr/>
                    <a:lstStyle/>
                    <a:p>
                      <a:r>
                        <a:rPr lang="en-US" sz="2200" dirty="0"/>
                        <a:t>Amount detected (ASV)</a:t>
                      </a:r>
                    </a:p>
                  </a:txBody>
                  <a:tcPr/>
                </a:tc>
                <a:tc>
                  <a:txBody>
                    <a:bodyPr/>
                    <a:lstStyle/>
                    <a:p>
                      <a:r>
                        <a:rPr lang="en-US" sz="2400" dirty="0"/>
                        <a:t>0.041 ppm</a:t>
                      </a:r>
                    </a:p>
                  </a:txBody>
                  <a:tcPr/>
                </a:tc>
                <a:tc>
                  <a:txBody>
                    <a:bodyPr/>
                    <a:lstStyle/>
                    <a:p>
                      <a:r>
                        <a:rPr lang="en-US" sz="2400" dirty="0"/>
                        <a:t>0.209 ppm</a:t>
                      </a:r>
                    </a:p>
                  </a:txBody>
                  <a:tcPr/>
                </a:tc>
                <a:tc>
                  <a:txBody>
                    <a:bodyPr/>
                    <a:lstStyle/>
                    <a:p>
                      <a:r>
                        <a:rPr lang="en-US" sz="2600" dirty="0"/>
                        <a:t>0.037 ppm</a:t>
                      </a:r>
                    </a:p>
                  </a:txBody>
                  <a:tcPr/>
                </a:tc>
                <a:extLst>
                  <a:ext uri="{0D108BD9-81ED-4DB2-BD59-A6C34878D82A}">
                    <a16:rowId xmlns:a16="http://schemas.microsoft.com/office/drawing/2014/main" val="2997195093"/>
                  </a:ext>
                </a:extLst>
              </a:tr>
              <a:tr h="889357">
                <a:tc>
                  <a:txBody>
                    <a:bodyPr/>
                    <a:lstStyle/>
                    <a:p>
                      <a:r>
                        <a:rPr lang="en-US" sz="2400" dirty="0"/>
                        <a:t> Atomic Absorption</a:t>
                      </a:r>
                    </a:p>
                  </a:txBody>
                  <a:tcPr/>
                </a:tc>
                <a:tc>
                  <a:txBody>
                    <a:bodyPr/>
                    <a:lstStyle/>
                    <a:p>
                      <a:r>
                        <a:rPr lang="en-US" sz="2400" dirty="0"/>
                        <a:t>0.033 ppm</a:t>
                      </a:r>
                    </a:p>
                  </a:txBody>
                  <a:tcPr/>
                </a:tc>
                <a:tc>
                  <a:txBody>
                    <a:bodyPr/>
                    <a:lstStyle/>
                    <a:p>
                      <a:r>
                        <a:rPr lang="en-US" sz="2400" dirty="0"/>
                        <a:t>0.201 ppm</a:t>
                      </a:r>
                    </a:p>
                  </a:txBody>
                  <a:tcPr/>
                </a:tc>
                <a:tc>
                  <a:txBody>
                    <a:bodyPr/>
                    <a:lstStyle/>
                    <a:p>
                      <a:r>
                        <a:rPr lang="en-US" sz="2400" dirty="0"/>
                        <a:t>* Cannot detect</a:t>
                      </a:r>
                    </a:p>
                  </a:txBody>
                  <a:tcPr/>
                </a:tc>
                <a:extLst>
                  <a:ext uri="{0D108BD9-81ED-4DB2-BD59-A6C34878D82A}">
                    <a16:rowId xmlns:a16="http://schemas.microsoft.com/office/drawing/2014/main" val="4151926076"/>
                  </a:ext>
                </a:extLst>
              </a:tr>
            </a:tbl>
          </a:graphicData>
        </a:graphic>
      </p:graphicFrame>
      <p:sp>
        <p:nvSpPr>
          <p:cNvPr id="35" name="TextBox 34">
            <a:extLst>
              <a:ext uri="{FF2B5EF4-FFF2-40B4-BE49-F238E27FC236}">
                <a16:creationId xmlns:a16="http://schemas.microsoft.com/office/drawing/2014/main" id="{0954CA6D-D4F2-40FE-AE93-0C9D9361DEC3}"/>
              </a:ext>
            </a:extLst>
          </p:cNvPr>
          <p:cNvSpPr txBox="1"/>
          <p:nvPr/>
        </p:nvSpPr>
        <p:spPr>
          <a:xfrm>
            <a:off x="40624605" y="6564931"/>
            <a:ext cx="2569841" cy="3539430"/>
          </a:xfrm>
          <a:prstGeom prst="rect">
            <a:avLst/>
          </a:prstGeom>
          <a:noFill/>
        </p:spPr>
        <p:txBody>
          <a:bodyPr wrap="square" rtlCol="0">
            <a:spAutoFit/>
          </a:bodyPr>
          <a:lstStyle/>
          <a:p>
            <a:r>
              <a:rPr lang="en-US" sz="2800" b="1" dirty="0">
                <a:latin typeface="Quattrocento Sans" panose="020B0502050000020003" pitchFamily="34" charset="0"/>
              </a:rPr>
              <a:t>Table 1</a:t>
            </a:r>
            <a:r>
              <a:rPr lang="en-US" sz="2800" dirty="0">
                <a:latin typeface="Quattrocento Sans" panose="020B0502050000020003" pitchFamily="34" charset="0"/>
              </a:rPr>
              <a:t>. Amount of each metal in potting soil pre-experiment and where they are detected</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0.08.14"/>
  <p:tag name="AS_TITLE" val="Aspose.Slides for .NET 4.0 Client Profile"/>
  <p:tag name="AS_VERSION" val="20.8"/>
  <p:tag name="MAKESIGNSTEMPLATE" val="melancholymedallion|09-2018"/>
</p:tagLst>
</file>

<file path=ppt/theme/theme1.xml><?xml version="1.0" encoding="utf-8"?>
<a:theme xmlns:a="http://schemas.openxmlformats.org/drawingml/2006/main" name="Default Desig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9919</TotalTime>
  <Words>738</Words>
  <Application>Microsoft Office PowerPoint</Application>
  <PresentationFormat>Custom</PresentationFormat>
  <Paragraphs>95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Quattrocento Sans</vt:lpstr>
      <vt:lpstr>Quattrocento</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Template For Scientific Poster Presentation</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Seth Bergeron</cp:lastModifiedBy>
  <cp:revision>164</cp:revision>
  <cp:lastPrinted>2006-08-04T02:22:52Z</cp:lastPrinted>
  <dcterms:modified xsi:type="dcterms:W3CDTF">2022-03-28T15:49:55Z</dcterms:modified>
  <cp:category>science research poster</cp:category>
</cp:coreProperties>
</file>